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78" r:id="rId3"/>
    <p:sldId id="283" r:id="rId4"/>
    <p:sldId id="280" r:id="rId5"/>
    <p:sldId id="285" r:id="rId6"/>
    <p:sldId id="286" r:id="rId7"/>
    <p:sldId id="281" r:id="rId8"/>
    <p:sldId id="282" r:id="rId9"/>
    <p:sldId id="271" r:id="rId10"/>
    <p:sldId id="287" r:id="rId11"/>
    <p:sldId id="288" r:id="rId12"/>
    <p:sldId id="289" r:id="rId13"/>
    <p:sldId id="290" r:id="rId14"/>
    <p:sldId id="292" r:id="rId15"/>
  </p:sldIdLst>
  <p:sldSz cx="9144000" cy="6858000" type="screen4x3"/>
  <p:notesSz cx="6997700" cy="9271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784" autoAdjust="0"/>
    <p:restoredTop sz="94660"/>
  </p:normalViewPr>
  <p:slideViewPr>
    <p:cSldViewPr>
      <p:cViewPr varScale="1">
        <p:scale>
          <a:sx n="69" d="100"/>
          <a:sy n="69" d="100"/>
        </p:scale>
        <p:origin x="-118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3988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FB7A9D33-3745-44A2-A48D-52483413164D}" type="datetimeFigureOut">
              <a:rPr lang="en-US"/>
              <a:pPr>
                <a:defRPr/>
              </a:pPr>
              <a:t>9/19/2018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5325"/>
            <a:ext cx="4635500" cy="3476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088" y="4403725"/>
            <a:ext cx="5597525" cy="4171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05863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3988" y="8805863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930DAC69-98A9-45D4-8B07-2B50BFB414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7028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CF3E059E-E7D7-4C4A-B1BB-194B703FDA58}" type="slidenum">
              <a:rPr lang="en-US" altLang="en-US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FAB4441-EF11-4104-A35A-0A8BC2DED1D9}" type="slidenum">
              <a:rPr lang="en-US" altLang="en-US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13</a:t>
            </a:fld>
            <a:endParaRPr lang="en-US" alt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FAB4441-EF11-4104-A35A-0A8BC2DED1D9}" type="slidenum">
              <a:rPr lang="en-US" altLang="en-US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14</a:t>
            </a:fld>
            <a:endParaRPr lang="en-US" alt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9460" name="Slide Number Placeholder 3"/>
          <p:cNvSpPr txBox="1">
            <a:spLocks noGrp="1"/>
          </p:cNvSpPr>
          <p:nvPr/>
        </p:nvSpPr>
        <p:spPr bwMode="auto">
          <a:xfrm>
            <a:off x="3963988" y="8805863"/>
            <a:ext cx="3032125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FF8A793-33A1-46BB-84EA-5B1FED37D8CD}" type="slidenum">
              <a:rPr lang="en-US" altLang="en-US">
                <a:latin typeface="Arial" charset="0"/>
              </a:rPr>
              <a:pPr algn="r" eaLnBrk="1" hangingPunct="1">
                <a:spcBef>
                  <a:spcPct val="0"/>
                </a:spcBef>
              </a:pPr>
              <a:t>2</a:t>
            </a:fld>
            <a:endParaRPr lang="en-US" alt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21508" name="Slide Number Placeholder 3"/>
          <p:cNvSpPr txBox="1">
            <a:spLocks noGrp="1"/>
          </p:cNvSpPr>
          <p:nvPr/>
        </p:nvSpPr>
        <p:spPr bwMode="auto">
          <a:xfrm>
            <a:off x="3963988" y="8805863"/>
            <a:ext cx="3032125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7B5D95EA-6645-4D73-B34F-9F5239EDC7CD}" type="slidenum">
              <a:rPr lang="en-US" altLang="en-US">
                <a:latin typeface="Arial" charset="0"/>
              </a:rPr>
              <a:pPr algn="r" eaLnBrk="1" hangingPunct="1">
                <a:spcBef>
                  <a:spcPct val="0"/>
                </a:spcBef>
              </a:pPr>
              <a:t>3</a:t>
            </a:fld>
            <a:endParaRPr lang="en-US" alt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22532" name="Slide Number Placeholder 3"/>
          <p:cNvSpPr txBox="1">
            <a:spLocks noGrp="1"/>
          </p:cNvSpPr>
          <p:nvPr/>
        </p:nvSpPr>
        <p:spPr bwMode="auto">
          <a:xfrm>
            <a:off x="3963988" y="8805863"/>
            <a:ext cx="3032125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18D888B6-E98F-4E00-B6A1-80D85B2D97A4}" type="slidenum">
              <a:rPr lang="en-US" altLang="en-US">
                <a:latin typeface="Arial" charset="0"/>
              </a:rPr>
              <a:pPr algn="r" eaLnBrk="1" hangingPunct="1">
                <a:spcBef>
                  <a:spcPct val="0"/>
                </a:spcBef>
              </a:pPr>
              <a:t>7</a:t>
            </a:fld>
            <a:endParaRPr lang="en-US" alt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23556" name="Slide Number Placeholder 3"/>
          <p:cNvSpPr txBox="1">
            <a:spLocks noGrp="1"/>
          </p:cNvSpPr>
          <p:nvPr/>
        </p:nvSpPr>
        <p:spPr bwMode="auto">
          <a:xfrm>
            <a:off x="3963988" y="8805863"/>
            <a:ext cx="3032125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C2A25E2F-E213-47B8-A303-3F8472369862}" type="slidenum">
              <a:rPr lang="en-US" altLang="en-US">
                <a:latin typeface="Arial" charset="0"/>
              </a:rPr>
              <a:pPr algn="r" eaLnBrk="1" hangingPunct="1">
                <a:spcBef>
                  <a:spcPct val="0"/>
                </a:spcBef>
              </a:pPr>
              <a:t>8</a:t>
            </a:fld>
            <a:endParaRPr lang="en-US" alt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3DF8856A-C5A9-4FAE-B78B-84FD7DA9436F}" type="slidenum">
              <a:rPr lang="en-US" altLang="en-US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9</a:t>
            </a:fld>
            <a:endParaRPr lang="en-US" alt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9D4D7CA9-064E-48C0-AF81-72123498DA63}" type="slidenum">
              <a:rPr lang="en-US" altLang="en-US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10</a:t>
            </a:fld>
            <a:endParaRPr lang="en-US" alt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FAB1FC0-8DF6-4943-8E96-F30FE0F61634}" type="slidenum">
              <a:rPr lang="en-US" altLang="en-US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11</a:t>
            </a:fld>
            <a:endParaRPr lang="en-US" alt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C8D6330-9B73-4F04-BB72-D5351B82F03B}" type="slidenum">
              <a:rPr lang="en-US" altLang="en-US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12</a:t>
            </a:fld>
            <a:endParaRPr lang="en-US" alt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F9C314-9575-432C-A7DF-478E3B797B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3940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8E8F18-25AA-4D57-A6A5-B67898DF2F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81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2F1DC3-91BF-42AA-85D7-C865909D99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6295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6CA7BC-8CEB-40A0-A31E-1872213A80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571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A6F9E2-38FB-4D42-A8FD-6E9A139329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044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CF1454-78CD-4CC7-9C78-9555A83737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053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5E00FA-F6D3-401A-85C4-261E859110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9289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4BF3A-34EE-4560-B72B-221CF52552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583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352EF0-F7BC-4C25-9E39-D7C9CEC5BB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484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E06205-975E-4138-81B1-0A7F8E2CAC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0374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884D8E-760F-42BD-8AD1-50C5F160B0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48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lum bright="10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06D76BF-D9BD-4E8A-BEC9-14AFD0BC64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mmqamobile" TargetMode="External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app.udot.utah.gov/apex/prd3/f?p=MMQAMOBILE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71600" y="2362200"/>
            <a:ext cx="7772400" cy="1676400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latin typeface="Georgia" pitchFamily="18" charset="0"/>
              </a:rPr>
              <a:t>MMQA+ Mobile and Budgeting</a:t>
            </a:r>
            <a:br>
              <a:rPr lang="en-US" altLang="en-US" dirty="0" smtClean="0">
                <a:latin typeface="Georgia" pitchFamily="18" charset="0"/>
              </a:rPr>
            </a:br>
            <a:r>
              <a:rPr lang="en-US" altLang="en-US" dirty="0" smtClean="0">
                <a:latin typeface="Georgia" pitchFamily="18" charset="0"/>
              </a:rPr>
              <a:t/>
            </a:r>
            <a:br>
              <a:rPr lang="en-US" altLang="en-US" dirty="0" smtClean="0">
                <a:latin typeface="Georgia" pitchFamily="18" charset="0"/>
              </a:rPr>
            </a:br>
            <a:r>
              <a:rPr lang="en-US" altLang="en-US" sz="3200" i="1" dirty="0" smtClean="0">
                <a:latin typeface="Georgia" pitchFamily="18" charset="0"/>
              </a:rPr>
              <a:t>UDOTs approach to linking field condition to maintenance budgets</a:t>
            </a:r>
            <a:br>
              <a:rPr lang="en-US" altLang="en-US" sz="3200" i="1" dirty="0" smtClean="0">
                <a:latin typeface="Georgia" pitchFamily="18" charset="0"/>
              </a:rPr>
            </a:br>
            <a:r>
              <a:rPr lang="en-US" altLang="en-US" sz="3200" i="1" dirty="0" smtClean="0">
                <a:latin typeface="Georgia" pitchFamily="18" charset="0"/>
              </a:rPr>
              <a:t>and </a:t>
            </a:r>
            <a:br>
              <a:rPr lang="en-US" altLang="en-US" sz="3200" i="1" dirty="0" smtClean="0">
                <a:latin typeface="Georgia" pitchFamily="18" charset="0"/>
              </a:rPr>
            </a:br>
            <a:r>
              <a:rPr lang="en-US" altLang="en-US" sz="3200" i="1" dirty="0" smtClean="0">
                <a:latin typeface="Georgia" pitchFamily="18" charset="0"/>
              </a:rPr>
              <a:t>a look at MMQA field collection and its efficiencies</a:t>
            </a:r>
            <a:r>
              <a:rPr lang="en-US" altLang="en-US" dirty="0" smtClean="0">
                <a:latin typeface="Georgia" pitchFamily="18" charset="0"/>
              </a:rPr>
              <a:t/>
            </a:r>
            <a:br>
              <a:rPr lang="en-US" altLang="en-US" dirty="0" smtClean="0">
                <a:latin typeface="Georgia" pitchFamily="18" charset="0"/>
              </a:rPr>
            </a:br>
            <a:endParaRPr lang="en-US" altLang="en-US" dirty="0" smtClean="0">
              <a:latin typeface="Georgia" pitchFamily="18" charset="0"/>
            </a:endParaRPr>
          </a:p>
        </p:txBody>
      </p:sp>
      <p:sp>
        <p:nvSpPr>
          <p:cNvPr id="2051" name="Text Box 4"/>
          <p:cNvSpPr txBox="1">
            <a:spLocks noChangeArrowheads="1"/>
          </p:cNvSpPr>
          <p:nvPr/>
        </p:nvSpPr>
        <p:spPr bwMode="auto">
          <a:xfrm rot="-5400000">
            <a:off x="-2302668" y="2901156"/>
            <a:ext cx="52578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2800" dirty="0" smtClean="0">
                <a:solidFill>
                  <a:schemeClr val="bg1"/>
                </a:solidFill>
                <a:latin typeface="Georgia" pitchFamily="18" charset="0"/>
              </a:rPr>
              <a:t>NCHRP 14-01 Peer Exchange</a:t>
            </a:r>
            <a:endParaRPr lang="en-US" altLang="en-US" sz="2800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2052" name="Text Box 5"/>
          <p:cNvSpPr txBox="1">
            <a:spLocks noChangeArrowheads="1"/>
          </p:cNvSpPr>
          <p:nvPr/>
        </p:nvSpPr>
        <p:spPr bwMode="auto">
          <a:xfrm rot="-5400000">
            <a:off x="-1096961" y="2654156"/>
            <a:ext cx="37353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800" dirty="0" smtClean="0">
                <a:solidFill>
                  <a:schemeClr val="bg1"/>
                </a:solidFill>
                <a:latin typeface="Georgia" pitchFamily="18" charset="0"/>
              </a:rPr>
              <a:t>September 18 – 20, 2018 </a:t>
            </a:r>
            <a:endParaRPr lang="en-US" altLang="en-US" sz="1800" dirty="0">
              <a:solidFill>
                <a:schemeClr val="bg1"/>
              </a:solidFill>
              <a:latin typeface="Georgia" pitchFamily="18" charset="0"/>
            </a:endParaRPr>
          </a:p>
        </p:txBody>
      </p:sp>
      <p:pic>
        <p:nvPicPr>
          <p:cNvPr id="2053" name="Picture 9" descr="underconstruction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0"/>
            <a:ext cx="1076325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8" descr="UDO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2263" y="6019800"/>
            <a:ext cx="2338387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5" name="TextBox 7"/>
          <p:cNvSpPr txBox="1">
            <a:spLocks noChangeArrowheads="1"/>
          </p:cNvSpPr>
          <p:nvPr/>
        </p:nvSpPr>
        <p:spPr bwMode="auto">
          <a:xfrm>
            <a:off x="1524000" y="5534025"/>
            <a:ext cx="32766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i="1" dirty="0"/>
              <a:t>Presented by: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i="1" dirty="0" smtClean="0"/>
              <a:t>Kevin E. Griffin, </a:t>
            </a:r>
            <a:r>
              <a:rPr lang="en-US" altLang="en-US" sz="1600" i="1" dirty="0"/>
              <a:t>P.E.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i="1" dirty="0" smtClean="0"/>
              <a:t>Director of Maintenance</a:t>
            </a:r>
            <a:endParaRPr lang="en-US" altLang="en-US" sz="1600" i="1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i="1" dirty="0" smtClean="0"/>
              <a:t>kgriffin@utah.gov</a:t>
            </a:r>
            <a:endParaRPr lang="en-US" altLang="en-US" sz="1600" i="1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i="1" dirty="0" smtClean="0"/>
              <a:t>801-965-4120</a:t>
            </a:r>
            <a:endParaRPr lang="en-US" altLang="en-US" sz="1600" i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1"/>
          <p:cNvSpPr>
            <a:spLocks noGrp="1" noChangeArrowheads="1"/>
          </p:cNvSpPr>
          <p:nvPr>
            <p:ph type="title" idx="4294967295"/>
          </p:nvPr>
        </p:nvSpPr>
        <p:spPr>
          <a:xfrm rot="16200000">
            <a:off x="-1447800" y="2590800"/>
            <a:ext cx="4114800" cy="609600"/>
          </a:xfrm>
        </p:spPr>
        <p:txBody>
          <a:bodyPr/>
          <a:lstStyle/>
          <a:p>
            <a:pPr>
              <a:defRPr/>
            </a:pPr>
            <a:r>
              <a:rPr lang="en-US" sz="3600" dirty="0" err="1" smtClean="0">
                <a:solidFill>
                  <a:schemeClr val="bg1">
                    <a:lumMod val="95000"/>
                  </a:schemeClr>
                </a:solidFill>
                <a:latin typeface="Arial Black" pitchFamily="34" charset="0"/>
              </a:rPr>
              <a:t>Ipad</a:t>
            </a:r>
            <a:r>
              <a:rPr lang="en-US" sz="3600" dirty="0" smtClean="0">
                <a:solidFill>
                  <a:schemeClr val="bg1">
                    <a:lumMod val="95000"/>
                  </a:schemeClr>
                </a:solidFill>
                <a:latin typeface="Arial Black" pitchFamily="34" charset="0"/>
              </a:rPr>
              <a:t> Overview</a:t>
            </a:r>
            <a:br>
              <a:rPr lang="en-US" sz="3600" dirty="0" smtClean="0">
                <a:solidFill>
                  <a:schemeClr val="bg1">
                    <a:lumMod val="95000"/>
                  </a:schemeClr>
                </a:solidFill>
                <a:latin typeface="Arial Black" pitchFamily="34" charset="0"/>
              </a:rPr>
            </a:br>
            <a:r>
              <a:rPr lang="en-US" sz="3600" dirty="0" smtClean="0">
                <a:solidFill>
                  <a:schemeClr val="bg1">
                    <a:lumMod val="95000"/>
                  </a:schemeClr>
                </a:solidFill>
                <a:latin typeface="Arial Black" pitchFamily="34" charset="0"/>
              </a:rPr>
              <a:t>The App:</a:t>
            </a:r>
          </a:p>
        </p:txBody>
      </p:sp>
      <p:sp>
        <p:nvSpPr>
          <p:cNvPr id="12291" name="Rectangle 5"/>
          <p:cNvSpPr>
            <a:spLocks noChangeArrowheads="1"/>
          </p:cNvSpPr>
          <p:nvPr/>
        </p:nvSpPr>
        <p:spPr bwMode="auto">
          <a:xfrm>
            <a:off x="1371600" y="76200"/>
            <a:ext cx="7772400" cy="86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3600">
                <a:hlinkClick r:id="rId3"/>
              </a:rPr>
              <a:t>http://bit.ly/mmqamobile</a:t>
            </a:r>
            <a:endParaRPr lang="en-US" altLang="en-US" sz="3600"/>
          </a:p>
          <a:p>
            <a:pPr lvl="2" eaLnBrk="1" hangingPunct="1">
              <a:spcBef>
                <a:spcPct val="0"/>
              </a:spcBef>
              <a:buFontTx/>
              <a:buNone/>
            </a:pPr>
            <a:r>
              <a:rPr lang="en-US" altLang="en-US" sz="1400" i="1" u="sng"/>
              <a:t>Will change in the next few months</a:t>
            </a:r>
          </a:p>
        </p:txBody>
      </p:sp>
      <p:pic>
        <p:nvPicPr>
          <p:cNvPr id="4" name="Picture 3" descr="Pic 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1600" y="914400"/>
            <a:ext cx="3429000" cy="2571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 descr="Pic 2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53000" y="914400"/>
            <a:ext cx="3454400" cy="2590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 descr="Pic 3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71600" y="3581400"/>
            <a:ext cx="3454400" cy="2590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Pic 4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53000" y="3581400"/>
            <a:ext cx="3454400" cy="2590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296" name="TextBox 8"/>
          <p:cNvSpPr txBox="1">
            <a:spLocks noChangeArrowheads="1"/>
          </p:cNvSpPr>
          <p:nvPr/>
        </p:nvSpPr>
        <p:spPr bwMode="auto">
          <a:xfrm>
            <a:off x="1371600" y="6324600"/>
            <a:ext cx="71628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b="1" i="1"/>
              <a:t>Locally stored maps, no data plans, but needs 3G  capable to get GPS.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1"/>
          <p:cNvSpPr>
            <a:spLocks noGrp="1" noChangeArrowheads="1"/>
          </p:cNvSpPr>
          <p:nvPr>
            <p:ph type="title" idx="4294967295"/>
          </p:nvPr>
        </p:nvSpPr>
        <p:spPr>
          <a:xfrm rot="16200000">
            <a:off x="-1447800" y="2590800"/>
            <a:ext cx="4114800" cy="609600"/>
          </a:xfrm>
        </p:spPr>
        <p:txBody>
          <a:bodyPr/>
          <a:lstStyle/>
          <a:p>
            <a:pPr>
              <a:defRPr/>
            </a:pPr>
            <a:r>
              <a:rPr lang="en-US" sz="3600" dirty="0" err="1" smtClean="0">
                <a:solidFill>
                  <a:schemeClr val="bg1">
                    <a:lumMod val="95000"/>
                  </a:schemeClr>
                </a:solidFill>
                <a:latin typeface="Arial Black" pitchFamily="34" charset="0"/>
              </a:rPr>
              <a:t>Ipad</a:t>
            </a:r>
            <a:r>
              <a:rPr lang="en-US" sz="3600" dirty="0" smtClean="0">
                <a:solidFill>
                  <a:schemeClr val="bg1">
                    <a:lumMod val="95000"/>
                  </a:schemeClr>
                </a:solidFill>
                <a:latin typeface="Arial Black" pitchFamily="34" charset="0"/>
              </a:rPr>
              <a:t> Overview</a:t>
            </a:r>
            <a:br>
              <a:rPr lang="en-US" sz="3600" dirty="0" smtClean="0">
                <a:solidFill>
                  <a:schemeClr val="bg1">
                    <a:lumMod val="95000"/>
                  </a:schemeClr>
                </a:solidFill>
                <a:latin typeface="Arial Black" pitchFamily="34" charset="0"/>
              </a:rPr>
            </a:br>
            <a:r>
              <a:rPr lang="en-US" sz="3600" dirty="0" smtClean="0">
                <a:solidFill>
                  <a:schemeClr val="bg1">
                    <a:lumMod val="95000"/>
                  </a:schemeClr>
                </a:solidFill>
                <a:latin typeface="Arial Black" pitchFamily="34" charset="0"/>
              </a:rPr>
              <a:t>The App:</a:t>
            </a:r>
          </a:p>
        </p:txBody>
      </p:sp>
      <p:pic>
        <p:nvPicPr>
          <p:cNvPr id="13315" name="Picture 8" descr="Pic 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28600"/>
            <a:ext cx="3733800" cy="280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9" descr="Pic 6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228600"/>
            <a:ext cx="3759200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10" descr="Pic 7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2895600"/>
            <a:ext cx="4978400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1"/>
          <p:cNvSpPr>
            <a:spLocks noGrp="1" noChangeArrowheads="1"/>
          </p:cNvSpPr>
          <p:nvPr>
            <p:ph type="title" idx="4294967295"/>
          </p:nvPr>
        </p:nvSpPr>
        <p:spPr>
          <a:xfrm rot="16200000">
            <a:off x="-1866900" y="2476500"/>
            <a:ext cx="4953000" cy="609600"/>
          </a:xfrm>
        </p:spPr>
        <p:txBody>
          <a:bodyPr/>
          <a:lstStyle/>
          <a:p>
            <a:pPr>
              <a:defRPr/>
            </a:pPr>
            <a:r>
              <a:rPr lang="en-US" sz="3600" dirty="0" smtClean="0">
                <a:solidFill>
                  <a:schemeClr val="bg1">
                    <a:lumMod val="95000"/>
                  </a:schemeClr>
                </a:solidFill>
                <a:latin typeface="Arial Black" pitchFamily="34" charset="0"/>
              </a:rPr>
              <a:t>MMQA Mobile</a:t>
            </a:r>
            <a:br>
              <a:rPr lang="en-US" sz="3600" dirty="0" smtClean="0">
                <a:solidFill>
                  <a:schemeClr val="bg1">
                    <a:lumMod val="95000"/>
                  </a:schemeClr>
                </a:solidFill>
                <a:latin typeface="Arial Black" pitchFamily="34" charset="0"/>
              </a:rPr>
            </a:br>
            <a:r>
              <a:rPr lang="en-US" sz="3600" dirty="0" smtClean="0">
                <a:solidFill>
                  <a:schemeClr val="bg1">
                    <a:lumMod val="95000"/>
                  </a:schemeClr>
                </a:solidFill>
                <a:latin typeface="Arial Black" pitchFamily="34" charset="0"/>
              </a:rPr>
              <a:t>The web interface</a:t>
            </a:r>
          </a:p>
        </p:txBody>
      </p:sp>
      <p:sp>
        <p:nvSpPr>
          <p:cNvPr id="14339" name="Rectangle 5"/>
          <p:cNvSpPr>
            <a:spLocks noChangeArrowheads="1"/>
          </p:cNvSpPr>
          <p:nvPr/>
        </p:nvSpPr>
        <p:spPr bwMode="auto">
          <a:xfrm>
            <a:off x="1524000" y="152400"/>
            <a:ext cx="6705600" cy="113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hlinkClick r:id="rId3"/>
              </a:rPr>
              <a:t>https://app.udot.utah.gov/apex/prd3/f?p= MMQAMOBILE</a:t>
            </a:r>
            <a:endParaRPr lang="en-US" altLang="en-US" sz="18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User ID: UDOT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Password: UDOT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i="1"/>
              <a:t>See also handout instructions on how to navigate site</a:t>
            </a:r>
          </a:p>
        </p:txBody>
      </p:sp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52600" y="1447800"/>
            <a:ext cx="6781800" cy="5221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1"/>
          <p:cNvSpPr>
            <a:spLocks noGrp="1" noChangeArrowheads="1"/>
          </p:cNvSpPr>
          <p:nvPr>
            <p:ph type="title" idx="4294967295"/>
          </p:nvPr>
        </p:nvSpPr>
        <p:spPr>
          <a:xfrm rot="16200000">
            <a:off x="-1866900" y="2514600"/>
            <a:ext cx="4953000" cy="609600"/>
          </a:xfrm>
        </p:spPr>
        <p:txBody>
          <a:bodyPr/>
          <a:lstStyle/>
          <a:p>
            <a:pPr>
              <a:defRPr/>
            </a:pPr>
            <a:r>
              <a:rPr lang="en-US" sz="3600" dirty="0" smtClean="0">
                <a:solidFill>
                  <a:schemeClr val="bg1">
                    <a:lumMod val="95000"/>
                  </a:schemeClr>
                </a:solidFill>
                <a:latin typeface="Arial Black" pitchFamily="34" charset="0"/>
              </a:rPr>
              <a:t>MMQA Mobile</a:t>
            </a:r>
            <a:br>
              <a:rPr lang="en-US" sz="3600" dirty="0" smtClean="0">
                <a:solidFill>
                  <a:schemeClr val="bg1">
                    <a:lumMod val="95000"/>
                  </a:schemeClr>
                </a:solidFill>
                <a:latin typeface="Arial Black" pitchFamily="34" charset="0"/>
              </a:rPr>
            </a:br>
            <a:r>
              <a:rPr lang="en-US" sz="3600" dirty="0" smtClean="0">
                <a:solidFill>
                  <a:schemeClr val="bg1">
                    <a:lumMod val="95000"/>
                  </a:schemeClr>
                </a:solidFill>
                <a:latin typeface="Arial Black" pitchFamily="34" charset="0"/>
              </a:rPr>
              <a:t>The web interface</a:t>
            </a:r>
          </a:p>
        </p:txBody>
      </p:sp>
      <p:pic>
        <p:nvPicPr>
          <p:cNvPr id="1536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0"/>
            <a:ext cx="4876800" cy="332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2133600"/>
            <a:ext cx="5051425" cy="4551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819400"/>
            <a:ext cx="4038600" cy="368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6" name="TextBox 9"/>
          <p:cNvSpPr txBox="1">
            <a:spLocks noChangeArrowheads="1"/>
          </p:cNvSpPr>
          <p:nvPr/>
        </p:nvSpPr>
        <p:spPr bwMode="auto">
          <a:xfrm>
            <a:off x="6324600" y="381000"/>
            <a:ext cx="27432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Fall Inspection: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Moab Station, Route 128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8A3: Repair/Replace Signs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1"/>
          <p:cNvSpPr>
            <a:spLocks noGrp="1" noChangeArrowheads="1"/>
          </p:cNvSpPr>
          <p:nvPr>
            <p:ph type="title" idx="4294967295"/>
          </p:nvPr>
        </p:nvSpPr>
        <p:spPr>
          <a:xfrm rot="16200000">
            <a:off x="-1676400" y="2476500"/>
            <a:ext cx="4953000" cy="685800"/>
          </a:xfrm>
        </p:spPr>
        <p:txBody>
          <a:bodyPr/>
          <a:lstStyle/>
          <a:p>
            <a:pPr>
              <a:defRPr/>
            </a:pPr>
            <a:r>
              <a:rPr lang="en-US" altLang="en-US" sz="2800" dirty="0" smtClean="0">
                <a:solidFill>
                  <a:schemeClr val="bg1"/>
                </a:solidFill>
                <a:latin typeface="Georgia" pitchFamily="18" charset="0"/>
              </a:rPr>
              <a:t>NCHRP 14-01 </a:t>
            </a:r>
            <a:r>
              <a:rPr lang="en-US" altLang="en-US" sz="2800" dirty="0">
                <a:solidFill>
                  <a:schemeClr val="bg1"/>
                </a:solidFill>
                <a:latin typeface="Georgia" pitchFamily="18" charset="0"/>
              </a:rPr>
              <a:t>Peer Exchange</a:t>
            </a:r>
            <a:br>
              <a:rPr lang="en-US" altLang="en-US" sz="2800" dirty="0">
                <a:solidFill>
                  <a:schemeClr val="bg1"/>
                </a:solidFill>
                <a:latin typeface="Georgia" pitchFamily="18" charset="0"/>
              </a:rPr>
            </a:br>
            <a:endParaRPr lang="en-US" sz="2800" dirty="0" smtClean="0">
              <a:solidFill>
                <a:schemeClr val="bg1">
                  <a:lumMod val="95000"/>
                </a:schemeClr>
              </a:solidFill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38400" y="228600"/>
            <a:ext cx="5943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The Future</a:t>
            </a:r>
            <a:endParaRPr lang="en-US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1600200" y="1905000"/>
            <a:ext cx="73914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3200" dirty="0" smtClean="0"/>
              <a:t>Mobile Capability in the new MMS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36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3200" dirty="0" smtClean="0"/>
              <a:t>Minimal stand alone programs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32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3200" dirty="0" smtClean="0"/>
              <a:t>Easy identification of defective assets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32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3200" dirty="0" smtClean="0"/>
              <a:t>Provide improved Performance Budgeting Model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692242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 rot="16200000">
            <a:off x="-1861343" y="2242343"/>
            <a:ext cx="5105400" cy="10779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200" dirty="0">
                <a:solidFill>
                  <a:schemeClr val="bg1">
                    <a:lumMod val="95000"/>
                  </a:schemeClr>
                </a:solidFill>
                <a:latin typeface="Arial Black" pitchFamily="34" charset="0"/>
              </a:rPr>
              <a:t>Latest Changes at UDOT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24000" y="609600"/>
            <a:ext cx="7086600" cy="49545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>
              <a:defRPr/>
            </a:pPr>
            <a:r>
              <a:rPr lang="en-US" sz="3600" dirty="0"/>
              <a:t>Original:</a:t>
            </a:r>
          </a:p>
          <a:p>
            <a:pPr marL="457200" indent="-457200">
              <a:buFont typeface="Arial" pitchFamily="34" charset="0"/>
              <a:buChar char="•"/>
              <a:defRPr/>
            </a:pPr>
            <a:r>
              <a:rPr lang="en-US" sz="3600" dirty="0"/>
              <a:t>Each station does their own assessment </a:t>
            </a:r>
            <a:r>
              <a:rPr lang="en-US" sz="2800" i="1" dirty="0"/>
              <a:t>(1997)</a:t>
            </a:r>
          </a:p>
          <a:p>
            <a:pPr marL="457200" indent="-457200">
              <a:defRPr/>
            </a:pPr>
            <a:endParaRPr lang="en-US" sz="3200" dirty="0"/>
          </a:p>
          <a:p>
            <a:pPr marL="457200" indent="-457200">
              <a:defRPr/>
            </a:pPr>
            <a:r>
              <a:rPr lang="en-US" sz="3200" dirty="0"/>
              <a:t>Latest</a:t>
            </a:r>
          </a:p>
          <a:p>
            <a:pPr indent="-457200">
              <a:buFont typeface="Arial" pitchFamily="34" charset="0"/>
              <a:buChar char="•"/>
              <a:defRPr/>
            </a:pPr>
            <a:r>
              <a:rPr lang="en-US" sz="3600" dirty="0"/>
              <a:t>Budgeting Process </a:t>
            </a:r>
            <a:r>
              <a:rPr lang="en-US" sz="2800" i="1" dirty="0"/>
              <a:t>(2012+)</a:t>
            </a:r>
          </a:p>
          <a:p>
            <a:pPr indent="-457200">
              <a:buFont typeface="Arial" pitchFamily="34" charset="0"/>
              <a:buChar char="•"/>
              <a:defRPr/>
            </a:pPr>
            <a:r>
              <a:rPr lang="en-US" sz="3600" dirty="0"/>
              <a:t>MMQA Teams </a:t>
            </a:r>
            <a:r>
              <a:rPr lang="en-US" sz="2800" i="1" dirty="0"/>
              <a:t>(2013)</a:t>
            </a:r>
          </a:p>
          <a:p>
            <a:pPr indent="-457200">
              <a:buFont typeface="Arial" pitchFamily="34" charset="0"/>
              <a:buChar char="•"/>
              <a:defRPr/>
            </a:pPr>
            <a:r>
              <a:rPr lang="en-US" sz="3600" dirty="0"/>
              <a:t>Mobile Collection Process </a:t>
            </a:r>
            <a:r>
              <a:rPr lang="en-US" sz="2800" i="1" dirty="0"/>
              <a:t>(2014)</a:t>
            </a:r>
          </a:p>
          <a:p>
            <a:pPr indent="-457200">
              <a:buFont typeface="Arial" pitchFamily="34" charset="0"/>
              <a:buChar char="•"/>
              <a:defRPr/>
            </a:pPr>
            <a:r>
              <a:rPr lang="en-US" sz="3600" dirty="0"/>
              <a:t>Methodology Analysis </a:t>
            </a:r>
            <a:r>
              <a:rPr lang="en-US" sz="2800" i="1" dirty="0"/>
              <a:t>(Current)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 rot="16200000">
            <a:off x="-1952625" y="2333625"/>
            <a:ext cx="51054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600" dirty="0">
                <a:solidFill>
                  <a:schemeClr val="bg1">
                    <a:lumMod val="95000"/>
                  </a:schemeClr>
                </a:solidFill>
                <a:latin typeface="Arial Black" pitchFamily="34" charset="0"/>
              </a:rPr>
              <a:t>Budgeting Process</a:t>
            </a:r>
          </a:p>
          <a:p>
            <a:pPr>
              <a:defRPr/>
            </a:pPr>
            <a:r>
              <a:rPr lang="en-US" sz="3600" dirty="0">
                <a:solidFill>
                  <a:schemeClr val="bg1">
                    <a:lumMod val="95000"/>
                  </a:schemeClr>
                </a:solidFill>
                <a:latin typeface="Arial Black" pitchFamily="34" charset="0"/>
              </a:rPr>
              <a:t>MMQA Overview</a:t>
            </a:r>
          </a:p>
        </p:txBody>
      </p:sp>
      <p:sp>
        <p:nvSpPr>
          <p:cNvPr id="5123" name="TextBox 4"/>
          <p:cNvSpPr txBox="1">
            <a:spLocks noChangeArrowheads="1"/>
          </p:cNvSpPr>
          <p:nvPr/>
        </p:nvSpPr>
        <p:spPr bwMode="auto">
          <a:xfrm>
            <a:off x="1447800" y="457200"/>
            <a:ext cx="7543800" cy="581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2800" i="1" dirty="0"/>
              <a:t>Originally started in 1997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2800" i="1" dirty="0"/>
              <a:t>Most recent update to process </a:t>
            </a:r>
            <a:r>
              <a:rPr lang="en-US" altLang="en-US" sz="2800" i="1" dirty="0" smtClean="0"/>
              <a:t>2012</a:t>
            </a:r>
            <a:endParaRPr lang="en-US" altLang="en-US" sz="2800" i="1" dirty="0"/>
          </a:p>
          <a:p>
            <a:pPr eaLnBrk="1" hangingPunct="1">
              <a:spcBef>
                <a:spcPct val="0"/>
              </a:spcBef>
            </a:pPr>
            <a:r>
              <a:rPr lang="en-US" altLang="en-US" sz="2800" b="1" i="1" dirty="0"/>
              <a:t>Quickly evolving </a:t>
            </a:r>
            <a:r>
              <a:rPr lang="en-US" altLang="en-US" sz="2800" i="1" dirty="0"/>
              <a:t>based on mobile technology, GIS, feature inventories, and business process.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2800" b="1" i="1" dirty="0"/>
              <a:t>16 measured assets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2800" i="1" dirty="0"/>
              <a:t>Each asset has a </a:t>
            </a:r>
            <a:r>
              <a:rPr lang="en-US" altLang="en-US" sz="2800" b="1" i="1" dirty="0"/>
              <a:t>performance target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2800" i="1" dirty="0"/>
              <a:t>Measurements are taken twice yearly or by event (snow events).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2800" i="1" dirty="0"/>
              <a:t>Measurements are taken by MMQA measurement teams, made up of maintenance staff.</a:t>
            </a:r>
          </a:p>
          <a:p>
            <a:pPr lvl="1" eaLnBrk="1" hangingPunct="1">
              <a:spcBef>
                <a:spcPct val="0"/>
              </a:spcBef>
              <a:buFont typeface="Arial" charset="0"/>
              <a:buChar char="•"/>
            </a:pPr>
            <a:endParaRPr lang="en-US" altLang="en-US" sz="36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 rot="16200000">
            <a:off x="-1661318" y="2377281"/>
            <a:ext cx="4572000" cy="1189037"/>
          </a:xfrm>
        </p:spPr>
        <p:txBody>
          <a:bodyPr/>
          <a:lstStyle/>
          <a:p>
            <a:pPr>
              <a:defRPr/>
            </a:pPr>
            <a:r>
              <a:rPr lang="en-US" sz="3600" dirty="0" smtClean="0">
                <a:solidFill>
                  <a:schemeClr val="bg1">
                    <a:lumMod val="95000"/>
                  </a:schemeClr>
                </a:solidFill>
                <a:latin typeface="Arial Black" pitchFamily="34" charset="0"/>
              </a:rPr>
              <a:t>MMQA Example </a:t>
            </a:r>
            <a:br>
              <a:rPr lang="en-US" sz="3600" dirty="0" smtClean="0">
                <a:solidFill>
                  <a:schemeClr val="bg1">
                    <a:lumMod val="95000"/>
                  </a:schemeClr>
                </a:solidFill>
                <a:latin typeface="Arial Black" pitchFamily="34" charset="0"/>
              </a:rPr>
            </a:br>
            <a:r>
              <a:rPr lang="en-US" sz="3600" dirty="0" smtClean="0">
                <a:solidFill>
                  <a:schemeClr val="bg1">
                    <a:lumMod val="95000"/>
                  </a:schemeClr>
                </a:solidFill>
                <a:latin typeface="Arial Black" pitchFamily="34" charset="0"/>
              </a:rPr>
              <a:t>Report</a:t>
            </a:r>
            <a:endParaRPr lang="en-US" sz="3600" dirty="0">
              <a:solidFill>
                <a:schemeClr val="bg1">
                  <a:lumMod val="9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614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81000"/>
            <a:ext cx="7246938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 rot="16200000">
            <a:off x="-1661318" y="2377281"/>
            <a:ext cx="4572000" cy="1189037"/>
          </a:xfrm>
        </p:spPr>
        <p:txBody>
          <a:bodyPr/>
          <a:lstStyle/>
          <a:p>
            <a:pPr>
              <a:defRPr/>
            </a:pPr>
            <a:r>
              <a:rPr lang="en-US" sz="3600" dirty="0" smtClean="0">
                <a:solidFill>
                  <a:schemeClr val="bg1">
                    <a:lumMod val="95000"/>
                  </a:schemeClr>
                </a:solidFill>
                <a:latin typeface="Arial Black" pitchFamily="34" charset="0"/>
              </a:rPr>
              <a:t>Budgeting Level of </a:t>
            </a:r>
            <a:r>
              <a:rPr lang="en-US" sz="3600" dirty="0" err="1" smtClean="0">
                <a:solidFill>
                  <a:schemeClr val="bg1">
                    <a:lumMod val="95000"/>
                  </a:schemeClr>
                </a:solidFill>
                <a:latin typeface="Arial Black" pitchFamily="34" charset="0"/>
              </a:rPr>
              <a:t>Maintenanc</a:t>
            </a:r>
            <a:endParaRPr lang="en-US" sz="3600" dirty="0">
              <a:solidFill>
                <a:schemeClr val="bg1">
                  <a:lumMod val="95000"/>
                </a:schemeClr>
              </a:solidFill>
              <a:latin typeface="Arial Black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1244600" y="228600"/>
            <a:ext cx="10464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endParaRPr lang="en-US" sz="4400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172" name="TextBox 5"/>
          <p:cNvSpPr txBox="1">
            <a:spLocks noChangeArrowheads="1"/>
          </p:cNvSpPr>
          <p:nvPr/>
        </p:nvSpPr>
        <p:spPr bwMode="auto">
          <a:xfrm>
            <a:off x="1371600" y="381000"/>
            <a:ext cx="7772400" cy="507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indent="-4572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3600" i="1" u="sng"/>
              <a:t>LOM: Level of Maintenance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3600" i="1" u="sng"/>
          </a:p>
          <a:p>
            <a:pPr lvl="2" eaLnBrk="1" hangingPunct="1">
              <a:spcBef>
                <a:spcPct val="0"/>
              </a:spcBef>
            </a:pPr>
            <a:r>
              <a:rPr lang="en-US" altLang="en-US" sz="2800" i="1"/>
              <a:t>Data used from MMQA+ and OMS system</a:t>
            </a:r>
          </a:p>
          <a:p>
            <a:pPr lvl="2" eaLnBrk="1" hangingPunct="1">
              <a:spcBef>
                <a:spcPct val="0"/>
              </a:spcBef>
            </a:pPr>
            <a:r>
              <a:rPr lang="en-US" altLang="en-US" sz="2800" i="1"/>
              <a:t>Analysis of performance target vs. Dollars spent</a:t>
            </a:r>
          </a:p>
          <a:p>
            <a:pPr lvl="2" eaLnBrk="1" hangingPunct="1">
              <a:spcBef>
                <a:spcPct val="0"/>
              </a:spcBef>
            </a:pPr>
            <a:r>
              <a:rPr lang="en-US" altLang="en-US" sz="2800" i="1"/>
              <a:t>Provided for all measured MMQA+ activities.</a:t>
            </a:r>
          </a:p>
          <a:p>
            <a:pPr lvl="2" eaLnBrk="1" hangingPunct="1">
              <a:spcBef>
                <a:spcPct val="0"/>
              </a:spcBef>
            </a:pPr>
            <a:r>
              <a:rPr lang="en-US" altLang="en-US" sz="2800" i="1"/>
              <a:t>Shows the LOM maintenance needed to meet target grades</a:t>
            </a:r>
          </a:p>
          <a:p>
            <a:pPr lvl="2" eaLnBrk="1" hangingPunct="1">
              <a:spcBef>
                <a:spcPct val="0"/>
              </a:spcBef>
            </a:pPr>
            <a:endParaRPr lang="en-US" altLang="en-US" sz="2800" i="1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 rot="16200000">
            <a:off x="-1661318" y="2377281"/>
            <a:ext cx="4572000" cy="1189037"/>
          </a:xfrm>
        </p:spPr>
        <p:txBody>
          <a:bodyPr/>
          <a:lstStyle/>
          <a:p>
            <a:pPr>
              <a:defRPr/>
            </a:pPr>
            <a:r>
              <a:rPr lang="en-US" sz="3600" dirty="0" smtClean="0">
                <a:solidFill>
                  <a:schemeClr val="bg1">
                    <a:lumMod val="95000"/>
                  </a:schemeClr>
                </a:solidFill>
                <a:latin typeface="Arial Black" pitchFamily="34" charset="0"/>
              </a:rPr>
              <a:t>Budgeting Level of </a:t>
            </a:r>
            <a:r>
              <a:rPr lang="en-US" sz="3600" dirty="0" err="1" smtClean="0">
                <a:solidFill>
                  <a:schemeClr val="bg1">
                    <a:lumMod val="95000"/>
                  </a:schemeClr>
                </a:solidFill>
                <a:latin typeface="Arial Black" pitchFamily="34" charset="0"/>
              </a:rPr>
              <a:t>Maintenanc</a:t>
            </a:r>
            <a:endParaRPr lang="en-US" sz="3600" dirty="0">
              <a:solidFill>
                <a:schemeClr val="bg1">
                  <a:lumMod val="95000"/>
                </a:schemeClr>
              </a:solidFill>
              <a:latin typeface="Arial Black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1244600" y="228600"/>
            <a:ext cx="10464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endParaRPr lang="en-US" sz="4400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71700" y="98425"/>
            <a:ext cx="6134100" cy="62214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sp>
        <p:nvSpPr>
          <p:cNvPr id="8197" name="TextBox 6"/>
          <p:cNvSpPr txBox="1">
            <a:spLocks noChangeArrowheads="1"/>
          </p:cNvSpPr>
          <p:nvPr/>
        </p:nvSpPr>
        <p:spPr bwMode="auto">
          <a:xfrm>
            <a:off x="2971800" y="5943600"/>
            <a:ext cx="25908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i="1"/>
              <a:t>Paint striping example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 rot="16200000">
            <a:off x="-1611312" y="2122487"/>
            <a:ext cx="4038600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4000" dirty="0">
                <a:solidFill>
                  <a:schemeClr val="bg1">
                    <a:lumMod val="95000"/>
                  </a:schemeClr>
                </a:solidFill>
                <a:latin typeface="Arial Black" pitchFamily="34" charset="0"/>
              </a:rPr>
              <a:t>MMQA Teams</a:t>
            </a:r>
          </a:p>
        </p:txBody>
      </p:sp>
      <p:sp>
        <p:nvSpPr>
          <p:cNvPr id="9219" name="TextBox 4"/>
          <p:cNvSpPr txBox="1">
            <a:spLocks noChangeArrowheads="1"/>
          </p:cNvSpPr>
          <p:nvPr/>
        </p:nvSpPr>
        <p:spPr bwMode="auto">
          <a:xfrm>
            <a:off x="1371600" y="228600"/>
            <a:ext cx="75438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3600"/>
              <a:t>Past: 85 Stations 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3600"/>
              <a:t>Now: 15 Teams (2 Person)</a:t>
            </a:r>
          </a:p>
        </p:txBody>
      </p:sp>
      <p:sp>
        <p:nvSpPr>
          <p:cNvPr id="9220" name="TextBox 5"/>
          <p:cNvSpPr txBox="1">
            <a:spLocks noChangeArrowheads="1"/>
          </p:cNvSpPr>
          <p:nvPr/>
        </p:nvSpPr>
        <p:spPr bwMode="auto">
          <a:xfrm>
            <a:off x="1371600" y="1676400"/>
            <a:ext cx="7543800" cy="421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indent="-4572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 i="1"/>
              <a:t>Yes, we collect condition on all state owned roads</a:t>
            </a:r>
          </a:p>
          <a:p>
            <a:pPr eaLnBrk="1" hangingPunct="1">
              <a:spcBef>
                <a:spcPct val="0"/>
              </a:spcBef>
            </a:pPr>
            <a:endParaRPr lang="en-US" altLang="en-US" sz="3600" i="1" u="sng"/>
          </a:p>
          <a:p>
            <a:pPr eaLnBrk="1" hangingPunct="1">
              <a:spcBef>
                <a:spcPct val="0"/>
              </a:spcBef>
            </a:pPr>
            <a:r>
              <a:rPr lang="en-US" altLang="en-US" sz="3600" i="1" u="sng"/>
              <a:t>Benefits:</a:t>
            </a:r>
          </a:p>
          <a:p>
            <a:pPr lvl="2" eaLnBrk="1" hangingPunct="1">
              <a:spcBef>
                <a:spcPct val="0"/>
              </a:spcBef>
            </a:pPr>
            <a:r>
              <a:rPr lang="en-US" altLang="en-US" sz="2800" i="1"/>
              <a:t>Improved Accuracy of counts (defect quantity only).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3600" i="1" u="sng"/>
              <a:t>Negatives:</a:t>
            </a:r>
          </a:p>
          <a:p>
            <a:pPr lvl="2" eaLnBrk="1" hangingPunct="1">
              <a:spcBef>
                <a:spcPct val="0"/>
              </a:spcBef>
            </a:pPr>
            <a:r>
              <a:rPr lang="en-US" altLang="en-US" sz="2800" i="1"/>
              <a:t>Stations feel left out</a:t>
            </a:r>
          </a:p>
          <a:p>
            <a:pPr lvl="2" eaLnBrk="1" hangingPunct="1">
              <a:spcBef>
                <a:spcPct val="0"/>
              </a:spcBef>
            </a:pPr>
            <a:r>
              <a:rPr lang="en-US" altLang="en-US" sz="2800" i="1"/>
              <a:t>Teams are not fully aware of all features on a route (i.e. unmarked culverts)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 rot="16200000">
            <a:off x="-2057399" y="2081212"/>
            <a:ext cx="5486400" cy="1323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000" dirty="0">
                <a:solidFill>
                  <a:schemeClr val="bg1">
                    <a:lumMod val="95000"/>
                  </a:schemeClr>
                </a:solidFill>
                <a:latin typeface="Arial Black" pitchFamily="34" charset="0"/>
              </a:rPr>
              <a:t>Mobile Collection Process</a:t>
            </a:r>
          </a:p>
        </p:txBody>
      </p:sp>
      <p:sp>
        <p:nvSpPr>
          <p:cNvPr id="10243" name="TextBox 4"/>
          <p:cNvSpPr txBox="1">
            <a:spLocks noChangeArrowheads="1"/>
          </p:cNvSpPr>
          <p:nvPr/>
        </p:nvSpPr>
        <p:spPr bwMode="auto">
          <a:xfrm>
            <a:off x="1447800" y="152400"/>
            <a:ext cx="75438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3600"/>
              <a:t>Past: </a:t>
            </a:r>
            <a:r>
              <a:rPr lang="en-US" altLang="en-US" sz="2800" i="1"/>
              <a:t>Notepad, Clickers, DMIs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3600"/>
              <a:t>Now: </a:t>
            </a:r>
            <a:r>
              <a:rPr lang="en-US" altLang="en-US" sz="2800" i="1"/>
              <a:t>Ipads</a:t>
            </a:r>
          </a:p>
        </p:txBody>
      </p:sp>
      <p:sp>
        <p:nvSpPr>
          <p:cNvPr id="10244" name="TextBox 5"/>
          <p:cNvSpPr txBox="1">
            <a:spLocks noChangeArrowheads="1"/>
          </p:cNvSpPr>
          <p:nvPr/>
        </p:nvSpPr>
        <p:spPr bwMode="auto">
          <a:xfrm>
            <a:off x="1371600" y="1828800"/>
            <a:ext cx="7772400" cy="323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indent="-4572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3600" i="1" u="sng" dirty="0"/>
              <a:t>Benefits:</a:t>
            </a:r>
          </a:p>
          <a:p>
            <a:pPr lvl="2" eaLnBrk="1" hangingPunct="1">
              <a:spcBef>
                <a:spcPct val="0"/>
              </a:spcBef>
            </a:pPr>
            <a:r>
              <a:rPr lang="en-US" altLang="en-US" sz="2800" i="1" dirty="0"/>
              <a:t>Geo-located data (not just a defect count)</a:t>
            </a:r>
          </a:p>
          <a:p>
            <a:pPr lvl="2" eaLnBrk="1" hangingPunct="1">
              <a:spcBef>
                <a:spcPct val="0"/>
              </a:spcBef>
            </a:pPr>
            <a:r>
              <a:rPr lang="en-US" altLang="en-US" sz="2800" i="1" dirty="0"/>
              <a:t>QA from Google Earth/Street View</a:t>
            </a:r>
          </a:p>
          <a:p>
            <a:pPr lvl="2" eaLnBrk="1" hangingPunct="1">
              <a:spcBef>
                <a:spcPct val="0"/>
              </a:spcBef>
            </a:pPr>
            <a:r>
              <a:rPr lang="en-US" altLang="en-US" sz="2800" i="1" dirty="0"/>
              <a:t>Reduced collection Time</a:t>
            </a:r>
          </a:p>
          <a:p>
            <a:pPr lvl="2" eaLnBrk="1" hangingPunct="1">
              <a:spcBef>
                <a:spcPct val="0"/>
              </a:spcBef>
            </a:pPr>
            <a:r>
              <a:rPr lang="en-US" altLang="en-US" sz="2800" i="1" dirty="0"/>
              <a:t>Shared </a:t>
            </a:r>
            <a:r>
              <a:rPr lang="en-US" altLang="en-US" sz="2800" i="1" dirty="0" smtClean="0"/>
              <a:t>Results</a:t>
            </a:r>
            <a:endParaRPr lang="en-US" altLang="en-US" sz="2800" i="1" dirty="0"/>
          </a:p>
          <a:p>
            <a:pPr lvl="2" eaLnBrk="1" hangingPunct="1">
              <a:spcBef>
                <a:spcPct val="0"/>
              </a:spcBef>
            </a:pPr>
            <a:r>
              <a:rPr lang="en-US" altLang="en-US" sz="2800" i="1" dirty="0"/>
              <a:t>Automatic uploads (store and forward)</a:t>
            </a:r>
          </a:p>
          <a:p>
            <a:pPr lvl="2" eaLnBrk="1" hangingPunct="1">
              <a:spcBef>
                <a:spcPct val="0"/>
              </a:spcBef>
            </a:pPr>
            <a:r>
              <a:rPr lang="en-US" altLang="en-US" sz="2800" i="1" dirty="0"/>
              <a:t>Field reviewable</a:t>
            </a:r>
          </a:p>
        </p:txBody>
      </p:sp>
      <p:sp>
        <p:nvSpPr>
          <p:cNvPr id="10245" name="TextBox 6"/>
          <p:cNvSpPr txBox="1">
            <a:spLocks noChangeArrowheads="1"/>
          </p:cNvSpPr>
          <p:nvPr/>
        </p:nvSpPr>
        <p:spPr bwMode="auto">
          <a:xfrm>
            <a:off x="1981200" y="5410200"/>
            <a:ext cx="59436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i="1"/>
              <a:t>NOTE: points are where observation of defect is made, does not currently identify the specific asset (i.e. stop sign).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1"/>
          <p:cNvSpPr>
            <a:spLocks noGrp="1" noChangeArrowheads="1"/>
          </p:cNvSpPr>
          <p:nvPr>
            <p:ph type="title" idx="4294967295"/>
          </p:nvPr>
        </p:nvSpPr>
        <p:spPr>
          <a:xfrm rot="16200000">
            <a:off x="-1676400" y="2514600"/>
            <a:ext cx="4114800" cy="609600"/>
          </a:xfrm>
        </p:spPr>
        <p:txBody>
          <a:bodyPr/>
          <a:lstStyle/>
          <a:p>
            <a:pPr>
              <a:defRPr/>
            </a:pPr>
            <a:r>
              <a:rPr lang="en-US" sz="3600" dirty="0" err="1" smtClean="0">
                <a:solidFill>
                  <a:schemeClr val="bg1">
                    <a:lumMod val="95000"/>
                  </a:schemeClr>
                </a:solidFill>
                <a:latin typeface="Arial Black" pitchFamily="34" charset="0"/>
              </a:rPr>
              <a:t>Ipad</a:t>
            </a:r>
            <a:r>
              <a:rPr lang="en-US" sz="3600" dirty="0" smtClean="0">
                <a:solidFill>
                  <a:schemeClr val="bg1">
                    <a:lumMod val="95000"/>
                  </a:schemeClr>
                </a:solidFill>
                <a:latin typeface="Arial Black" pitchFamily="34" charset="0"/>
              </a:rPr>
              <a:t> Overview</a:t>
            </a:r>
          </a:p>
        </p:txBody>
      </p:sp>
      <p:sp>
        <p:nvSpPr>
          <p:cNvPr id="11267" name="Rectangle 5"/>
          <p:cNvSpPr>
            <a:spLocks noChangeArrowheads="1"/>
          </p:cNvSpPr>
          <p:nvPr/>
        </p:nvSpPr>
        <p:spPr bwMode="auto">
          <a:xfrm>
            <a:off x="1371600" y="6096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indent="-4572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3600" i="1" u="sng" dirty="0"/>
              <a:t>Benefits:</a:t>
            </a:r>
          </a:p>
          <a:p>
            <a:pPr lvl="2" eaLnBrk="1" hangingPunct="1">
              <a:spcBef>
                <a:spcPct val="0"/>
              </a:spcBef>
            </a:pPr>
            <a:r>
              <a:rPr lang="en-US" altLang="en-US" sz="2800" i="1" dirty="0"/>
              <a:t>Appeared to have highest accuracy, most frequently</a:t>
            </a:r>
          </a:p>
          <a:p>
            <a:pPr lvl="2" eaLnBrk="1" hangingPunct="1">
              <a:spcBef>
                <a:spcPct val="0"/>
              </a:spcBef>
            </a:pPr>
            <a:r>
              <a:rPr lang="en-US" altLang="en-US" sz="2800" i="1" dirty="0"/>
              <a:t>Retina Display bright for outdoor</a:t>
            </a:r>
          </a:p>
          <a:p>
            <a:pPr lvl="2" eaLnBrk="1" hangingPunct="1">
              <a:spcBef>
                <a:spcPct val="0"/>
              </a:spcBef>
            </a:pPr>
            <a:r>
              <a:rPr lang="en-US" altLang="en-US" sz="2800" i="1" dirty="0"/>
              <a:t>Intuitive design of the app, </a:t>
            </a:r>
            <a:r>
              <a:rPr lang="en-US" altLang="en-US" sz="2800" i="1" dirty="0" smtClean="0"/>
              <a:t>ease of use </a:t>
            </a:r>
            <a:endParaRPr lang="en-US" altLang="en-US" sz="2800" i="1" dirty="0"/>
          </a:p>
          <a:p>
            <a:pPr eaLnBrk="1" hangingPunct="1">
              <a:spcBef>
                <a:spcPct val="0"/>
              </a:spcBef>
            </a:pPr>
            <a:r>
              <a:rPr lang="en-US" altLang="en-US" sz="3600" i="1" u="sng" dirty="0"/>
              <a:t>Negatives:</a:t>
            </a:r>
          </a:p>
          <a:p>
            <a:pPr lvl="2" eaLnBrk="1" hangingPunct="1">
              <a:spcBef>
                <a:spcPct val="0"/>
              </a:spcBef>
            </a:pPr>
            <a:r>
              <a:rPr lang="en-US" altLang="en-US" sz="2800" i="1" dirty="0"/>
              <a:t>Limited to Apple products</a:t>
            </a:r>
          </a:p>
          <a:p>
            <a:pPr lvl="2" eaLnBrk="1" hangingPunct="1">
              <a:spcBef>
                <a:spcPct val="0"/>
              </a:spcBef>
            </a:pPr>
            <a:r>
              <a:rPr lang="en-US" altLang="en-US" sz="2800" i="1" dirty="0"/>
              <a:t>Other divisions need more data input capability (windows/laptops)</a:t>
            </a:r>
          </a:p>
          <a:p>
            <a:pPr lvl="2" eaLnBrk="1" hangingPunct="1">
              <a:spcBef>
                <a:spcPct val="0"/>
              </a:spcBef>
            </a:pPr>
            <a:r>
              <a:rPr lang="en-US" altLang="en-US" sz="2800" i="1" dirty="0"/>
              <a:t>Cost (as compared to other tablets)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UDOT Road</Template>
  <TotalTime>4756</TotalTime>
  <Words>462</Words>
  <Application>Microsoft Office PowerPoint</Application>
  <PresentationFormat>On-screen Show (4:3)</PresentationFormat>
  <Paragraphs>100</Paragraphs>
  <Slides>14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Default Design</vt:lpstr>
      <vt:lpstr>MMQA+ Mobile and Budgeting  UDOTs approach to linking field condition to maintenance budgets and  a look at MMQA field collection and its efficiencies </vt:lpstr>
      <vt:lpstr>PowerPoint Presentation</vt:lpstr>
      <vt:lpstr>PowerPoint Presentation</vt:lpstr>
      <vt:lpstr>MMQA Example  Report</vt:lpstr>
      <vt:lpstr>Budgeting Level of Maintenanc</vt:lpstr>
      <vt:lpstr>Budgeting Level of Maintenanc</vt:lpstr>
      <vt:lpstr>PowerPoint Presentation</vt:lpstr>
      <vt:lpstr>PowerPoint Presentation</vt:lpstr>
      <vt:lpstr>Ipad Overview</vt:lpstr>
      <vt:lpstr>Ipad Overview The App:</vt:lpstr>
      <vt:lpstr>Ipad Overview The App:</vt:lpstr>
      <vt:lpstr>MMQA Mobile The web interface</vt:lpstr>
      <vt:lpstr>MMQA Mobile The web interface</vt:lpstr>
      <vt:lpstr>NCHRP 14-01 Peer Exchange </vt:lpstr>
    </vt:vector>
  </TitlesOfParts>
  <Company>UDOT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UDOT OMS Implementation</dc:title>
  <dc:creator>UDOT</dc:creator>
  <cp:lastModifiedBy>KEVIN GRIFFIN</cp:lastModifiedBy>
  <cp:revision>101</cp:revision>
  <dcterms:created xsi:type="dcterms:W3CDTF">2009-02-23T23:10:51Z</dcterms:created>
  <dcterms:modified xsi:type="dcterms:W3CDTF">2018-09-19T14:46:01Z</dcterms:modified>
</cp:coreProperties>
</file>