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96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7" r:id="rId3"/>
    <p:sldId id="271" r:id="rId4"/>
    <p:sldId id="257" r:id="rId5"/>
    <p:sldId id="269" r:id="rId6"/>
    <p:sldId id="261" r:id="rId7"/>
    <p:sldId id="262" r:id="rId8"/>
    <p:sldId id="260" r:id="rId9"/>
    <p:sldId id="264" r:id="rId10"/>
    <p:sldId id="268" r:id="rId11"/>
    <p:sldId id="266" r:id="rId12"/>
    <p:sldId id="259" r:id="rId13"/>
    <p:sldId id="263" r:id="rId14"/>
    <p:sldId id="258" r:id="rId15"/>
    <p:sldId id="265" r:id="rId16"/>
    <p:sldId id="270" r:id="rId17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5F5B"/>
    <a:srgbClr val="CEE8BA"/>
    <a:srgbClr val="99F99E"/>
    <a:srgbClr val="FFFFFF"/>
    <a:srgbClr val="821C6B"/>
    <a:srgbClr val="A80404"/>
    <a:srgbClr val="DDFBA7"/>
    <a:srgbClr val="A9F51F"/>
    <a:srgbClr val="005C54"/>
    <a:srgbClr val="25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8" autoAdjust="0"/>
    <p:restoredTop sz="93217" autoAdjust="0"/>
  </p:normalViewPr>
  <p:slideViewPr>
    <p:cSldViewPr>
      <p:cViewPr>
        <p:scale>
          <a:sx n="80" d="100"/>
          <a:sy n="80" d="100"/>
        </p:scale>
        <p:origin x="-1296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>
            <a:lvl1pPr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7769" y="1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>
            <a:lvl1pPr algn="r"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4748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b" anchorCtr="0" compatLnSpc="1">
            <a:prstTxWarp prst="textNoShape">
              <a:avLst/>
            </a:prstTxWarp>
          </a:bodyPr>
          <a:lstStyle>
            <a:lvl1pPr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7769" y="8844748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b" anchorCtr="0" compatLnSpc="1">
            <a:prstTxWarp prst="textNoShape">
              <a:avLst/>
            </a:prstTxWarp>
          </a:bodyPr>
          <a:lstStyle>
            <a:lvl1pPr algn="r" defTabSz="930684" eaLnBrk="1" hangingPunct="1">
              <a:defRPr sz="13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fld id="{A30CFCC8-5F90-4312-B457-DE878A1899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694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>
            <a:lvl1pPr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77769" y="1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>
            <a:lvl1pPr algn="r"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54550" cy="3490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52" y="4423161"/>
            <a:ext cx="5616596" cy="4185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4748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b" anchorCtr="0" compatLnSpc="1">
            <a:prstTxWarp prst="textNoShape">
              <a:avLst/>
            </a:prstTxWarp>
          </a:bodyPr>
          <a:lstStyle>
            <a:lvl1pPr defTabSz="933174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769" y="8844748"/>
            <a:ext cx="3043762" cy="4627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303" tIns="46652" rIns="93303" bIns="46652" numCol="1" anchor="b" anchorCtr="0" compatLnSpc="1">
            <a:prstTxWarp prst="textNoShape">
              <a:avLst/>
            </a:prstTxWarp>
          </a:bodyPr>
          <a:lstStyle>
            <a:lvl1pPr algn="r" defTabSz="930684" eaLnBrk="1" hangingPunct="1">
              <a:defRPr sz="1300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fld id="{1C43CA0F-1955-4A62-9906-33A21A5C44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128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43CA0F-1955-4A62-9906-33A21A5C445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6383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43CA0F-1955-4A62-9906-33A21A5C445D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6383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43CA0F-1955-4A62-9906-33A21A5C445D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8543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43CA0F-1955-4A62-9906-33A21A5C445D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646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43CA0F-1955-4A62-9906-33A21A5C445D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646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130426"/>
            <a:ext cx="7010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3246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22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3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0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6676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2237"/>
            <a:ext cx="8229600" cy="3408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9/15/2018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984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9558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954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893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7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12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4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70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0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72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17CF5-E2AA-453D-994D-DB5044771681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A3749-C81E-4686-AAE4-D583D0DAD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4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7" r:id="rId1"/>
    <p:sldLayoutId id="2147484598" r:id="rId2"/>
    <p:sldLayoutId id="2147484599" r:id="rId3"/>
    <p:sldLayoutId id="2147484600" r:id="rId4"/>
    <p:sldLayoutId id="2147484601" r:id="rId5"/>
    <p:sldLayoutId id="2147484602" r:id="rId6"/>
    <p:sldLayoutId id="2147484603" r:id="rId7"/>
    <p:sldLayoutId id="2147484604" r:id="rId8"/>
    <p:sldLayoutId id="2147484605" r:id="rId9"/>
    <p:sldLayoutId id="2147484606" r:id="rId10"/>
    <p:sldLayoutId id="21474846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>The Use of Technology to Support Maintenance Budgeting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447800" y="3673475"/>
            <a:ext cx="7772400" cy="1508125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John Roberts</a:t>
            </a:r>
          </a:p>
          <a:p>
            <a:pPr>
              <a:spcBef>
                <a:spcPct val="0"/>
              </a:spcBef>
            </a:pPr>
            <a:r>
              <a:rPr lang="en-US" altLang="en-US" dirty="0"/>
              <a:t>Transportation Systems Management and </a:t>
            </a:r>
            <a:r>
              <a:rPr lang="en-US" altLang="en-US" dirty="0" smtClean="0"/>
              <a:t>Operations</a:t>
            </a:r>
            <a:endParaRPr lang="en-US" alt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Maintenance Management Services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Arizona Department of Transportation</a:t>
            </a:r>
            <a:endParaRPr lang="en-US" alt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524000" y="5410200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Maintenance Peer Exchange</a:t>
            </a:r>
          </a:p>
          <a:p>
            <a:r>
              <a:rPr lang="en-US" dirty="0" smtClean="0"/>
              <a:t>9/18/2018 </a:t>
            </a:r>
            <a:r>
              <a:rPr lang="en-US" dirty="0"/>
              <a:t>– </a:t>
            </a:r>
            <a:r>
              <a:rPr lang="en-US" dirty="0" smtClean="0"/>
              <a:t>9/20/2018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12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:\PERSONAL\DEVICE PHOTOS\20160830_1107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657600"/>
            <a:ext cx="568905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b8164\AppData\Local\Microsoft\Windows\Temporary Internet Files\Content.Outlook\FFNU0AZH\IMG_00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55"/>
          <p:cNvSpPr txBox="1">
            <a:spLocks noChangeArrowheads="1"/>
          </p:cNvSpPr>
          <p:nvPr/>
        </p:nvSpPr>
        <p:spPr bwMode="auto">
          <a:xfrm>
            <a:off x="2009739" y="0"/>
            <a:ext cx="4238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FIS Remote Data Entry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310507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47214" y="-1"/>
            <a:ext cx="27126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FIS </a:t>
            </a:r>
            <a:r>
              <a:rPr lang="en-US" sz="3200" dirty="0" smtClean="0">
                <a:solidFill>
                  <a:schemeClr val="bg1"/>
                </a:solidFill>
              </a:rPr>
              <a:t>Reporting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5486" y="1071972"/>
            <a:ext cx="255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Excel </a:t>
            </a:r>
            <a:r>
              <a:rPr lang="en-US" sz="3200" dirty="0" smtClean="0"/>
              <a:t>Report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833444" y="990600"/>
            <a:ext cx="32625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Quick </a:t>
            </a:r>
            <a:r>
              <a:rPr lang="en-US" sz="3200" dirty="0" smtClean="0"/>
              <a:t>Reference </a:t>
            </a:r>
            <a:r>
              <a:rPr lang="en-US" sz="3200" dirty="0" smtClean="0"/>
              <a:t>Map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251494" y="975210"/>
            <a:ext cx="27078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GIS File </a:t>
            </a:r>
            <a:r>
              <a:rPr lang="en-US" sz="3200" dirty="0" smtClean="0"/>
              <a:t>Format</a:t>
            </a:r>
            <a:endParaRPr lang="en-US" sz="32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7291"/>
            <a:ext cx="2168236" cy="111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48" y="2038811"/>
            <a:ext cx="1851547" cy="10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296" y="1999759"/>
            <a:ext cx="2227799" cy="1124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6" y="3250341"/>
            <a:ext cx="4890842" cy="295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image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396" y="3250341"/>
            <a:ext cx="2675699" cy="167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 descr="http://fis/Uploads/Attachments/20100805/16ea889fc7c54bd5b9d287cfe554f5f5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2" t="7936" r="19669" b="22499"/>
          <a:stretch/>
        </p:blipFill>
        <p:spPr bwMode="auto">
          <a:xfrm>
            <a:off x="6565731" y="5074666"/>
            <a:ext cx="1389027" cy="109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/>
          <p:cNvPicPr>
            <a:picLocks noChangeAspect="1"/>
          </p:cNvPicPr>
          <p:nvPr/>
        </p:nvPicPr>
        <p:blipFill>
          <a:blip r:embed="rId9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17570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nagit_PPTB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t="12038" r="64721" b="23148"/>
          <a:stretch/>
        </p:blipFill>
        <p:spPr>
          <a:xfrm>
            <a:off x="0" y="990600"/>
            <a:ext cx="5897880" cy="5852160"/>
          </a:xfrm>
          <a:prstGeom prst="rect">
            <a:avLst/>
          </a:prstGeom>
        </p:spPr>
      </p:pic>
      <p:sp>
        <p:nvSpPr>
          <p:cNvPr id="6" name="TextBox 155"/>
          <p:cNvSpPr txBox="1">
            <a:spLocks noChangeArrowheads="1"/>
          </p:cNvSpPr>
          <p:nvPr/>
        </p:nvSpPr>
        <p:spPr bwMode="auto">
          <a:xfrm>
            <a:off x="2819400" y="0"/>
            <a:ext cx="21916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NBB Model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8360" y="1143000"/>
            <a:ext cx="32918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NBB application where the budget allocation is distributed by district and allocated based on need and LOS grade.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0965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nagit_PPTAC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820"/>
            <a:ext cx="9144000" cy="4632380"/>
          </a:xfrm>
          <a:prstGeom prst="rect">
            <a:avLst/>
          </a:prstGeom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3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66538" y="0"/>
            <a:ext cx="2667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LOS Tracking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20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nagit_PPTD7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9934"/>
            <a:ext cx="9144000" cy="4919866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16660"/>
            <a:ext cx="4556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Performance Measures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9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5" y="990600"/>
            <a:ext cx="9292929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Next </a:t>
            </a:r>
            <a:r>
              <a:rPr lang="en-US" sz="3200" dirty="0" smtClean="0"/>
              <a:t>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Alternate LOS data sources</a:t>
            </a:r>
            <a:endParaRPr lang="en-US" sz="32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 err="1" smtClean="0"/>
              <a:t>Fugro</a:t>
            </a:r>
            <a:endParaRPr lang="en-US" sz="32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Pavement Management System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FIS/MMS application integration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Condition data from signals, RWIS, etc.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Retro Reflectivity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A</a:t>
            </a:r>
            <a:r>
              <a:rPr lang="en-US" sz="3200" dirty="0" smtClean="0"/>
              <a:t>ddition of all electrical features to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Challenges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Data Synchronization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Reduce complexity when adding new features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59904" y="152400"/>
            <a:ext cx="1938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Summary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14631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>
                <a:solidFill>
                  <a:schemeClr val="bg1"/>
                </a:solidFill>
              </a:rPr>
              <a:t>- Systems Management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6635" y="2209800"/>
            <a:ext cx="70148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John Roberts</a:t>
            </a:r>
          </a:p>
          <a:p>
            <a:r>
              <a:rPr lang="en-US" sz="3200" dirty="0" smtClean="0"/>
              <a:t>Arizona Department of Transportation</a:t>
            </a:r>
          </a:p>
          <a:p>
            <a:r>
              <a:rPr lang="en-US" sz="3200" dirty="0" smtClean="0"/>
              <a:t>602-712-3830</a:t>
            </a:r>
          </a:p>
          <a:p>
            <a:r>
              <a:rPr lang="en-US" sz="3200" dirty="0" smtClean="0"/>
              <a:t>jroberts@azdot.gov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0" y="24030"/>
            <a:ext cx="3759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Contact Information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7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229600" cy="3408363"/>
          </a:xfrm>
        </p:spPr>
        <p:txBody>
          <a:bodyPr>
            <a:noAutofit/>
          </a:bodyPr>
          <a:lstStyle/>
          <a:p>
            <a:r>
              <a:rPr lang="en-US" dirty="0"/>
              <a:t>Network Size</a:t>
            </a:r>
          </a:p>
          <a:p>
            <a:pPr lvl="1"/>
            <a:r>
              <a:rPr lang="en-US" sz="3200" dirty="0" smtClean="0"/>
              <a:t>29,687 </a:t>
            </a:r>
            <a:r>
              <a:rPr lang="en-US" sz="3200" dirty="0"/>
              <a:t>Maintenance Lane Miles</a:t>
            </a:r>
          </a:p>
          <a:p>
            <a:pPr lvl="1"/>
            <a:r>
              <a:rPr lang="en-US" sz="3200" dirty="0"/>
              <a:t>6</a:t>
            </a:r>
            <a:r>
              <a:rPr lang="en-US" sz="3200" dirty="0" smtClean="0"/>
              <a:t>,127 </a:t>
            </a:r>
            <a:r>
              <a:rPr lang="en-US" sz="3200" dirty="0"/>
              <a:t>Center Line </a:t>
            </a:r>
            <a:r>
              <a:rPr lang="en-US" sz="3200" dirty="0" smtClean="0"/>
              <a:t>Miles</a:t>
            </a:r>
            <a:endParaRPr lang="en-US" sz="3200" dirty="0"/>
          </a:p>
          <a:p>
            <a:r>
              <a:rPr lang="en-US" dirty="0"/>
              <a:t>Agency Size</a:t>
            </a:r>
          </a:p>
          <a:p>
            <a:pPr lvl="1"/>
            <a:r>
              <a:rPr lang="en-US" sz="3200" dirty="0" smtClean="0"/>
              <a:t>3700 </a:t>
            </a:r>
            <a:r>
              <a:rPr lang="en-US" sz="3200" dirty="0"/>
              <a:t>Employees</a:t>
            </a:r>
          </a:p>
          <a:p>
            <a:pPr lvl="1"/>
            <a:r>
              <a:rPr lang="en-US" sz="3200" dirty="0"/>
              <a:t>900+ Maintenance Employees</a:t>
            </a:r>
          </a:p>
          <a:p>
            <a:endParaRPr lang="en-US" dirty="0"/>
          </a:p>
        </p:txBody>
      </p:sp>
      <p:sp>
        <p:nvSpPr>
          <p:cNvPr id="4" name="TextBox 155"/>
          <p:cNvSpPr txBox="1">
            <a:spLocks noChangeArrowheads="1"/>
          </p:cNvSpPr>
          <p:nvPr/>
        </p:nvSpPr>
        <p:spPr bwMode="auto">
          <a:xfrm>
            <a:off x="2590800" y="76200"/>
            <a:ext cx="2434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prstClr val="white"/>
                </a:solidFill>
                <a:ea typeface="+mn-ea"/>
                <a:cs typeface="Arial" charset="0"/>
              </a:rPr>
              <a:t>About ADOT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pic>
        <p:nvPicPr>
          <p:cNvPr id="6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600200"/>
            <a:ext cx="2276475" cy="288937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>
                <a:solidFill>
                  <a:schemeClr val="bg1"/>
                </a:solidFill>
              </a:rPr>
              <a:t>- </a:t>
            </a:r>
            <a:r>
              <a:rPr lang="en-US" altLang="en-US" sz="1000" b="1" dirty="0"/>
              <a:t>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246840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35037"/>
            <a:ext cx="8229600" cy="3408363"/>
          </a:xfrm>
        </p:spPr>
        <p:txBody>
          <a:bodyPr>
            <a:noAutofit/>
          </a:bodyPr>
          <a:lstStyle/>
          <a:p>
            <a:r>
              <a:rPr lang="en-US" dirty="0" smtClean="0"/>
              <a:t>Microsoft</a:t>
            </a:r>
          </a:p>
          <a:p>
            <a:pPr lvl="1"/>
            <a:r>
              <a:rPr lang="en-US" dirty="0" smtClean="0"/>
              <a:t>Server and workstation OS</a:t>
            </a:r>
            <a:endParaRPr lang="en-US" sz="2800" dirty="0" smtClean="0"/>
          </a:p>
          <a:p>
            <a:pPr lvl="1"/>
            <a:r>
              <a:rPr lang="en-US" dirty="0" smtClean="0"/>
              <a:t>.NET</a:t>
            </a:r>
          </a:p>
          <a:p>
            <a:pPr lvl="1"/>
            <a:r>
              <a:rPr lang="en-US" sz="2800" dirty="0" smtClean="0"/>
              <a:t>SQL Server</a:t>
            </a:r>
          </a:p>
          <a:p>
            <a:pPr lvl="1"/>
            <a:r>
              <a:rPr lang="en-US" dirty="0" smtClean="0"/>
              <a:t>SSRS</a:t>
            </a:r>
            <a:endParaRPr lang="en-US" sz="2800" dirty="0" smtClean="0"/>
          </a:p>
          <a:p>
            <a:r>
              <a:rPr lang="en-US" dirty="0" smtClean="0"/>
              <a:t>Tableau visualizations</a:t>
            </a:r>
          </a:p>
          <a:p>
            <a:r>
              <a:rPr lang="en-US" sz="3200" dirty="0" smtClean="0"/>
              <a:t>Hardware</a:t>
            </a:r>
          </a:p>
          <a:p>
            <a:pPr lvl="1"/>
            <a:r>
              <a:rPr lang="en-US" sz="2800" dirty="0" smtClean="0"/>
              <a:t>Getac Ruggedized Tablets</a:t>
            </a:r>
          </a:p>
          <a:p>
            <a:pPr lvl="1"/>
            <a:r>
              <a:rPr lang="en-US" dirty="0" smtClean="0"/>
              <a:t>Dell Tablets</a:t>
            </a:r>
          </a:p>
          <a:p>
            <a:pPr lvl="1"/>
            <a:r>
              <a:rPr lang="en-US" sz="2800" dirty="0" smtClean="0"/>
              <a:t>Trimble/Yuma devices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TextBox 155"/>
          <p:cNvSpPr txBox="1">
            <a:spLocks noChangeArrowheads="1"/>
          </p:cNvSpPr>
          <p:nvPr/>
        </p:nvSpPr>
        <p:spPr bwMode="auto">
          <a:xfrm>
            <a:off x="2590800" y="76200"/>
            <a:ext cx="3211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Technology Used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39061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7"/>
          <p:cNvPicPr>
            <a:picLocks noChangeAspect="1"/>
          </p:cNvPicPr>
          <p:nvPr/>
        </p:nvPicPr>
        <p:blipFill>
          <a:blip r:embed="rId2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sp>
        <p:nvSpPr>
          <p:cNvPr id="7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6" name="Rectangle 3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7" name="Rectangle 3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8" name="Rectangle 3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79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0" name="Rectangle 4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1" name="Rectangle 4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2" name="Rectangle 4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3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4" name="Rectangle 49"/>
          <p:cNvSpPr>
            <a:spLocks noChangeArrowheads="1"/>
          </p:cNvSpPr>
          <p:nvPr/>
        </p:nvSpPr>
        <p:spPr bwMode="auto">
          <a:xfrm>
            <a:off x="544513" y="3976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5" name="Rectangle 4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6" name="Rectangle 4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7" name="Rectangle 52"/>
          <p:cNvSpPr>
            <a:spLocks noChangeArrowheads="1"/>
          </p:cNvSpPr>
          <p:nvPr/>
        </p:nvSpPr>
        <p:spPr bwMode="auto">
          <a:xfrm>
            <a:off x="696913" y="41259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906463" y="2827338"/>
            <a:ext cx="1776412" cy="36830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LOS Inspection</a:t>
            </a:r>
          </a:p>
        </p:txBody>
      </p:sp>
      <p:sp>
        <p:nvSpPr>
          <p:cNvPr id="89" name="Rectangle 88"/>
          <p:cNvSpPr/>
          <p:nvPr/>
        </p:nvSpPr>
        <p:spPr>
          <a:xfrm>
            <a:off x="906463" y="3657600"/>
            <a:ext cx="1776412" cy="644525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Feature grades calculated</a:t>
            </a:r>
          </a:p>
        </p:txBody>
      </p:sp>
      <p:sp>
        <p:nvSpPr>
          <p:cNvPr id="90" name="Rectangle 89"/>
          <p:cNvSpPr/>
          <p:nvPr/>
        </p:nvSpPr>
        <p:spPr>
          <a:xfrm>
            <a:off x="906463" y="4654550"/>
            <a:ext cx="1776412" cy="53975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Current FY </a:t>
            </a:r>
            <a:r>
              <a:rPr lang="en-US" kern="0" noProof="0" dirty="0" smtClean="0">
                <a:solidFill>
                  <a:prstClr val="white"/>
                </a:solidFill>
                <a:latin typeface="Corbel"/>
                <a:ea typeface="+mn-ea"/>
              </a:rPr>
              <a:t>Pecos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data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557588" y="1443038"/>
            <a:ext cx="1776412" cy="614362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Activities defined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06463" y="1349375"/>
            <a:ext cx="1776412" cy="906463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Work performed/data entered in Pecos</a:t>
            </a:r>
          </a:p>
        </p:txBody>
      </p:sp>
      <p:sp>
        <p:nvSpPr>
          <p:cNvPr id="93" name="Rectangle 92"/>
          <p:cNvSpPr/>
          <p:nvPr/>
        </p:nvSpPr>
        <p:spPr>
          <a:xfrm>
            <a:off x="3640138" y="3514725"/>
            <a:ext cx="2735262" cy="2733675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Needs Based Budget Model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Actual Data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Current Feature Grades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Activity to Feature Assignments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Budget Allocations and Appropriations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Proposed Targets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906463" y="5478463"/>
            <a:ext cx="1776412" cy="53975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Current Feature Inventory</a:t>
            </a:r>
          </a:p>
        </p:txBody>
      </p:sp>
      <p:sp>
        <p:nvSpPr>
          <p:cNvPr id="95" name="Rectangle 94"/>
          <p:cNvSpPr/>
          <p:nvPr/>
        </p:nvSpPr>
        <p:spPr>
          <a:xfrm>
            <a:off x="7150100" y="3997325"/>
            <a:ext cx="1776413" cy="53975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Allocated Budget</a:t>
            </a:r>
          </a:p>
        </p:txBody>
      </p:sp>
      <p:sp>
        <p:nvSpPr>
          <p:cNvPr id="96" name="Rectangle 95"/>
          <p:cNvSpPr/>
          <p:nvPr/>
        </p:nvSpPr>
        <p:spPr>
          <a:xfrm>
            <a:off x="7150100" y="5103813"/>
            <a:ext cx="1776413" cy="539750"/>
          </a:xfrm>
          <a:prstGeom prst="rect">
            <a:avLst/>
          </a:prstGeom>
          <a:solidFill>
            <a:srgbClr val="D6ECFF">
              <a:lumMod val="25000"/>
            </a:srgb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Pecos Activity Plans</a:t>
            </a:r>
          </a:p>
        </p:txBody>
      </p:sp>
      <p:sp>
        <p:nvSpPr>
          <p:cNvPr id="97" name="Down Arrow 96"/>
          <p:cNvSpPr/>
          <p:nvPr/>
        </p:nvSpPr>
        <p:spPr>
          <a:xfrm rot="5400000">
            <a:off x="2878137" y="1328739"/>
            <a:ext cx="484187" cy="874713"/>
          </a:xfrm>
          <a:prstGeom prst="down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8" name="Down Arrow 97"/>
          <p:cNvSpPr/>
          <p:nvPr/>
        </p:nvSpPr>
        <p:spPr>
          <a:xfrm>
            <a:off x="1511300" y="2260600"/>
            <a:ext cx="484188" cy="565150"/>
          </a:xfrm>
          <a:prstGeom prst="down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9" name="Down Arrow 98"/>
          <p:cNvSpPr/>
          <p:nvPr/>
        </p:nvSpPr>
        <p:spPr>
          <a:xfrm>
            <a:off x="1519238" y="3192463"/>
            <a:ext cx="485775" cy="465137"/>
          </a:xfrm>
          <a:prstGeom prst="down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0" name="Down Arrow 99"/>
          <p:cNvSpPr/>
          <p:nvPr/>
        </p:nvSpPr>
        <p:spPr>
          <a:xfrm>
            <a:off x="7796213" y="4532313"/>
            <a:ext cx="484187" cy="566737"/>
          </a:xfrm>
          <a:prstGeom prst="down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1" name="Right Arrow 100"/>
          <p:cNvSpPr/>
          <p:nvPr/>
        </p:nvSpPr>
        <p:spPr>
          <a:xfrm>
            <a:off x="6375400" y="4024313"/>
            <a:ext cx="774700" cy="485775"/>
          </a:xfrm>
          <a:prstGeom prst="right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2" name="Right Arrow 101"/>
          <p:cNvSpPr/>
          <p:nvPr/>
        </p:nvSpPr>
        <p:spPr>
          <a:xfrm>
            <a:off x="2682875" y="3695700"/>
            <a:ext cx="957263" cy="484188"/>
          </a:xfrm>
          <a:prstGeom prst="right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3" name="Right Arrow 102"/>
          <p:cNvSpPr/>
          <p:nvPr/>
        </p:nvSpPr>
        <p:spPr>
          <a:xfrm>
            <a:off x="2682875" y="4683125"/>
            <a:ext cx="957263" cy="484188"/>
          </a:xfrm>
          <a:prstGeom prst="right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4" name="Right Arrow 103"/>
          <p:cNvSpPr/>
          <p:nvPr/>
        </p:nvSpPr>
        <p:spPr>
          <a:xfrm>
            <a:off x="2682875" y="5532438"/>
            <a:ext cx="957263" cy="485775"/>
          </a:xfrm>
          <a:prstGeom prst="rightArrow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rgbClr val="66669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7217245" y="1242676"/>
            <a:ext cx="182252" cy="230347"/>
            <a:chOff x="2694115" y="480630"/>
            <a:chExt cx="182252" cy="230347"/>
          </a:xfrm>
          <a:solidFill>
            <a:sysClr val="window" lastClr="FFFFFF">
              <a:lumMod val="95000"/>
            </a:sysClr>
          </a:solidFill>
        </p:grpSpPr>
        <p:sp>
          <p:nvSpPr>
            <p:cNvPr id="109" name="Right Arrow 108"/>
            <p:cNvSpPr/>
            <p:nvPr/>
          </p:nvSpPr>
          <p:spPr>
            <a:xfrm rot="1800000">
              <a:off x="2694115" y="480630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10" name="Right Arrow 6"/>
            <p:cNvSpPr/>
            <p:nvPr/>
          </p:nvSpPr>
          <p:spPr>
            <a:xfrm rot="1800000">
              <a:off x="2697778" y="513030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642101" y="2033933"/>
            <a:ext cx="230347" cy="182252"/>
            <a:chOff x="3118971" y="1271887"/>
            <a:chExt cx="230347" cy="182252"/>
          </a:xfrm>
          <a:solidFill>
            <a:sysClr val="window" lastClr="FFFFFF">
              <a:lumMod val="95000"/>
            </a:sysClr>
          </a:solidFill>
        </p:grpSpPr>
        <p:sp>
          <p:nvSpPr>
            <p:cNvPr id="115" name="Right Arrow 114"/>
            <p:cNvSpPr/>
            <p:nvPr/>
          </p:nvSpPr>
          <p:spPr>
            <a:xfrm rot="5400000">
              <a:off x="3143019" y="1247839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16" name="Right Arrow 10"/>
            <p:cNvSpPr/>
            <p:nvPr/>
          </p:nvSpPr>
          <p:spPr>
            <a:xfrm rot="5400000">
              <a:off x="3170357" y="1266570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7226179" y="2782252"/>
            <a:ext cx="182252" cy="230347"/>
            <a:chOff x="2703049" y="2020206"/>
            <a:chExt cx="182252" cy="230347"/>
          </a:xfrm>
          <a:solidFill>
            <a:sysClr val="window" lastClr="FFFFFF">
              <a:lumMod val="95000"/>
            </a:sysClr>
          </a:solidFill>
        </p:grpSpPr>
        <p:sp>
          <p:nvSpPr>
            <p:cNvPr id="121" name="Right Arrow 120"/>
            <p:cNvSpPr/>
            <p:nvPr/>
          </p:nvSpPr>
          <p:spPr>
            <a:xfrm rot="9000000">
              <a:off x="2703049" y="2020206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22" name="Right Arrow 14"/>
            <p:cNvSpPr/>
            <p:nvPr/>
          </p:nvSpPr>
          <p:spPr>
            <a:xfrm rot="19800000">
              <a:off x="2754062" y="2052606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6337304" y="2787410"/>
            <a:ext cx="182252" cy="230347"/>
            <a:chOff x="1814174" y="2025364"/>
            <a:chExt cx="182252" cy="230347"/>
          </a:xfrm>
          <a:solidFill>
            <a:sysClr val="window" lastClr="FFFFFF">
              <a:lumMod val="95000"/>
            </a:sysClr>
          </a:solidFill>
        </p:grpSpPr>
        <p:sp>
          <p:nvSpPr>
            <p:cNvPr id="127" name="Right Arrow 126"/>
            <p:cNvSpPr/>
            <p:nvPr/>
          </p:nvSpPr>
          <p:spPr>
            <a:xfrm rot="12600000">
              <a:off x="1814174" y="2025364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28" name="Right Arrow 18"/>
            <p:cNvSpPr/>
            <p:nvPr/>
          </p:nvSpPr>
          <p:spPr>
            <a:xfrm rot="23400000">
              <a:off x="1865187" y="2085102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864352" y="2044249"/>
            <a:ext cx="230347" cy="182252"/>
            <a:chOff x="1341222" y="1282203"/>
            <a:chExt cx="230347" cy="182252"/>
          </a:xfrm>
          <a:solidFill>
            <a:sysClr val="window" lastClr="FFFFFF">
              <a:lumMod val="95000"/>
            </a:sysClr>
          </a:solidFill>
        </p:grpSpPr>
        <p:sp>
          <p:nvSpPr>
            <p:cNvPr id="133" name="Right Arrow 132"/>
            <p:cNvSpPr/>
            <p:nvPr/>
          </p:nvSpPr>
          <p:spPr>
            <a:xfrm rot="16200000">
              <a:off x="1365270" y="1258155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34" name="Right Arrow 22"/>
            <p:cNvSpPr/>
            <p:nvPr/>
          </p:nvSpPr>
          <p:spPr>
            <a:xfrm rot="16200000">
              <a:off x="1392608" y="1331562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6328370" y="1247834"/>
            <a:ext cx="182252" cy="230347"/>
            <a:chOff x="1805240" y="485788"/>
            <a:chExt cx="182252" cy="230347"/>
          </a:xfrm>
          <a:solidFill>
            <a:sysClr val="window" lastClr="FFFFFF">
              <a:lumMod val="95000"/>
            </a:sysClr>
          </a:solidFill>
        </p:grpSpPr>
        <p:sp>
          <p:nvSpPr>
            <p:cNvPr id="139" name="Right Arrow 138"/>
            <p:cNvSpPr/>
            <p:nvPr/>
          </p:nvSpPr>
          <p:spPr>
            <a:xfrm rot="19800000">
              <a:off x="1805240" y="485788"/>
              <a:ext cx="182252" cy="23034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  <a:effectLst/>
          </p:spPr>
        </p:sp>
        <p:sp>
          <p:nvSpPr>
            <p:cNvPr id="140" name="Right Arrow 26"/>
            <p:cNvSpPr/>
            <p:nvPr/>
          </p:nvSpPr>
          <p:spPr>
            <a:xfrm rot="19800000">
              <a:off x="1808903" y="545526"/>
              <a:ext cx="127576" cy="13820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0" rIns="0" bIns="0" spcCol="1270" anchor="ctr"/>
            <a:lstStyle/>
            <a:p>
              <a:pPr marL="0" marR="0" lvl="0" indent="0" algn="ctr" defTabSz="222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sp>
        <p:nvSpPr>
          <p:cNvPr id="141" name="TextBox 155"/>
          <p:cNvSpPr txBox="1">
            <a:spLocks noChangeArrowheads="1"/>
          </p:cNvSpPr>
          <p:nvPr/>
        </p:nvSpPr>
        <p:spPr bwMode="auto">
          <a:xfrm>
            <a:off x="1447800" y="-50800"/>
            <a:ext cx="5305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Needs Based Budget Process</a:t>
            </a:r>
          </a:p>
        </p:txBody>
      </p:sp>
    </p:spTree>
    <p:extLst>
      <p:ext uri="{BB962C8B-B14F-4D97-AF65-F5344CB8AC3E}">
        <p14:creationId xmlns:p14="http://schemas.microsoft.com/office/powerpoint/2010/main" val="15043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7"/>
          <p:cNvPicPr>
            <a:picLocks noChangeAspect="1"/>
          </p:cNvPicPr>
          <p:nvPr/>
        </p:nvPicPr>
        <p:blipFill>
          <a:blip r:embed="rId3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  <p:sp>
        <p:nvSpPr>
          <p:cNvPr id="5" name="Flowchart: Magnetic Disk 4"/>
          <p:cNvSpPr>
            <a:spLocks noChangeAspect="1"/>
          </p:cNvSpPr>
          <p:nvPr/>
        </p:nvSpPr>
        <p:spPr>
          <a:xfrm>
            <a:off x="3833191" y="2756916"/>
            <a:ext cx="1524000" cy="914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Pecos</a:t>
            </a:r>
            <a:endParaRPr lang="en-US" dirty="0"/>
          </a:p>
        </p:txBody>
      </p:sp>
      <p:sp>
        <p:nvSpPr>
          <p:cNvPr id="9" name="Flowchart: Magnetic Disk 8"/>
          <p:cNvSpPr/>
          <p:nvPr/>
        </p:nvSpPr>
        <p:spPr>
          <a:xfrm>
            <a:off x="2286000" y="1647444"/>
            <a:ext cx="914400" cy="6126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EQS</a:t>
            </a:r>
            <a:endParaRPr lang="en-US" dirty="0"/>
          </a:p>
        </p:txBody>
      </p:sp>
      <p:sp>
        <p:nvSpPr>
          <p:cNvPr id="10" name="Flowchart: Magnetic Disk 9"/>
          <p:cNvSpPr/>
          <p:nvPr/>
        </p:nvSpPr>
        <p:spPr>
          <a:xfrm>
            <a:off x="4595191" y="1505845"/>
            <a:ext cx="914400" cy="6126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HRIS</a:t>
            </a:r>
            <a:endParaRPr lang="en-US" dirty="0"/>
          </a:p>
        </p:txBody>
      </p:sp>
      <p:sp>
        <p:nvSpPr>
          <p:cNvPr id="11" name="Flowchart: Magnetic Disk 10"/>
          <p:cNvSpPr>
            <a:spLocks noChangeAspect="1"/>
          </p:cNvSpPr>
          <p:nvPr/>
        </p:nvSpPr>
        <p:spPr>
          <a:xfrm>
            <a:off x="6781800" y="1542288"/>
            <a:ext cx="1228299" cy="82296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 Assets</a:t>
            </a:r>
            <a:endParaRPr lang="en-US" dirty="0"/>
          </a:p>
        </p:txBody>
      </p:sp>
      <p:sp>
        <p:nvSpPr>
          <p:cNvPr id="12" name="Flowchart: Magnetic Disk 11"/>
          <p:cNvSpPr/>
          <p:nvPr/>
        </p:nvSpPr>
        <p:spPr>
          <a:xfrm>
            <a:off x="6938749" y="2971800"/>
            <a:ext cx="914400" cy="6126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MMSP</a:t>
            </a:r>
            <a:endParaRPr lang="en-US" dirty="0"/>
          </a:p>
        </p:txBody>
      </p:sp>
      <p:sp>
        <p:nvSpPr>
          <p:cNvPr id="13" name="Flowchart: Magnetic Disk 12"/>
          <p:cNvSpPr/>
          <p:nvPr/>
        </p:nvSpPr>
        <p:spPr>
          <a:xfrm>
            <a:off x="1371600" y="3132582"/>
            <a:ext cx="1447800" cy="90373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Warehouse</a:t>
            </a:r>
            <a:endParaRPr lang="en-US" dirty="0"/>
          </a:p>
        </p:txBody>
      </p:sp>
      <p:sp>
        <p:nvSpPr>
          <p:cNvPr id="14" name="Flowchart: Magnetic Disk 13"/>
          <p:cNvSpPr/>
          <p:nvPr/>
        </p:nvSpPr>
        <p:spPr>
          <a:xfrm>
            <a:off x="914400" y="4996666"/>
            <a:ext cx="914400" cy="6126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15" name="Flowchart: Magnetic Disk 14"/>
          <p:cNvSpPr/>
          <p:nvPr/>
        </p:nvSpPr>
        <p:spPr>
          <a:xfrm>
            <a:off x="2171700" y="5410200"/>
            <a:ext cx="914400" cy="6126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 Hoc</a:t>
            </a:r>
            <a:endParaRPr lang="en-US" dirty="0"/>
          </a:p>
        </p:txBody>
      </p:sp>
      <p:sp>
        <p:nvSpPr>
          <p:cNvPr id="16" name="Flowchart: Magnetic Disk 15"/>
          <p:cNvSpPr/>
          <p:nvPr/>
        </p:nvSpPr>
        <p:spPr>
          <a:xfrm>
            <a:off x="6324600" y="4284825"/>
            <a:ext cx="914400" cy="6126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AVL</a:t>
            </a:r>
            <a:endParaRPr lang="en-US" dirty="0"/>
          </a:p>
        </p:txBody>
      </p:sp>
      <p:sp>
        <p:nvSpPr>
          <p:cNvPr id="17" name="Flowchart: Magnetic Disk 16"/>
          <p:cNvSpPr>
            <a:spLocks noChangeAspect="1"/>
          </p:cNvSpPr>
          <p:nvPr/>
        </p:nvSpPr>
        <p:spPr>
          <a:xfrm>
            <a:off x="3276600" y="4325178"/>
            <a:ext cx="1228299" cy="82296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Mart</a:t>
            </a:r>
            <a:endParaRPr lang="en-US" dirty="0"/>
          </a:p>
        </p:txBody>
      </p:sp>
      <p:cxnSp>
        <p:nvCxnSpPr>
          <p:cNvPr id="8" name="Straight Arrow Connector 7"/>
          <p:cNvCxnSpPr>
            <a:stCxn id="9" idx="3"/>
            <a:endCxn id="5" idx="2"/>
          </p:cNvCxnSpPr>
          <p:nvPr/>
        </p:nvCxnSpPr>
        <p:spPr>
          <a:xfrm>
            <a:off x="2743200" y="2260092"/>
            <a:ext cx="1089991" cy="954024"/>
          </a:xfrm>
          <a:prstGeom prst="straightConnector1">
            <a:avLst/>
          </a:prstGeom>
          <a:ln w="158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4"/>
            <a:endCxn id="5" idx="2"/>
          </p:cNvCxnSpPr>
          <p:nvPr/>
        </p:nvCxnSpPr>
        <p:spPr>
          <a:xfrm flipV="1">
            <a:off x="2819400" y="3214116"/>
            <a:ext cx="1013791" cy="370332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2"/>
            <a:endCxn id="5" idx="4"/>
          </p:cNvCxnSpPr>
          <p:nvPr/>
        </p:nvCxnSpPr>
        <p:spPr>
          <a:xfrm flipH="1">
            <a:off x="5357191" y="1953768"/>
            <a:ext cx="1424609" cy="126034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2"/>
            <a:endCxn id="5" idx="4"/>
          </p:cNvCxnSpPr>
          <p:nvPr/>
        </p:nvCxnSpPr>
        <p:spPr>
          <a:xfrm flipH="1" flipV="1">
            <a:off x="5357191" y="3214116"/>
            <a:ext cx="1581558" cy="6400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6" idx="2"/>
            <a:endCxn id="5" idx="3"/>
          </p:cNvCxnSpPr>
          <p:nvPr/>
        </p:nvCxnSpPr>
        <p:spPr>
          <a:xfrm flipH="1" flipV="1">
            <a:off x="4595191" y="3671316"/>
            <a:ext cx="1729409" cy="919833"/>
          </a:xfrm>
          <a:prstGeom prst="straightConnector1">
            <a:avLst/>
          </a:prstGeom>
          <a:ln w="158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3" idx="3"/>
            <a:endCxn id="17" idx="2"/>
          </p:cNvCxnSpPr>
          <p:nvPr/>
        </p:nvCxnSpPr>
        <p:spPr>
          <a:xfrm>
            <a:off x="2095500" y="4036314"/>
            <a:ext cx="1181100" cy="70034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7" idx="2"/>
            <a:endCxn id="15" idx="1"/>
          </p:cNvCxnSpPr>
          <p:nvPr/>
        </p:nvCxnSpPr>
        <p:spPr>
          <a:xfrm flipH="1">
            <a:off x="2628900" y="4736658"/>
            <a:ext cx="647700" cy="67354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7" name="Straight Arrow Connector 9216"/>
          <p:cNvCxnSpPr>
            <a:stCxn id="13" idx="3"/>
            <a:endCxn id="14" idx="1"/>
          </p:cNvCxnSpPr>
          <p:nvPr/>
        </p:nvCxnSpPr>
        <p:spPr>
          <a:xfrm flipH="1">
            <a:off x="1371600" y="4036314"/>
            <a:ext cx="723900" cy="96035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3" name="Straight Arrow Connector 9222"/>
          <p:cNvCxnSpPr>
            <a:stCxn id="10" idx="3"/>
            <a:endCxn id="5" idx="1"/>
          </p:cNvCxnSpPr>
          <p:nvPr/>
        </p:nvCxnSpPr>
        <p:spPr>
          <a:xfrm flipH="1">
            <a:off x="4595191" y="2118493"/>
            <a:ext cx="457200" cy="638423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>
            <a:stCxn id="9" idx="3"/>
            <a:endCxn id="9" idx="3"/>
          </p:cNvCxnSpPr>
          <p:nvPr/>
        </p:nvCxnSpPr>
        <p:spPr>
          <a:xfrm>
            <a:off x="2743200" y="226009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7" name="Straight Arrow Connector 9226"/>
          <p:cNvCxnSpPr>
            <a:stCxn id="13" idx="1"/>
            <a:endCxn id="9" idx="3"/>
          </p:cNvCxnSpPr>
          <p:nvPr/>
        </p:nvCxnSpPr>
        <p:spPr>
          <a:xfrm flipV="1">
            <a:off x="2095500" y="2260092"/>
            <a:ext cx="647700" cy="87249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Magnetic Disk 43"/>
          <p:cNvSpPr/>
          <p:nvPr/>
        </p:nvSpPr>
        <p:spPr>
          <a:xfrm>
            <a:off x="4862222" y="4460781"/>
            <a:ext cx="914400" cy="6126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NBB</a:t>
            </a:r>
            <a:endParaRPr lang="en-US" dirty="0"/>
          </a:p>
        </p:txBody>
      </p:sp>
      <p:cxnSp>
        <p:nvCxnSpPr>
          <p:cNvPr id="9231" name="Straight Arrow Connector 9230"/>
          <p:cNvCxnSpPr>
            <a:stCxn id="5" idx="3"/>
            <a:endCxn id="44" idx="1"/>
          </p:cNvCxnSpPr>
          <p:nvPr/>
        </p:nvCxnSpPr>
        <p:spPr>
          <a:xfrm>
            <a:off x="4595191" y="3671316"/>
            <a:ext cx="724231" cy="78946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Magnetic Disk 27"/>
          <p:cNvSpPr/>
          <p:nvPr/>
        </p:nvSpPr>
        <p:spPr>
          <a:xfrm>
            <a:off x="5943600" y="3578352"/>
            <a:ext cx="914400" cy="6126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FIS</a:t>
            </a:r>
            <a:endParaRPr lang="en-US" dirty="0"/>
          </a:p>
        </p:txBody>
      </p:sp>
      <p:cxnSp>
        <p:nvCxnSpPr>
          <p:cNvPr id="6" name="Straight Arrow Connector 5"/>
          <p:cNvCxnSpPr>
            <a:stCxn id="28" idx="2"/>
            <a:endCxn id="5" idx="4"/>
          </p:cNvCxnSpPr>
          <p:nvPr/>
        </p:nvCxnSpPr>
        <p:spPr>
          <a:xfrm flipH="1" flipV="1">
            <a:off x="5357191" y="3214116"/>
            <a:ext cx="586409" cy="670560"/>
          </a:xfrm>
          <a:prstGeom prst="straightConnector1">
            <a:avLst/>
          </a:prstGeom>
          <a:ln w="15875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01597" y="0"/>
            <a:ext cx="4945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Pecos Data Flow Diagram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47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nagit_PPT6A4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418" r="33996" b="-418"/>
          <a:stretch/>
        </p:blipFill>
        <p:spPr>
          <a:xfrm>
            <a:off x="0" y="914400"/>
            <a:ext cx="6962108" cy="5212080"/>
          </a:xfrm>
          <a:prstGeom prst="rect">
            <a:avLst/>
          </a:prstGeom>
        </p:spPr>
      </p:pic>
      <p:sp>
        <p:nvSpPr>
          <p:cNvPr id="5" name="TextBox 155"/>
          <p:cNvSpPr txBox="1">
            <a:spLocks noChangeArrowheads="1"/>
          </p:cNvSpPr>
          <p:nvPr/>
        </p:nvSpPr>
        <p:spPr bwMode="auto">
          <a:xfrm>
            <a:off x="1371600" y="-76200"/>
            <a:ext cx="52638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Performance Control System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0" y="3048000"/>
            <a:ext cx="34290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MMS application where crew work history is entered.</a:t>
            </a:r>
            <a:endParaRPr lang="en-US" sz="3200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>
            <a:lum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400800"/>
            <a:ext cx="2933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874963" y="6656388"/>
            <a:ext cx="1489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b="1" dirty="0"/>
              <a:t>- Systems Management</a:t>
            </a:r>
          </a:p>
        </p:txBody>
      </p:sp>
    </p:spTree>
    <p:extLst>
      <p:ext uri="{BB962C8B-B14F-4D97-AF65-F5344CB8AC3E}">
        <p14:creationId xmlns:p14="http://schemas.microsoft.com/office/powerpoint/2010/main" val="12494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nagit_PPTA67A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4996"/>
          <a:stretch/>
        </p:blipFill>
        <p:spPr>
          <a:xfrm>
            <a:off x="0" y="854916"/>
            <a:ext cx="6756363" cy="5852160"/>
          </a:xfrm>
          <a:prstGeom prst="rect">
            <a:avLst/>
          </a:prstGeom>
        </p:spPr>
      </p:pic>
      <p:sp>
        <p:nvSpPr>
          <p:cNvPr id="4" name="TextBox 155"/>
          <p:cNvSpPr txBox="1">
            <a:spLocks noChangeArrowheads="1"/>
          </p:cNvSpPr>
          <p:nvPr/>
        </p:nvSpPr>
        <p:spPr bwMode="auto">
          <a:xfrm>
            <a:off x="1371600" y="-76200"/>
            <a:ext cx="52638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Performance Control System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91223" y="4160460"/>
            <a:ext cx="4052777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Allocated budget is planned by activity in MMS application.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757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nagit_PPT24CB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4545"/>
          <a:stretch/>
        </p:blipFill>
        <p:spPr>
          <a:xfrm>
            <a:off x="-1" y="914400"/>
            <a:ext cx="9144000" cy="4965663"/>
          </a:xfrm>
          <a:prstGeom prst="rect">
            <a:avLst/>
          </a:prstGeom>
        </p:spPr>
      </p:pic>
      <p:sp>
        <p:nvSpPr>
          <p:cNvPr id="4" name="TextBox 155"/>
          <p:cNvSpPr txBox="1">
            <a:spLocks noChangeArrowheads="1"/>
          </p:cNvSpPr>
          <p:nvPr/>
        </p:nvSpPr>
        <p:spPr bwMode="auto">
          <a:xfrm>
            <a:off x="2438400" y="0"/>
            <a:ext cx="325044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LOS Survey Form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5867400"/>
            <a:ext cx="739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Inspectors enter survey data into feature inspection forms.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3299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9058\Documents\Peer Exchange\Filling out Roadway Form on Tabl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88187"/>
            <a:ext cx="79248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55"/>
          <p:cNvSpPr txBox="1">
            <a:spLocks noChangeArrowheads="1"/>
          </p:cNvSpPr>
          <p:nvPr/>
        </p:nvSpPr>
        <p:spPr bwMode="auto">
          <a:xfrm>
            <a:off x="1828800" y="-13243"/>
            <a:ext cx="44181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  <a:defRPr sz="3000"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"/>
              <a:defRPr sz="26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"/>
              <a:defRPr sz="24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B80A"/>
              </a:buClr>
              <a:buFont typeface="Wingdings 3" pitchFamily="18" charset="2"/>
              <a:buChar char=""/>
              <a:defRPr sz="2200"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 smtClean="0">
                <a:solidFill>
                  <a:prstClr val="white"/>
                </a:solidFill>
                <a:ea typeface="+mn-ea"/>
                <a:cs typeface="Arial" charset="0"/>
              </a:rPr>
              <a:t>LOS Remote Data Entry</a:t>
            </a:r>
            <a:endParaRPr lang="en-US" altLang="en-US" sz="3200" b="1" dirty="0" smtClean="0">
              <a:solidFill>
                <a:prstClr val="white"/>
              </a:solidFill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93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-357-PowerPoint-Templates-ADOT-New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106334</TotalTime>
  <Words>307</Words>
  <Application>Microsoft Office PowerPoint</Application>
  <PresentationFormat>On-screen Show (4:3)</PresentationFormat>
  <Paragraphs>103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17-357-PowerPoint-Templates-ADOT-New-Design</vt:lpstr>
      <vt:lpstr>The Use of Technology to Support Maintenance Budgeting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Employee</dc:creator>
  <cp:lastModifiedBy>Employee</cp:lastModifiedBy>
  <cp:revision>733</cp:revision>
  <cp:lastPrinted>2018-03-14T22:35:05Z</cp:lastPrinted>
  <dcterms:created xsi:type="dcterms:W3CDTF">2011-12-21T19:48:53Z</dcterms:created>
  <dcterms:modified xsi:type="dcterms:W3CDTF">2018-09-17T23:16:03Z</dcterms:modified>
</cp:coreProperties>
</file>