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1"/>
  </p:notesMasterIdLst>
  <p:sldIdLst>
    <p:sldId id="264" r:id="rId3"/>
    <p:sldId id="256" r:id="rId4"/>
    <p:sldId id="294" r:id="rId5"/>
    <p:sldId id="299" r:id="rId6"/>
    <p:sldId id="300" r:id="rId7"/>
    <p:sldId id="301" r:id="rId8"/>
    <p:sldId id="302" r:id="rId9"/>
    <p:sldId id="272" r:id="rId10"/>
    <p:sldId id="284" r:id="rId11"/>
    <p:sldId id="286" r:id="rId12"/>
    <p:sldId id="287" r:id="rId13"/>
    <p:sldId id="288" r:id="rId14"/>
    <p:sldId id="290" r:id="rId15"/>
    <p:sldId id="291" r:id="rId16"/>
    <p:sldId id="292" r:id="rId17"/>
    <p:sldId id="293" r:id="rId18"/>
    <p:sldId id="304" r:id="rId19"/>
    <p:sldId id="30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B3B6"/>
    <a:srgbClr val="5C656C"/>
    <a:srgbClr val="48545D"/>
    <a:srgbClr val="0287D6"/>
    <a:srgbClr val="C6C9CA"/>
    <a:srgbClr val="010E5D"/>
    <a:srgbClr val="FFC600"/>
    <a:srgbClr val="1D3D7F"/>
    <a:srgbClr val="EC542A"/>
    <a:srgbClr val="34A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0" autoAdjust="0"/>
    <p:restoredTop sz="94640" autoAdjust="0"/>
  </p:normalViewPr>
  <p:slideViewPr>
    <p:cSldViewPr snapToGrid="0" snapToObjects="1">
      <p:cViewPr varScale="1">
        <p:scale>
          <a:sx n="86" d="100"/>
          <a:sy n="86" d="100"/>
        </p:scale>
        <p:origin x="1014" y="4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081B6-A48A-5843-80E6-9737380E5024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5E9-D05C-1D4D-99E2-87483ED3AF4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2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another option for intro/title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35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311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979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74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830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1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204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93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550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277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5101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3508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058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280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3245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459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395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807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61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59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5101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and Taglline">
  <p:cSld name="Title, Content and Taglline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514498" y="682663"/>
            <a:ext cx="8121988" cy="332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980" y="1828800"/>
            <a:ext cx="7778998" cy="342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182" marR="0" lvl="0" indent="-304788" algn="l" rtl="0">
              <a:lnSpc>
                <a:spcPct val="100000"/>
              </a:lnSpc>
              <a:spcBef>
                <a:spcPts val="224"/>
              </a:spcBef>
              <a:spcAft>
                <a:spcPts val="0"/>
              </a:spcAft>
              <a:buClr>
                <a:srgbClr val="4682AA"/>
              </a:buClr>
              <a:buSzPts val="1200"/>
              <a:buFont typeface="Arial"/>
              <a:buChar char="•"/>
              <a:defRPr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64" marR="0" lvl="1" indent="-297168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4682AA"/>
              </a:buClr>
              <a:buSzPts val="1080"/>
              <a:buFont typeface="Merriweather Sans"/>
              <a:buChar char="-"/>
              <a:defRPr sz="13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45" marR="0" lvl="2" indent="-289548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4682AA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27" marR="0" lvl="3" indent="-281928" algn="l" rtl="0">
              <a:lnSpc>
                <a:spcPct val="128571"/>
              </a:lnSpc>
              <a:spcBef>
                <a:spcPts val="450"/>
              </a:spcBef>
              <a:spcAft>
                <a:spcPts val="0"/>
              </a:spcAft>
              <a:buClr>
                <a:srgbClr val="5ED9FF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09" marR="0" lvl="4" indent="-281928" algn="l" rtl="0">
              <a:lnSpc>
                <a:spcPct val="128571"/>
              </a:lnSpc>
              <a:spcBef>
                <a:spcPts val="450"/>
              </a:spcBef>
              <a:spcAft>
                <a:spcPts val="0"/>
              </a:spcAft>
              <a:buClr>
                <a:srgbClr val="5ED9FF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091" marR="0" lvl="5" indent="-289548" algn="l" rtl="0">
              <a:lnSpc>
                <a:spcPct val="106250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72" marR="0" lvl="6" indent="-289548" algn="l" rtl="0">
              <a:lnSpc>
                <a:spcPct val="106250"/>
              </a:lnSpc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54" marR="0" lvl="7" indent="-289548" algn="l" rtl="0">
              <a:lnSpc>
                <a:spcPct val="106250"/>
              </a:lnSpc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36" marR="0" lvl="8" indent="-289548" algn="l" rtl="0">
              <a:lnSpc>
                <a:spcPct val="106250"/>
              </a:lnSpc>
              <a:spcBef>
                <a:spcPts val="224"/>
              </a:spcBef>
              <a:spcAft>
                <a:spcPts val="224"/>
              </a:spcAft>
              <a:buClr>
                <a:schemeClr val="dk1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2"/>
          </p:nvPr>
        </p:nvSpPr>
        <p:spPr>
          <a:xfrm>
            <a:off x="515584" y="6198669"/>
            <a:ext cx="8121986" cy="19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182" marR="0" lvl="0" indent="-22859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050" b="0" i="1" u="none" strike="noStrike" cap="none">
                <a:solidFill>
                  <a:srgbClr val="4682A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364" marR="0" lvl="1" indent="-28954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682AA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545" marR="0" lvl="2" indent="-289548" algn="l" rtl="0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Clr>
                <a:srgbClr val="4682AA"/>
              </a:buClr>
              <a:buSzPts val="960"/>
              <a:buFont typeface="Merriweather Sans"/>
              <a:buChar char="-"/>
              <a:defRPr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727" marR="0" lvl="3" indent="-281928" algn="l" rtl="0">
              <a:lnSpc>
                <a:spcPct val="128571"/>
              </a:lnSpc>
              <a:spcBef>
                <a:spcPts val="450"/>
              </a:spcBef>
              <a:spcAft>
                <a:spcPts val="0"/>
              </a:spcAft>
              <a:buClr>
                <a:srgbClr val="5ED9FF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5909" marR="0" lvl="4" indent="-281928" algn="l" rtl="0">
              <a:lnSpc>
                <a:spcPct val="135714"/>
              </a:lnSpc>
              <a:spcBef>
                <a:spcPts val="450"/>
              </a:spcBef>
              <a:spcAft>
                <a:spcPts val="0"/>
              </a:spcAft>
              <a:buClr>
                <a:srgbClr val="5ED9FF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091" marR="0" lvl="5" indent="-281928" algn="l" rtl="0">
              <a:lnSpc>
                <a:spcPct val="121428"/>
              </a:lnSpc>
              <a:spcBef>
                <a:spcPts val="450"/>
              </a:spcBef>
              <a:spcAft>
                <a:spcPts val="0"/>
              </a:spcAft>
              <a:buClr>
                <a:schemeClr val="dk1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272" marR="0" lvl="6" indent="-281928" algn="l" rtl="0">
              <a:lnSpc>
                <a:spcPct val="121428"/>
              </a:lnSpc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454" marR="0" lvl="7" indent="-281929" algn="l" rtl="0">
              <a:lnSpc>
                <a:spcPct val="121428"/>
              </a:lnSpc>
              <a:spcBef>
                <a:spcPts val="224"/>
              </a:spcBef>
              <a:spcAft>
                <a:spcPts val="0"/>
              </a:spcAft>
              <a:buClr>
                <a:schemeClr val="dk1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636" marR="0" lvl="8" indent="-281929" algn="l" rtl="0">
              <a:lnSpc>
                <a:spcPct val="121428"/>
              </a:lnSpc>
              <a:spcBef>
                <a:spcPts val="224"/>
              </a:spcBef>
              <a:spcAft>
                <a:spcPts val="224"/>
              </a:spcAft>
              <a:buClr>
                <a:schemeClr val="dk1"/>
              </a:buClr>
              <a:buSzPts val="840"/>
              <a:buFont typeface="Merriweather Sans"/>
              <a:buChar char="-"/>
              <a:defRPr sz="105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29351262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822959" y="1845734"/>
            <a:ext cx="370332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663440" y="1845736"/>
            <a:ext cx="3703320" cy="4023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5691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822960" y="286603"/>
            <a:ext cx="754380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182" marR="0" lvl="0" indent="-22859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228590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None/>
              <a:defRPr sz="135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28590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2"/>
          </p:nvPr>
        </p:nvSpPr>
        <p:spPr>
          <a:xfrm>
            <a:off x="822960" y="2582336"/>
            <a:ext cx="3703320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3"/>
          </p:nvPr>
        </p:nvSpPr>
        <p:spPr>
          <a:xfrm>
            <a:off x="4663440" y="1846052"/>
            <a:ext cx="3703320" cy="736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L="457182" marR="0" lvl="0" indent="-22859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228590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None/>
              <a:defRPr sz="135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28590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200"/>
              <a:buFont typeface="Calibri"/>
              <a:buNone/>
              <a:defRPr sz="1200" b="1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4"/>
          </p:nvPr>
        </p:nvSpPr>
        <p:spPr>
          <a:xfrm>
            <a:off x="4663440" y="2582336"/>
            <a:ext cx="3703320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26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89" name="Shape 89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822960" y="5074920"/>
            <a:ext cx="7584948" cy="82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b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700"/>
              <a:buFont typeface="Calibri"/>
              <a:buNone/>
              <a:defRPr sz="27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>
            <a:spLocks noGrp="1"/>
          </p:cNvSpPr>
          <p:nvPr>
            <p:ph type="pic" idx="2"/>
          </p:nvPr>
        </p:nvSpPr>
        <p:spPr>
          <a:xfrm>
            <a:off x="13" y="2"/>
            <a:ext cx="9143989" cy="491507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457200" tIns="457200" rIns="0" bIns="45700" anchor="t" anchorCtr="0"/>
          <a:lstStyle>
            <a:lvl1pPr marR="0" lvl="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Calibri"/>
              <a:buNone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Calibri"/>
              <a:buNone/>
              <a:defRPr sz="21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alibri"/>
              <a:buNone/>
              <a:defRPr sz="18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500"/>
              <a:buFont typeface="Calibri"/>
              <a:buNone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822960" y="5907023"/>
            <a:ext cx="7584948" cy="59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/>
          <a:lstStyle>
            <a:lvl1pPr marL="457182" marR="0" lvl="0" indent="-22859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25"/>
              <a:buFont typeface="Calibri"/>
              <a:buNone/>
              <a:defRPr sz="1124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228590" algn="l" rtl="0">
              <a:lnSpc>
                <a:spcPct val="90000"/>
              </a:lnSpc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750"/>
              <a:buFont typeface="Calibri"/>
              <a:buNone/>
              <a:defRPr sz="7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28590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28590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675"/>
              <a:buFont typeface="Calibri"/>
              <a:buNone/>
              <a:defRPr sz="674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2855"/>
      </p:ext>
    </p:extLst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1743741" y="286603"/>
            <a:ext cx="6623020" cy="1450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 rot="5400000">
            <a:off x="2154596" y="-177316"/>
            <a:ext cx="4802924" cy="79185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4839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ertical Title and Text" type="vertTitleAndTx">
  <p:cSld name="Vertical Title and Text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4" name="Shape 104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05" name="Shape 105"/>
          <p:cNvSpPr txBox="1">
            <a:spLocks noGrp="1"/>
          </p:cNvSpPr>
          <p:nvPr>
            <p:ph type="title"/>
          </p:nvPr>
        </p:nvSpPr>
        <p:spPr>
          <a:xfrm rot="5400000">
            <a:off x="4650803" y="2307653"/>
            <a:ext cx="5757421" cy="1971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 rot="5400000">
            <a:off x="650301" y="393127"/>
            <a:ext cx="5757422" cy="58007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0" rIns="45700" bIns="0" anchor="t" anchorCtr="0"/>
          <a:lstStyle>
            <a:lvl1pPr marL="457182" marR="0" lvl="0" indent="-323837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364" marR="0" lvl="1" indent="-314312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545" marR="0" lvl="2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727" marR="0" lvl="3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5909" marR="0" lvl="4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091" marR="0" lvl="5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272" marR="0" lvl="6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454" marR="0" lvl="7" indent="-295264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636" marR="0" lvl="8" indent="-295264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870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6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7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1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50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485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81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46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43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BD085-3FDF-DB42-A92E-6B693E115016}" type="datetimeFigureOut">
              <a:rPr lang="en-US" smtClean="0"/>
              <a:t>9/19/2018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13A2E-32E4-6045-94ED-D844C5710F2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69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1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1" name="Shape 11"/>
          <p:cNvSpPr/>
          <p:nvPr/>
        </p:nvSpPr>
        <p:spPr>
          <a:xfrm>
            <a:off x="1" y="6334316"/>
            <a:ext cx="9144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6" tIns="91426" rIns="91426" bIns="91426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596767" y="1380514"/>
            <a:ext cx="7918583" cy="4802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/>
          <a:lstStyle>
            <a:lvl1pPr marL="457200" marR="0" lvl="0" indent="-323850" algn="l" rtl="0">
              <a:lnSpc>
                <a:spcPct val="90000"/>
              </a:lnSpc>
              <a:spcBef>
                <a:spcPts val="9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Calibri"/>
              <a:buChar char=" "/>
              <a:defRPr sz="15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14325" algn="l" rtl="0">
              <a:lnSpc>
                <a:spcPct val="90000"/>
              </a:lnSpc>
              <a:spcBef>
                <a:spcPts val="150"/>
              </a:spcBef>
              <a:spcAft>
                <a:spcPts val="0"/>
              </a:spcAft>
              <a:buClr>
                <a:schemeClr val="accent1"/>
              </a:buClr>
              <a:buSzPts val="1350"/>
              <a:buFont typeface="Calibri"/>
              <a:buChar char="◦"/>
              <a:defRPr sz="13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95275" algn="l" rtl="0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95275" algn="l" rtl="0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SzPts val="1050"/>
              <a:buFont typeface="Calibri"/>
              <a:buChar char="◦"/>
              <a:defRPr sz="105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2764640" y="6459788"/>
            <a:ext cx="361710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75"/>
              <a:buFont typeface="Arial"/>
              <a:buNone/>
              <a:defRPr sz="674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262626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hape 16"/>
          <p:cNvCxnSpPr/>
          <p:nvPr/>
        </p:nvCxnSpPr>
        <p:spPr>
          <a:xfrm>
            <a:off x="822960" y="1229632"/>
            <a:ext cx="7475220" cy="0"/>
          </a:xfrm>
          <a:prstGeom prst="straightConnector1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" name="Shape 17"/>
          <p:cNvPicPr preferRelativeResize="0"/>
          <p:nvPr/>
        </p:nvPicPr>
        <p:blipFill rotWithShape="1">
          <a:blip r:embed="rId8">
            <a:alphaModFix/>
          </a:blip>
          <a:srcRect l="23091" t="41555" r="54850" b="41109"/>
          <a:stretch/>
        </p:blipFill>
        <p:spPr>
          <a:xfrm>
            <a:off x="98731" y="70253"/>
            <a:ext cx="1452614" cy="1058333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1347536" y="365762"/>
            <a:ext cx="7167814" cy="1014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Calibri"/>
              <a:buNone/>
              <a:defRPr sz="3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453977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 spd="med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1917157"/>
            <a:ext cx="9144000" cy="2588929"/>
            <a:chOff x="4738625" y="2293872"/>
            <a:chExt cx="3611858" cy="3448811"/>
          </a:xfrm>
        </p:grpSpPr>
        <p:sp>
          <p:nvSpPr>
            <p:cNvPr id="5" name="Rectangle 4"/>
            <p:cNvSpPr/>
            <p:nvPr/>
          </p:nvSpPr>
          <p:spPr>
            <a:xfrm>
              <a:off x="4738625" y="4512954"/>
              <a:ext cx="3611858" cy="120191"/>
            </a:xfrm>
            <a:prstGeom prst="rect">
              <a:avLst/>
            </a:prstGeom>
            <a:solidFill>
              <a:srgbClr val="511C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38625" y="4143107"/>
              <a:ext cx="3611858" cy="120191"/>
            </a:xfrm>
            <a:prstGeom prst="rect">
              <a:avLst/>
            </a:prstGeom>
            <a:solidFill>
              <a:srgbClr val="C21E2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38625" y="5252648"/>
              <a:ext cx="3611858" cy="120191"/>
            </a:xfrm>
            <a:prstGeom prst="rect">
              <a:avLst/>
            </a:prstGeom>
            <a:solidFill>
              <a:srgbClr val="34A3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738625" y="4882801"/>
              <a:ext cx="3611858" cy="120191"/>
            </a:xfrm>
            <a:prstGeom prst="rect">
              <a:avLst/>
            </a:prstGeom>
            <a:solidFill>
              <a:srgbClr val="0287D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738625" y="3403413"/>
              <a:ext cx="3611858" cy="120191"/>
            </a:xfrm>
            <a:prstGeom prst="rect">
              <a:avLst/>
            </a:prstGeom>
            <a:solidFill>
              <a:srgbClr val="EC54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38625" y="2293872"/>
              <a:ext cx="3611858" cy="120191"/>
            </a:xfrm>
            <a:prstGeom prst="rect">
              <a:avLst/>
            </a:prstGeom>
            <a:solidFill>
              <a:srgbClr val="1D3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38625" y="5622492"/>
              <a:ext cx="3611858" cy="120191"/>
            </a:xfrm>
            <a:prstGeom prst="rect">
              <a:avLst/>
            </a:prstGeom>
            <a:solidFill>
              <a:srgbClr val="FFC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38625" y="3773260"/>
              <a:ext cx="3611858" cy="120191"/>
            </a:xfrm>
            <a:prstGeom prst="rect">
              <a:avLst/>
            </a:prstGeom>
            <a:solidFill>
              <a:srgbClr val="010E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38625" y="3033566"/>
              <a:ext cx="3611858" cy="120191"/>
            </a:xfrm>
            <a:prstGeom prst="rect">
              <a:avLst/>
            </a:prstGeom>
            <a:solidFill>
              <a:srgbClr val="C6C9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38625" y="2663719"/>
              <a:ext cx="3611858" cy="120191"/>
            </a:xfrm>
            <a:prstGeom prst="rect">
              <a:avLst/>
            </a:prstGeom>
            <a:solidFill>
              <a:srgbClr val="4854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0" y="5085029"/>
            <a:ext cx="9144000" cy="691027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  <a:t>Peer Exchange Session 4</a:t>
            </a:r>
            <a:b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</a:br>
            <a: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  <a:t>Building an Organizational Culture to Support Performance-Based Decisions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29" y="2102425"/>
            <a:ext cx="5344067" cy="4525963"/>
          </a:xfrm>
        </p:spPr>
      </p:pic>
      <p:sp>
        <p:nvSpPr>
          <p:cNvPr id="11" name="TextBox 10"/>
          <p:cNvSpPr txBox="1"/>
          <p:nvPr/>
        </p:nvSpPr>
        <p:spPr>
          <a:xfrm>
            <a:off x="7769721" y="3037955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Guardrail</a:t>
            </a:r>
            <a:endParaRPr 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261186" y="369930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7769721" y="2445259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Culvert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13558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79173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7769721" y="4266104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Ramp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25661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Diamond 53"/>
          <p:cNvSpPr/>
          <p:nvPr/>
        </p:nvSpPr>
        <p:spPr>
          <a:xfrm>
            <a:off x="663543" y="215420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1" name="Straight Connector 60"/>
          <p:cNvCxnSpPr/>
          <p:nvPr/>
        </p:nvCxnSpPr>
        <p:spPr>
          <a:xfrm>
            <a:off x="7762879" y="2311666"/>
            <a:ext cx="914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762879" y="2932543"/>
            <a:ext cx="91440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762879" y="3511378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762879" y="4043804"/>
            <a:ext cx="9144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/>
          <p:cNvSpPr/>
          <p:nvPr/>
        </p:nvSpPr>
        <p:spPr>
          <a:xfrm>
            <a:off x="665477" y="560958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34130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08968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7769721" y="364252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Highway</a:t>
            </a:r>
            <a:endParaRPr lang="en-US" sz="1000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575729" y="1318087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7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1186" y="377087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20715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86330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32818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Diamond 53"/>
          <p:cNvSpPr/>
          <p:nvPr/>
        </p:nvSpPr>
        <p:spPr>
          <a:xfrm>
            <a:off x="663543" y="222577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5" name="Flowchart: Connector 64"/>
          <p:cNvSpPr/>
          <p:nvPr/>
        </p:nvSpPr>
        <p:spPr>
          <a:xfrm>
            <a:off x="665477" y="568115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41287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16125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762879" y="2955803"/>
            <a:ext cx="921242" cy="2200659"/>
            <a:chOff x="7762879" y="1977716"/>
            <a:chExt cx="921242" cy="2200659"/>
          </a:xfrm>
        </p:grpSpPr>
        <p:sp>
          <p:nvSpPr>
            <p:cNvPr id="11" name="TextBox 10"/>
            <p:cNvSpPr txBox="1"/>
            <p:nvPr/>
          </p:nvSpPr>
          <p:spPr>
            <a:xfrm>
              <a:off x="7769721" y="2704005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Guardrail</a:t>
              </a:r>
              <a:endParaRPr lang="en-US" sz="1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69721" y="2111309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Culvert</a:t>
              </a:r>
              <a:endParaRPr lang="en-US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769721" y="3932154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Ramp</a:t>
              </a:r>
              <a:endParaRPr lang="en-US" sz="1000" dirty="0"/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7762879" y="1977716"/>
              <a:ext cx="914400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762879" y="2598593"/>
              <a:ext cx="914400" cy="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762879" y="3177428"/>
              <a:ext cx="9144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762879" y="3709854"/>
              <a:ext cx="9144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7769721" y="3308570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Highway</a:t>
              </a:r>
              <a:endParaRPr lang="en-US" sz="1000" dirty="0"/>
            </a:p>
          </p:txBody>
        </p:sp>
      </p:grpSp>
      <p:pic>
        <p:nvPicPr>
          <p:cNvPr id="2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86" y="2407373"/>
            <a:ext cx="5943600" cy="334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37674" y="2986414"/>
            <a:ext cx="9998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Selected Asset</a:t>
            </a:r>
            <a:endParaRPr lang="en-US" sz="1000" b="1" dirty="0"/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>
            <a:off x="6037604" y="3232635"/>
            <a:ext cx="329013" cy="7276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18866" y="274638"/>
            <a:ext cx="6367934" cy="1143000"/>
          </a:xfrm>
        </p:spPr>
        <p:txBody>
          <a:bodyPr/>
          <a:lstStyle/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600200" y="2562034"/>
            <a:ext cx="5943600" cy="34027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62033"/>
            <a:ext cx="59436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230089"/>
            <a:ext cx="11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162370" y="4641761"/>
            <a:ext cx="1162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53 Open Work Orders</a:t>
            </a:r>
            <a:endParaRPr lang="en-US" sz="1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793764" y="4017168"/>
            <a:ext cx="12135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Active Work Order</a:t>
            </a:r>
            <a:endParaRPr lang="en-US" sz="1000" b="1" dirty="0"/>
          </a:p>
        </p:txBody>
      </p:sp>
      <p:sp>
        <p:nvSpPr>
          <p:cNvPr id="6" name="Left Brace 5"/>
          <p:cNvSpPr/>
          <p:nvPr/>
        </p:nvSpPr>
        <p:spPr>
          <a:xfrm>
            <a:off x="1324598" y="3614649"/>
            <a:ext cx="179462" cy="22874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/>
          <p:cNvCxnSpPr>
            <a:stCxn id="4" idx="1"/>
          </p:cNvCxnSpPr>
          <p:nvPr/>
        </p:nvCxnSpPr>
        <p:spPr>
          <a:xfrm flipH="1">
            <a:off x="7255380" y="4140279"/>
            <a:ext cx="538384" cy="918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48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2061374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91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1981862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7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054736"/>
            <a:ext cx="8109379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7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126258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7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23" y="1507644"/>
            <a:ext cx="8605846" cy="436603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619670" y="198920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Asset Condition Application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30131812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Questions?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1628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Steps to create a maintenance culture that is data driven 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398" y="2668599"/>
            <a:ext cx="76666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Optimization analysis that created awareness and allowed input into the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Develop systems that focus on providing the field the data the make decisions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4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Optimization Project Deliverables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920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728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0810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Project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highest average lane mile per FTE in state - 38.3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high – 66.7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lowest average lane mile per FTE - 15.4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low – 2.0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State average 25.8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Asset inventory not up-to-date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17960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CDOT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was looking to hire another FTE for the patrol with the lowest lane mile per FTE.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This highlighted a personnel issue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was under funded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364071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3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Review and update figures annually for accuracy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roadway asset inventories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Conduct further analysis on patrols with lane mile per FTE &gt; 85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and &lt; 15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percentile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9836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729" y="2338671"/>
            <a:ext cx="781473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data input screens to facilitate faster data entry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Ensure mandatory fields are clearly defined and labeled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Incorporate edit checks and guard against invalid entries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Provide valid data range limits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8867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67" y="2134975"/>
            <a:ext cx="8495348" cy="413194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4487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Retrospect">
  <a:themeElements>
    <a:clrScheme name="Orange">
      <a:dk1>
        <a:srgbClr val="000000"/>
      </a:dk1>
      <a:lt1>
        <a:srgbClr val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1473</TotalTime>
  <Words>517</Words>
  <Application>Microsoft Office PowerPoint</Application>
  <PresentationFormat>On-screen Show (4:3)</PresentationFormat>
  <Paragraphs>104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Merriweather Sans</vt:lpstr>
      <vt:lpstr>Museo 300</vt:lpstr>
      <vt:lpstr>Museo Slab 500</vt:lpstr>
      <vt:lpstr>Trebuchet MS</vt:lpstr>
      <vt:lpstr>Office Theme</vt:lpstr>
      <vt:lpstr>Retrospect</vt:lpstr>
      <vt:lpstr>Peer Exchange Session 4 Building an Organizational Culture to Support Performance-Based Decisions</vt:lpstr>
      <vt:lpstr>Steps to create a maintenance culture that is data driven </vt:lpstr>
      <vt:lpstr>Optimization Project Deliverables</vt:lpstr>
      <vt:lpstr>Lane Mile per FTE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MMS Analysis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Graphic Designer-PR Office</dc:creator>
  <cp:lastModifiedBy>Lester, Kyle</cp:lastModifiedBy>
  <cp:revision>134</cp:revision>
  <dcterms:created xsi:type="dcterms:W3CDTF">2014-01-10T23:48:02Z</dcterms:created>
  <dcterms:modified xsi:type="dcterms:W3CDTF">2018-09-19T12:47:34Z</dcterms:modified>
</cp:coreProperties>
</file>