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4"/>
  </p:sldMasterIdLst>
  <p:notesMasterIdLst>
    <p:notesMasterId r:id="rId10"/>
  </p:notesMasterIdLst>
  <p:sldIdLst>
    <p:sldId id="257" r:id="rId5"/>
    <p:sldId id="287" r:id="rId6"/>
    <p:sldId id="290" r:id="rId7"/>
    <p:sldId id="288" r:id="rId8"/>
    <p:sldId id="289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B1464"/>
    <a:srgbClr val="153879"/>
    <a:srgbClr val="D7181F"/>
    <a:srgbClr val="1F4284"/>
    <a:srgbClr val="1F4283"/>
    <a:srgbClr val="0054A8"/>
    <a:srgbClr val="0033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34" autoAdjust="0"/>
    <p:restoredTop sz="94643" autoAdjust="0"/>
  </p:normalViewPr>
  <p:slideViewPr>
    <p:cSldViewPr>
      <p:cViewPr varScale="1">
        <p:scale>
          <a:sx n="53" d="100"/>
          <a:sy n="53" d="100"/>
        </p:scale>
        <p:origin x="1181" y="43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microsoft.com/office/2015/10/relationships/revisionInfo" Target="revisionInfo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A8FD38-B002-4CAD-9D99-1F0D4117673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EEC9AAC-B1C4-4D2C-91D0-85CFAF83A1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79961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over Slide - Option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914400" y="2514600"/>
            <a:ext cx="7315200" cy="914400"/>
          </a:xfrm>
          <a:prstGeom prst="rect">
            <a:avLst/>
          </a:prstGeom>
          <a:effectLst/>
        </p:spPr>
        <p:txBody>
          <a:bodyPr anchor="b">
            <a:normAutofit/>
          </a:bodyPr>
          <a:lstStyle>
            <a:lvl1pPr algn="ctr">
              <a:defRPr sz="2800">
                <a:solidFill>
                  <a:srgbClr val="1F4283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914400" y="3429002"/>
            <a:ext cx="7315200" cy="914399"/>
          </a:xfrm>
          <a:prstGeom prst="rect">
            <a:avLst/>
          </a:prstGeom>
        </p:spPr>
        <p:txBody>
          <a:bodyPr anchor="t">
            <a:normAutofit/>
          </a:bodyPr>
          <a:lstStyle>
            <a:lvl1pPr marL="0" indent="0" algn="ctr">
              <a:buNone/>
              <a:defRPr sz="1800" cap="none">
                <a:solidFill>
                  <a:srgbClr val="D72E2A"/>
                </a:solidFill>
              </a:defRPr>
            </a:lvl1pPr>
            <a:lvl2pPr marL="2571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143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715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2858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430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002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7095900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Secondary Slide - Option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35894" y="990600"/>
            <a:ext cx="8272212" cy="609600"/>
          </a:xfrm>
          <a:prstGeom prst="rect">
            <a:avLst/>
          </a:prstGeom>
        </p:spPr>
        <p:txBody>
          <a:bodyPr anchor="t">
            <a:normAutofit/>
          </a:bodyPr>
          <a:lstStyle>
            <a:lvl1pPr>
              <a:defRPr sz="2400" b="1">
                <a:solidFill>
                  <a:srgbClr val="153879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435898" y="1600200"/>
            <a:ext cx="8272211" cy="45720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buClr>
                <a:srgbClr val="1F4283"/>
              </a:buCl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buClr>
                <a:srgbClr val="1F4283"/>
              </a:buClr>
              <a:defRPr sz="15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buClr>
                <a:srgbClr val="1F4283"/>
              </a:buClr>
              <a:defRPr sz="15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buClr>
                <a:srgbClr val="1F4283"/>
              </a:buClr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buClr>
                <a:srgbClr val="1F4283"/>
              </a:buClr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762716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Secondary Slide - Option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35895" y="990600"/>
            <a:ext cx="8272212" cy="6096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>
                <a:solidFill>
                  <a:srgbClr val="153879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435898" y="1600200"/>
            <a:ext cx="4066793" cy="45720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4641313" y="1591733"/>
            <a:ext cx="4066794" cy="45720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6794918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ondary Slide - Me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Media Placeholder 4"/>
          <p:cNvSpPr>
            <a:spLocks noGrp="1"/>
          </p:cNvSpPr>
          <p:nvPr>
            <p:ph type="media" sz="quarter" idx="10"/>
          </p:nvPr>
        </p:nvSpPr>
        <p:spPr>
          <a:xfrm>
            <a:off x="435895" y="1600200"/>
            <a:ext cx="8245161" cy="4572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435895" y="990600"/>
            <a:ext cx="8272212" cy="6096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>
                <a:solidFill>
                  <a:srgbClr val="153879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961152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econdary Slide - Me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Media Placeholder 4"/>
          <p:cNvSpPr>
            <a:spLocks noGrp="1"/>
          </p:cNvSpPr>
          <p:nvPr>
            <p:ph type="media" sz="quarter" idx="10"/>
          </p:nvPr>
        </p:nvSpPr>
        <p:spPr>
          <a:xfrm>
            <a:off x="435895" y="1600200"/>
            <a:ext cx="8272212" cy="35052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435895" y="990600"/>
            <a:ext cx="8272212" cy="6096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>
                <a:solidFill>
                  <a:srgbClr val="153879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Content Placeholder 2"/>
          <p:cNvSpPr>
            <a:spLocks noGrp="1"/>
          </p:cNvSpPr>
          <p:nvPr>
            <p:ph idx="1" hasCustomPrompt="1"/>
          </p:nvPr>
        </p:nvSpPr>
        <p:spPr>
          <a:xfrm>
            <a:off x="435898" y="5105400"/>
            <a:ext cx="8272211" cy="106680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Clr>
                <a:srgbClr val="1F4283"/>
              </a:buClr>
              <a:buNone/>
              <a:defRPr sz="1200" b="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buClr>
                <a:srgbClr val="1F4283"/>
              </a:buClr>
              <a:defRPr sz="15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354375" indent="0">
              <a:buClr>
                <a:srgbClr val="1F4283"/>
              </a:buClr>
              <a:buNone/>
              <a:defRPr sz="15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buClr>
                <a:srgbClr val="1F4283"/>
              </a:buClr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buClr>
                <a:srgbClr val="1F4283"/>
              </a:buClr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en-US" dirty="0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val="19975324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ondary Slide -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hart Placeholder 2"/>
          <p:cNvSpPr>
            <a:spLocks noGrp="1"/>
          </p:cNvSpPr>
          <p:nvPr>
            <p:ph type="chart" sz="quarter" idx="10"/>
          </p:nvPr>
        </p:nvSpPr>
        <p:spPr>
          <a:xfrm>
            <a:off x="435894" y="1600200"/>
            <a:ext cx="8245162" cy="4572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435895" y="990600"/>
            <a:ext cx="8272212" cy="6096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>
                <a:solidFill>
                  <a:srgbClr val="153879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9904502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334901" y="457200"/>
            <a:ext cx="2777490" cy="94997"/>
          </a:xfrm>
          <a:prstGeom prst="rect">
            <a:avLst/>
          </a:prstGeom>
          <a:solidFill>
            <a:srgbClr val="1F4283">
              <a:alpha val="94902"/>
            </a:srgb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6031610" y="453643"/>
            <a:ext cx="2777490" cy="98554"/>
          </a:xfrm>
          <a:prstGeom prst="rect">
            <a:avLst/>
          </a:prstGeom>
          <a:solidFill>
            <a:srgbClr val="5174B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3181373" y="457200"/>
            <a:ext cx="2777490" cy="91440"/>
          </a:xfrm>
          <a:prstGeom prst="rect">
            <a:avLst/>
          </a:prstGeom>
          <a:solidFill>
            <a:srgbClr val="3D60A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8" name="Rectangle 17"/>
          <p:cNvSpPr/>
          <p:nvPr userDrawn="1"/>
        </p:nvSpPr>
        <p:spPr>
          <a:xfrm>
            <a:off x="0" y="6316936"/>
            <a:ext cx="9144000" cy="541064"/>
          </a:xfrm>
          <a:prstGeom prst="rect">
            <a:avLst/>
          </a:prstGeom>
          <a:solidFill>
            <a:srgbClr val="15387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pic>
        <p:nvPicPr>
          <p:cNvPr id="12" name="Picture 11"/>
          <p:cNvPicPr>
            <a:picLocks noChangeAspect="1"/>
          </p:cNvPicPr>
          <p:nvPr userDrawn="1"/>
        </p:nvPicPr>
        <p:blipFill>
          <a:blip r:embed="rId8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86200" y="209550"/>
            <a:ext cx="1371600" cy="628650"/>
          </a:xfrm>
          <a:prstGeom prst="rect">
            <a:avLst/>
          </a:prstGeom>
        </p:spPr>
      </p:pic>
      <p:sp>
        <p:nvSpPr>
          <p:cNvPr id="4" name="TextBox 3"/>
          <p:cNvSpPr txBox="1"/>
          <p:nvPr userDrawn="1"/>
        </p:nvSpPr>
        <p:spPr>
          <a:xfrm>
            <a:off x="1828800" y="6428603"/>
            <a:ext cx="5486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Florida Department of Transportation</a:t>
            </a:r>
          </a:p>
        </p:txBody>
      </p:sp>
    </p:spTree>
    <p:extLst>
      <p:ext uri="{BB962C8B-B14F-4D97-AF65-F5344CB8AC3E}">
        <p14:creationId xmlns:p14="http://schemas.microsoft.com/office/powerpoint/2010/main" val="42346054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6" r:id="rId3"/>
    <p:sldLayoutId id="2147483675" r:id="rId4"/>
    <p:sldLayoutId id="2147483686" r:id="rId5"/>
    <p:sldLayoutId id="2147483685" r:id="rId6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defTabSz="257175" rtl="0" eaLnBrk="1" latinLnBrk="0" hangingPunct="1">
        <a:spcBef>
          <a:spcPct val="0"/>
        </a:spcBef>
        <a:buNone/>
        <a:defRPr sz="2400" b="1" kern="1200" cap="none">
          <a:solidFill>
            <a:srgbClr val="335697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172125" indent="-172125" algn="l" defTabSz="257175" rtl="0" eaLnBrk="1" latinLnBrk="0" hangingPunct="1">
        <a:spcBef>
          <a:spcPct val="20000"/>
        </a:spcBef>
        <a:spcAft>
          <a:spcPts val="338"/>
        </a:spcAft>
        <a:buClr>
          <a:srgbClr val="153879"/>
        </a:buClr>
        <a:buSzPct val="92000"/>
        <a:buFont typeface="Wingdings 2" panose="05020102010507070707" pitchFamily="18" charset="2"/>
        <a:buChar char=""/>
        <a:defRPr sz="1800" b="1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354375" indent="-172125" algn="l" defTabSz="257175" rtl="0" eaLnBrk="1" latinLnBrk="0" hangingPunct="1">
        <a:spcBef>
          <a:spcPct val="20000"/>
        </a:spcBef>
        <a:spcAft>
          <a:spcPts val="338"/>
        </a:spcAft>
        <a:buClr>
          <a:srgbClr val="153879"/>
        </a:buClr>
        <a:buSzPct val="92000"/>
        <a:buFont typeface="Wingdings 2" panose="05020102010507070707" pitchFamily="18" charset="2"/>
        <a:buChar char=""/>
        <a:defRPr sz="1500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506250" indent="-151875" algn="l" defTabSz="257175" rtl="0" eaLnBrk="1" latinLnBrk="0" hangingPunct="1">
        <a:spcBef>
          <a:spcPct val="20000"/>
        </a:spcBef>
        <a:spcAft>
          <a:spcPts val="338"/>
        </a:spcAft>
        <a:buClr>
          <a:srgbClr val="153879"/>
        </a:buClr>
        <a:buSzPct val="92000"/>
        <a:buFont typeface="Wingdings 2" panose="05020102010507070707" pitchFamily="18" charset="2"/>
        <a:buChar char=""/>
        <a:defRPr sz="1500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698625" indent="-131625" algn="l" defTabSz="257175" rtl="0" eaLnBrk="1" latinLnBrk="0" hangingPunct="1">
        <a:spcBef>
          <a:spcPct val="20000"/>
        </a:spcBef>
        <a:spcAft>
          <a:spcPts val="338"/>
        </a:spcAft>
        <a:buClr>
          <a:srgbClr val="153879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901125" indent="-131625" algn="l" defTabSz="257175" rtl="0" eaLnBrk="1" latinLnBrk="0" hangingPunct="1">
        <a:spcBef>
          <a:spcPct val="20000"/>
        </a:spcBef>
        <a:spcAft>
          <a:spcPts val="338"/>
        </a:spcAft>
        <a:buClr>
          <a:srgbClr val="153879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1068750" indent="-128588" algn="l" defTabSz="257175" rtl="0" eaLnBrk="1" latinLnBrk="0" hangingPunct="1">
        <a:spcBef>
          <a:spcPct val="20000"/>
        </a:spcBef>
        <a:spcAft>
          <a:spcPts val="338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675" kern="1200">
          <a:solidFill>
            <a:schemeClr val="tx2"/>
          </a:solidFill>
          <a:latin typeface="+mn-lt"/>
          <a:ea typeface="+mn-ea"/>
          <a:cs typeface="+mn-cs"/>
        </a:defRPr>
      </a:lvl6pPr>
      <a:lvl7pPr marL="1237500" indent="-128588" algn="l" defTabSz="257175" rtl="0" eaLnBrk="1" latinLnBrk="0" hangingPunct="1">
        <a:spcBef>
          <a:spcPct val="20000"/>
        </a:spcBef>
        <a:spcAft>
          <a:spcPts val="338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675" kern="1200">
          <a:solidFill>
            <a:schemeClr val="tx2"/>
          </a:solidFill>
          <a:latin typeface="+mn-lt"/>
          <a:ea typeface="+mn-ea"/>
          <a:cs typeface="+mn-cs"/>
        </a:defRPr>
      </a:lvl7pPr>
      <a:lvl8pPr marL="1406250" indent="-128588" algn="l" defTabSz="257175" rtl="0" eaLnBrk="1" latinLnBrk="0" hangingPunct="1">
        <a:spcBef>
          <a:spcPct val="20000"/>
        </a:spcBef>
        <a:spcAft>
          <a:spcPts val="338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675" kern="1200">
          <a:solidFill>
            <a:schemeClr val="tx2"/>
          </a:solidFill>
          <a:latin typeface="+mn-lt"/>
          <a:ea typeface="+mn-ea"/>
          <a:cs typeface="+mn-cs"/>
        </a:defRPr>
      </a:lvl8pPr>
      <a:lvl9pPr marL="1575000" indent="-128588" algn="l" defTabSz="257175" rtl="0" eaLnBrk="1" latinLnBrk="0" hangingPunct="1">
        <a:spcBef>
          <a:spcPct val="20000"/>
        </a:spcBef>
        <a:spcAft>
          <a:spcPts val="338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675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57175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1pPr>
      <a:lvl2pPr marL="257175" algn="l" defTabSz="257175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algn="l" defTabSz="257175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3pPr>
      <a:lvl4pPr marL="771525" algn="l" defTabSz="257175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028700" algn="l" defTabSz="257175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285875" algn="l" defTabSz="257175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543050" algn="l" defTabSz="257175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800225" algn="l" defTabSz="257175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algn="l" defTabSz="257175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288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838200"/>
            <a:ext cx="7315200" cy="3657600"/>
          </a:xfrm>
        </p:spPr>
        <p:txBody>
          <a:bodyPr>
            <a:noAutofit/>
          </a:bodyPr>
          <a:lstStyle/>
          <a:p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br>
              <a:rPr lang="en-US" sz="2700" dirty="0"/>
            </a:br>
            <a:r>
              <a:rPr lang="en-US" sz="3200" dirty="0"/>
              <a:t>Maintenance Peer Exchange </a:t>
            </a:r>
            <a:br>
              <a:rPr lang="en-US" dirty="0"/>
            </a:br>
            <a:br>
              <a:rPr lang="en-US" dirty="0"/>
            </a:br>
            <a:r>
              <a:rPr lang="en-US" sz="2400" dirty="0"/>
              <a:t>NCHRP Project No. 20-68A</a:t>
            </a:r>
            <a:br>
              <a:rPr lang="en-US" sz="2400" dirty="0"/>
            </a:br>
            <a:r>
              <a:rPr lang="en-US" sz="2400" dirty="0"/>
              <a:t>Domestic Scan 14-01</a:t>
            </a:r>
            <a:br>
              <a:rPr lang="en-US" sz="2400" dirty="0"/>
            </a:br>
            <a:r>
              <a:rPr lang="en-US" sz="2400" dirty="0"/>
              <a:t>Leading Management Practices for Determining Funding Levels for Maintenance and Preservation</a:t>
            </a:r>
            <a:br>
              <a:rPr lang="en-US" sz="2400" dirty="0"/>
            </a:br>
            <a:br>
              <a:rPr lang="en-US" sz="2400" dirty="0"/>
            </a:br>
            <a:r>
              <a:rPr lang="en-US" sz="2400" dirty="0"/>
              <a:t>September 19, 2018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4800600"/>
            <a:ext cx="7315200" cy="1219200"/>
          </a:xfrm>
        </p:spPr>
        <p:txBody>
          <a:bodyPr>
            <a:normAutofit/>
          </a:bodyPr>
          <a:lstStyle/>
          <a:p>
            <a:r>
              <a:rPr lang="en-US" dirty="0"/>
              <a:t>Rudy Powell</a:t>
            </a:r>
          </a:p>
          <a:p>
            <a:r>
              <a:rPr lang="en-US" dirty="0"/>
              <a:t>Florida Department of Transportation</a:t>
            </a:r>
          </a:p>
          <a:p>
            <a:r>
              <a:rPr lang="en-US" dirty="0"/>
              <a:t>Director, Office of Maintenance</a:t>
            </a:r>
          </a:p>
        </p:txBody>
      </p:sp>
    </p:spTree>
    <p:extLst>
      <p:ext uri="{BB962C8B-B14F-4D97-AF65-F5344CB8AC3E}">
        <p14:creationId xmlns:p14="http://schemas.microsoft.com/office/powerpoint/2010/main" val="7910378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5894" y="838200"/>
            <a:ext cx="8272212" cy="1143000"/>
          </a:xfrm>
        </p:spPr>
        <p:txBody>
          <a:bodyPr anchor="ctr">
            <a:noAutofit/>
          </a:bodyPr>
          <a:lstStyle/>
          <a:p>
            <a:pPr algn="ctr"/>
            <a:r>
              <a:rPr lang="en-US" sz="3200" dirty="0"/>
              <a:t>Building an Organizational Culture to Support Performance Based Decisions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5895" y="2133600"/>
            <a:ext cx="8272211" cy="3657600"/>
          </a:xfrm>
        </p:spPr>
        <p:txBody>
          <a:bodyPr>
            <a:noAutofit/>
          </a:bodyPr>
          <a:lstStyle/>
          <a:p>
            <a:pPr marL="0" indent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800" b="0" dirty="0">
                <a:solidFill>
                  <a:srgbClr val="1B1464"/>
                </a:solidFill>
              </a:rPr>
              <a:t>Culture is the predominant attitudes, values, and practices.</a:t>
            </a:r>
          </a:p>
          <a:p>
            <a:pPr marL="0" indent="0" algn="ctr">
              <a:spcBef>
                <a:spcPts val="0"/>
              </a:spcBef>
              <a:spcAft>
                <a:spcPts val="0"/>
              </a:spcAft>
              <a:buNone/>
            </a:pPr>
            <a:endParaRPr lang="en-US" sz="2800" b="0" dirty="0">
              <a:solidFill>
                <a:srgbClr val="1B1464"/>
              </a:solidFill>
            </a:endParaRPr>
          </a:p>
          <a:p>
            <a:pPr marL="0" indent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800" b="0" dirty="0">
                <a:solidFill>
                  <a:srgbClr val="1B1464"/>
                </a:solidFill>
              </a:rPr>
              <a:t>How was the culture established?</a:t>
            </a:r>
          </a:p>
          <a:p>
            <a:pPr marL="0" indent="0" algn="ctr">
              <a:spcBef>
                <a:spcPts val="0"/>
              </a:spcBef>
              <a:spcAft>
                <a:spcPts val="0"/>
              </a:spcAft>
              <a:buNone/>
            </a:pPr>
            <a:endParaRPr lang="en-US" sz="2800" b="0" dirty="0">
              <a:solidFill>
                <a:srgbClr val="1B1464"/>
              </a:solidFill>
            </a:endParaRPr>
          </a:p>
          <a:p>
            <a:pPr marL="0" indent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800" b="0" dirty="0">
                <a:solidFill>
                  <a:srgbClr val="1B1464"/>
                </a:solidFill>
              </a:rPr>
              <a:t>What is the impact of establishing this culture?</a:t>
            </a:r>
          </a:p>
        </p:txBody>
      </p:sp>
    </p:spTree>
    <p:extLst>
      <p:ext uri="{BB962C8B-B14F-4D97-AF65-F5344CB8AC3E}">
        <p14:creationId xmlns:p14="http://schemas.microsoft.com/office/powerpoint/2010/main" val="40701117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5898" y="838200"/>
            <a:ext cx="8272212" cy="609600"/>
          </a:xfrm>
        </p:spPr>
        <p:txBody>
          <a:bodyPr anchor="ctr">
            <a:normAutofit/>
          </a:bodyPr>
          <a:lstStyle/>
          <a:p>
            <a:pPr algn="ctr"/>
            <a:r>
              <a:rPr lang="en-US" sz="3200" dirty="0"/>
              <a:t>How Was The Culture Established?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5898" y="1600200"/>
            <a:ext cx="8272211" cy="4572000"/>
          </a:xfrm>
        </p:spPr>
        <p:txBody>
          <a:bodyPr>
            <a:noAutofit/>
          </a:bodyPr>
          <a:lstStyle/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Repetition- "Preservation First."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Florida Statute and Department Mission.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Agency Responsibility and Accountability.  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Individual Responsibility and Accountability.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Consistent, Explainable Methodology.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Education- what and why. 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Data and Methodology Confidence.</a:t>
            </a: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94078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5898" y="838200"/>
            <a:ext cx="8272212" cy="1143000"/>
          </a:xfrm>
        </p:spPr>
        <p:txBody>
          <a:bodyPr anchor="ctr">
            <a:noAutofit/>
          </a:bodyPr>
          <a:lstStyle/>
          <a:p>
            <a:pPr algn="ctr"/>
            <a:r>
              <a:rPr lang="en-US" sz="3200" dirty="0"/>
              <a:t>What is the Impact of Establishing this Culture?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5898" y="1981200"/>
            <a:ext cx="8272211" cy="4191000"/>
          </a:xfrm>
        </p:spPr>
        <p:txBody>
          <a:bodyPr>
            <a:noAutofit/>
          </a:bodyPr>
          <a:lstStyle/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Personal Investment- Individual Buy-In.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Improvements and Innovations.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Statewide Consistency.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Confidence- Internal and External. 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Trust- Internal and External.   </a:t>
            </a:r>
          </a:p>
          <a:p>
            <a:pPr marL="274320" indent="-27432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r>
              <a:rPr lang="en-US" sz="2400" b="0" dirty="0">
                <a:solidFill>
                  <a:srgbClr val="1B1464"/>
                </a:solidFill>
              </a:rPr>
              <a:t>Negatives?</a:t>
            </a: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  <a:p>
            <a:pPr marL="274320" indent="-274320">
              <a:spcBef>
                <a:spcPts val="0"/>
              </a:spcBef>
              <a:spcAft>
                <a:spcPts val="0"/>
              </a:spcAft>
              <a:buSzPct val="100000"/>
              <a:buFont typeface="Arial" panose="020B0604020202020204" pitchFamily="34" charset="0"/>
              <a:buChar char="•"/>
            </a:pPr>
            <a:endParaRPr lang="en-US" sz="2400" b="0" dirty="0">
              <a:solidFill>
                <a:srgbClr val="1B146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5176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>
            <a:extLst>
              <a:ext uri="{FF2B5EF4-FFF2-40B4-BE49-F238E27FC236}">
                <a16:creationId xmlns:a16="http://schemas.microsoft.com/office/drawing/2014/main" id="{4290F9D4-AE3D-4454-BA43-45C2233EAF3D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1000" y="762000"/>
            <a:ext cx="5257800" cy="5257800"/>
          </a:xfrm>
          <a:prstGeom prst="rect">
            <a:avLst/>
          </a:prstGeom>
        </p:spPr>
      </p:pic>
      <p:sp>
        <p:nvSpPr>
          <p:cNvPr id="10" name="Title 1">
            <a:extLst>
              <a:ext uri="{FF2B5EF4-FFF2-40B4-BE49-F238E27FC236}">
                <a16:creationId xmlns:a16="http://schemas.microsoft.com/office/drawing/2014/main" id="{17EC5486-5F97-4D45-A8CB-FA6456E77E2B}"/>
              </a:ext>
            </a:extLst>
          </p:cNvPr>
          <p:cNvSpPr txBox="1">
            <a:spLocks/>
          </p:cNvSpPr>
          <p:nvPr/>
        </p:nvSpPr>
        <p:spPr>
          <a:xfrm>
            <a:off x="6172200" y="2362200"/>
            <a:ext cx="2286000" cy="647700"/>
          </a:xfrm>
          <a:prstGeom prst="rect">
            <a:avLst/>
          </a:prstGeom>
        </p:spPr>
        <p:txBody>
          <a:bodyPr anchor="t">
            <a:normAutofit/>
          </a:bodyPr>
          <a:lstStyle>
            <a:lvl1pPr algn="l" defTabSz="257175" rtl="0" eaLnBrk="1" latinLnBrk="0" hangingPunct="1">
              <a:spcBef>
                <a:spcPct val="0"/>
              </a:spcBef>
              <a:buNone/>
              <a:defRPr sz="2400" b="1" kern="1200" cap="none">
                <a:solidFill>
                  <a:srgbClr val="153879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en-US" sz="2800" dirty="0"/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41844868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FDOT Theme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4D1434"/>
      </a:accent1>
      <a:accent2>
        <a:srgbClr val="903163"/>
      </a:accent2>
      <a:accent3>
        <a:srgbClr val="B2324B"/>
      </a:accent3>
      <a:accent4>
        <a:srgbClr val="969FA7"/>
      </a:accent4>
      <a:accent5>
        <a:srgbClr val="66B1CE"/>
      </a:accent5>
      <a:accent6>
        <a:srgbClr val="40619D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>
    <a:spDef>
      <a:spPr>
        <a:solidFill>
          <a:srgbClr val="153879"/>
        </a:solidFill>
        <a:ln>
          <a:noFill/>
        </a:ln>
        <a:effectLst/>
      </a:spPr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RC_theme" id="{A7175390-DF83-466A-9C83-B62EBF498C1C}" vid="{52629A61-70AC-4558-8F2F-BD381EA541B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D87B0C9171DC34990EB49D1908ED2AB" ma:contentTypeVersion="" ma:contentTypeDescription="Create a new document." ma:contentTypeScope="" ma:versionID="4a44dc10245e6c870f71c5a1f6bb1fe0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b2384c6cc0088fcedbaf6edaf557defa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31661391-B2DE-4B91-950E-811BC4E92986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311A2C68-923F-489D-87F1-4A320178E35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36E77DBF-0183-45D2-A685-5D1A40D99B2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1608</TotalTime>
  <Words>123</Words>
  <Application>Microsoft Office PowerPoint</Application>
  <PresentationFormat>On-screen Show (4:3)</PresentationFormat>
  <Paragraphs>32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Wingdings 2</vt:lpstr>
      <vt:lpstr>FDOT Theme</vt:lpstr>
      <vt:lpstr>                Maintenance Peer Exchange   NCHRP Project No. 20-68A Domestic Scan 14-01 Leading Management Practices for Determining Funding Levels for Maintenance and Preservation  September 19, 2018</vt:lpstr>
      <vt:lpstr>Building an Organizational Culture to Support Performance Based Decisions</vt:lpstr>
      <vt:lpstr>How Was The Culture Established?</vt:lpstr>
      <vt:lpstr>What is the Impact of Establishing this Culture?</vt:lpstr>
      <vt:lpstr>PowerPoint Presentation</vt:lpstr>
    </vt:vector>
  </TitlesOfParts>
  <Company>FDOT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Heading 2</dc:title>
  <dc:creator>rt826cm</dc:creator>
  <cp:lastModifiedBy>Powell, Jr., Rudy</cp:lastModifiedBy>
  <cp:revision>181</cp:revision>
  <dcterms:created xsi:type="dcterms:W3CDTF">2013-02-15T23:23:43Z</dcterms:created>
  <dcterms:modified xsi:type="dcterms:W3CDTF">2018-09-19T16:56:35Z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0x0101001D87B0C9171DC34990EB49D1908ED2AB</vt:lpwstr>
  </property>
</Properties>
</file>