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64" r:id="rId2"/>
    <p:sldId id="256" r:id="rId3"/>
    <p:sldId id="294" r:id="rId4"/>
    <p:sldId id="258" r:id="rId5"/>
    <p:sldId id="270" r:id="rId6"/>
    <p:sldId id="273" r:id="rId7"/>
    <p:sldId id="271" r:id="rId8"/>
    <p:sldId id="295" r:id="rId9"/>
    <p:sldId id="272" r:id="rId10"/>
    <p:sldId id="274" r:id="rId11"/>
    <p:sldId id="277" r:id="rId12"/>
    <p:sldId id="280" r:id="rId13"/>
    <p:sldId id="276" r:id="rId14"/>
    <p:sldId id="283" r:id="rId15"/>
    <p:sldId id="282" r:id="rId16"/>
    <p:sldId id="275" r:id="rId17"/>
    <p:sldId id="285" r:id="rId18"/>
    <p:sldId id="284" r:id="rId19"/>
    <p:sldId id="286" r:id="rId20"/>
    <p:sldId id="287" r:id="rId21"/>
    <p:sldId id="288" r:id="rId22"/>
    <p:sldId id="290" r:id="rId23"/>
    <p:sldId id="291" r:id="rId24"/>
    <p:sldId id="292" r:id="rId25"/>
    <p:sldId id="293" r:id="rId26"/>
    <p:sldId id="296" r:id="rId27"/>
    <p:sldId id="297" r:id="rId28"/>
    <p:sldId id="298" r:id="rId29"/>
    <p:sldId id="299" r:id="rId30"/>
    <p:sldId id="300" r:id="rId31"/>
    <p:sldId id="301" r:id="rId32"/>
    <p:sldId id="302" r:id="rId33"/>
    <p:sldId id="303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B3B6"/>
    <a:srgbClr val="5C656C"/>
    <a:srgbClr val="48545D"/>
    <a:srgbClr val="0287D6"/>
    <a:srgbClr val="C6C9CA"/>
    <a:srgbClr val="010E5D"/>
    <a:srgbClr val="FFC600"/>
    <a:srgbClr val="1D3D7F"/>
    <a:srgbClr val="EC542A"/>
    <a:srgbClr val="34A3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3" autoAdjust="0"/>
    <p:restoredTop sz="94640" autoAdjust="0"/>
  </p:normalViewPr>
  <p:slideViewPr>
    <p:cSldViewPr snapToGrid="0" snapToObjects="1">
      <p:cViewPr varScale="1">
        <p:scale>
          <a:sx n="61" d="100"/>
          <a:sy n="61" d="100"/>
        </p:scale>
        <p:origin x="136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A081B6-A48A-5843-80E6-9737380E5024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8C5E9-D05C-1D4D-99E2-87483ED3A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</a:t>
            </a:r>
            <a:r>
              <a:rPr lang="en-US" baseline="0" dirty="0" smtClean="0"/>
              <a:t> is another option for intro/title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356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803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8432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511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3118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424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1151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244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216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8075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831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1015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8979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8743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6830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0912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4204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is a secondary</a:t>
            </a:r>
            <a:r>
              <a:rPr lang="en-US" baseline="0" dirty="0"/>
              <a:t> slide design. It is one of 4 that may be used.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2932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3065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3781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340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0584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5082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28060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32453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45920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</a:t>
            </a:r>
            <a:r>
              <a:rPr lang="en-US" baseline="0" dirty="0" smtClean="0"/>
              <a:t> slide could be the second slide.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2773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856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458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027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536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00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 secondary</a:t>
            </a:r>
            <a:r>
              <a:rPr lang="en-US" baseline="0" dirty="0" smtClean="0"/>
              <a:t> slide design. It is one of 4 that may be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8C5E9-D05C-1D4D-99E2-87483ED3AF4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395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619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593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510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63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725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315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506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855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812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463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432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1BD085-3FDF-DB42-A92E-6B693E115016}" type="datetimeFigureOut">
              <a:rPr lang="en-US" smtClean="0"/>
              <a:t>9/18/2018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13A2E-32E4-6045-94ED-D844C5710F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692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1.emf"/><Relationship Id="rId4" Type="http://schemas.openxmlformats.org/officeDocument/2006/relationships/image" Target="../media/image2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g"/><Relationship Id="rId4" Type="http://schemas.openxmlformats.org/officeDocument/2006/relationships/image" Target="../media/image1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emf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1917157"/>
            <a:ext cx="9144000" cy="3448811"/>
            <a:chOff x="4738625" y="2293872"/>
            <a:chExt cx="3611858" cy="3448811"/>
          </a:xfrm>
        </p:grpSpPr>
        <p:sp>
          <p:nvSpPr>
            <p:cNvPr id="5" name="Rectangle 4"/>
            <p:cNvSpPr/>
            <p:nvPr/>
          </p:nvSpPr>
          <p:spPr>
            <a:xfrm>
              <a:off x="4738625" y="4512954"/>
              <a:ext cx="3611858" cy="120191"/>
            </a:xfrm>
            <a:prstGeom prst="rect">
              <a:avLst/>
            </a:prstGeom>
            <a:solidFill>
              <a:srgbClr val="511C6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4738625" y="4143107"/>
              <a:ext cx="3611858" cy="120191"/>
            </a:xfrm>
            <a:prstGeom prst="rect">
              <a:avLst/>
            </a:prstGeom>
            <a:solidFill>
              <a:srgbClr val="C21E2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738625" y="5252648"/>
              <a:ext cx="3611858" cy="120191"/>
            </a:xfrm>
            <a:prstGeom prst="rect">
              <a:avLst/>
            </a:prstGeom>
            <a:solidFill>
              <a:srgbClr val="34A32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738625" y="4882801"/>
              <a:ext cx="3611858" cy="120191"/>
            </a:xfrm>
            <a:prstGeom prst="rect">
              <a:avLst/>
            </a:prstGeom>
            <a:solidFill>
              <a:srgbClr val="0287D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738625" y="3403413"/>
              <a:ext cx="3611858" cy="120191"/>
            </a:xfrm>
            <a:prstGeom prst="rect">
              <a:avLst/>
            </a:prstGeom>
            <a:solidFill>
              <a:srgbClr val="EC542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38625" y="2293872"/>
              <a:ext cx="3611858" cy="120191"/>
            </a:xfrm>
            <a:prstGeom prst="rect">
              <a:avLst/>
            </a:prstGeom>
            <a:solidFill>
              <a:srgbClr val="1D3D7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738625" y="5622492"/>
              <a:ext cx="3611858" cy="120191"/>
            </a:xfrm>
            <a:prstGeom prst="rect">
              <a:avLst/>
            </a:prstGeom>
            <a:solidFill>
              <a:srgbClr val="FFC6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738625" y="3773260"/>
              <a:ext cx="3611858" cy="120191"/>
            </a:xfrm>
            <a:prstGeom prst="rect">
              <a:avLst/>
            </a:prstGeom>
            <a:solidFill>
              <a:srgbClr val="010E5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738625" y="3033566"/>
              <a:ext cx="3611858" cy="120191"/>
            </a:xfrm>
            <a:prstGeom prst="rect">
              <a:avLst/>
            </a:prstGeom>
            <a:solidFill>
              <a:srgbClr val="C6C9C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738625" y="2663719"/>
              <a:ext cx="3611858" cy="120191"/>
            </a:xfrm>
            <a:prstGeom prst="rect">
              <a:avLst/>
            </a:prstGeom>
            <a:solidFill>
              <a:srgbClr val="48545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Title 1"/>
          <p:cNvSpPr>
            <a:spLocks noGrp="1"/>
          </p:cNvSpPr>
          <p:nvPr>
            <p:ph type="title"/>
          </p:nvPr>
        </p:nvSpPr>
        <p:spPr>
          <a:xfrm>
            <a:off x="0" y="5776056"/>
            <a:ext cx="9144000" cy="691027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rgbClr val="1D3479"/>
                </a:solidFill>
                <a:latin typeface="Museo Slab 500"/>
                <a:cs typeface="Museo 300"/>
              </a:rPr>
              <a:t>Maintenance Optimization Project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46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476" y="1439332"/>
            <a:ext cx="6978015" cy="5203508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3239007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20" y="2195577"/>
            <a:ext cx="8486775" cy="3634740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61169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47" y="2467884"/>
            <a:ext cx="7991475" cy="3038475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3213591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42" y="2195577"/>
            <a:ext cx="8477250" cy="4352925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43359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28" y="2195577"/>
            <a:ext cx="7753350" cy="3609975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184899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59" y="2195577"/>
            <a:ext cx="7140893" cy="4140518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278718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59" y="2195577"/>
            <a:ext cx="6225540" cy="4305300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194714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46" y="2195577"/>
            <a:ext cx="6858000" cy="4277678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2923410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867" y="2134975"/>
            <a:ext cx="8495348" cy="4131945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44873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029" y="2102425"/>
            <a:ext cx="5344067" cy="4525963"/>
          </a:xfrm>
        </p:spPr>
      </p:pic>
      <p:sp>
        <p:nvSpPr>
          <p:cNvPr id="11" name="TextBox 10"/>
          <p:cNvSpPr txBox="1"/>
          <p:nvPr/>
        </p:nvSpPr>
        <p:spPr>
          <a:xfrm>
            <a:off x="7769721" y="3037955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Guardrail</a:t>
            </a:r>
            <a:endParaRPr lang="en-US" sz="1000" dirty="0"/>
          </a:p>
        </p:txBody>
      </p:sp>
      <p:sp>
        <p:nvSpPr>
          <p:cNvPr id="14" name="TextBox 13"/>
          <p:cNvSpPr txBox="1"/>
          <p:nvPr/>
        </p:nvSpPr>
        <p:spPr>
          <a:xfrm>
            <a:off x="261186" y="3699309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End Treatments </a:t>
            </a:r>
          </a:p>
          <a:p>
            <a:pPr algn="ctr"/>
            <a:r>
              <a:rPr lang="en-US" sz="1000" dirty="0" smtClean="0"/>
              <a:t>(Begin/End)</a:t>
            </a:r>
            <a:endParaRPr lang="en-US" sz="1000" dirty="0"/>
          </a:p>
        </p:txBody>
      </p:sp>
      <p:sp>
        <p:nvSpPr>
          <p:cNvPr id="21" name="TextBox 20"/>
          <p:cNvSpPr txBox="1"/>
          <p:nvPr/>
        </p:nvSpPr>
        <p:spPr>
          <a:xfrm>
            <a:off x="7769721" y="2445259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Culvert</a:t>
            </a:r>
            <a:endParaRPr lang="en-US" sz="1000" dirty="0"/>
          </a:p>
        </p:txBody>
      </p:sp>
      <p:sp>
        <p:nvSpPr>
          <p:cNvPr id="24" name="TextBox 23"/>
          <p:cNvSpPr txBox="1"/>
          <p:nvPr/>
        </p:nvSpPr>
        <p:spPr>
          <a:xfrm>
            <a:off x="261186" y="5135583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Roadway Lighting</a:t>
            </a:r>
            <a:endParaRPr lang="en-US" sz="1000" dirty="0"/>
          </a:p>
        </p:txBody>
      </p:sp>
      <p:sp>
        <p:nvSpPr>
          <p:cNvPr id="29" name="TextBox 28"/>
          <p:cNvSpPr txBox="1"/>
          <p:nvPr/>
        </p:nvSpPr>
        <p:spPr>
          <a:xfrm>
            <a:off x="261186" y="2791734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Signs</a:t>
            </a:r>
            <a:endParaRPr lang="en-US" sz="1000" dirty="0"/>
          </a:p>
        </p:txBody>
      </p:sp>
      <p:sp>
        <p:nvSpPr>
          <p:cNvPr id="34" name="TextBox 33"/>
          <p:cNvSpPr txBox="1"/>
          <p:nvPr/>
        </p:nvSpPr>
        <p:spPr>
          <a:xfrm>
            <a:off x="7769721" y="4266104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Ramp</a:t>
            </a:r>
            <a:endParaRPr lang="en-US" sz="1000" dirty="0"/>
          </a:p>
        </p:txBody>
      </p:sp>
      <p:sp>
        <p:nvSpPr>
          <p:cNvPr id="53" name="Flowchart: Connector 52"/>
          <p:cNvSpPr/>
          <p:nvPr/>
        </p:nvSpPr>
        <p:spPr>
          <a:xfrm>
            <a:off x="682569" y="3256611"/>
            <a:ext cx="455873" cy="409569"/>
          </a:xfrm>
          <a:prstGeom prst="flowChartConnector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Diamond 53"/>
          <p:cNvSpPr/>
          <p:nvPr/>
        </p:nvSpPr>
        <p:spPr>
          <a:xfrm>
            <a:off x="663543" y="2154203"/>
            <a:ext cx="524324" cy="56402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/>
          <p:cNvCxnSpPr/>
          <p:nvPr/>
        </p:nvCxnSpPr>
        <p:spPr>
          <a:xfrm>
            <a:off x="7762879" y="2311666"/>
            <a:ext cx="914400" cy="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7762879" y="2932543"/>
            <a:ext cx="91440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7762879" y="3511378"/>
            <a:ext cx="914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7762879" y="4043804"/>
            <a:ext cx="914400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Flowchart: Connector 64"/>
          <p:cNvSpPr/>
          <p:nvPr/>
        </p:nvSpPr>
        <p:spPr>
          <a:xfrm>
            <a:off x="665477" y="5609585"/>
            <a:ext cx="455873" cy="409569"/>
          </a:xfrm>
          <a:prstGeom prst="flowChartConnector">
            <a:avLst/>
          </a:prstGeom>
          <a:solidFill>
            <a:srgbClr val="4F792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632586" y="4341300"/>
            <a:ext cx="453286" cy="640902"/>
            <a:chOff x="564218" y="4007350"/>
            <a:chExt cx="453286" cy="640902"/>
          </a:xfrm>
        </p:grpSpPr>
        <p:grpSp>
          <p:nvGrpSpPr>
            <p:cNvPr id="59" name="Group 58"/>
            <p:cNvGrpSpPr/>
            <p:nvPr/>
          </p:nvGrpSpPr>
          <p:grpSpPr>
            <a:xfrm>
              <a:off x="564218" y="4007350"/>
              <a:ext cx="453286" cy="640902"/>
              <a:chOff x="7759581" y="2413416"/>
              <a:chExt cx="103065" cy="200055"/>
            </a:xfrm>
          </p:grpSpPr>
          <p:sp>
            <p:nvSpPr>
              <p:cNvPr id="55" name="Rounded Rectangle 54"/>
              <p:cNvSpPr/>
              <p:nvPr/>
            </p:nvSpPr>
            <p:spPr>
              <a:xfrm>
                <a:off x="7759581" y="2413416"/>
                <a:ext cx="102550" cy="200055"/>
              </a:xfrm>
              <a:prstGeom prst="round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ounded Rectangle 55"/>
              <p:cNvSpPr/>
              <p:nvPr/>
            </p:nvSpPr>
            <p:spPr>
              <a:xfrm>
                <a:off x="7759581" y="24134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ounded Rectangle 56"/>
              <p:cNvSpPr/>
              <p:nvPr/>
            </p:nvSpPr>
            <p:spPr>
              <a:xfrm>
                <a:off x="7760096" y="25658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6" name="Rectangle 65"/>
            <p:cNvSpPr/>
            <p:nvPr/>
          </p:nvSpPr>
          <p:spPr>
            <a:xfrm>
              <a:off x="744687" y="4259314"/>
              <a:ext cx="92348" cy="126365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261186" y="6089682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End Treatments </a:t>
            </a:r>
          </a:p>
          <a:p>
            <a:pPr algn="ctr"/>
            <a:r>
              <a:rPr lang="en-US" sz="1000" dirty="0" smtClean="0"/>
              <a:t>(Begin/End)</a:t>
            </a:r>
            <a:endParaRPr lang="en-US" sz="1000" dirty="0"/>
          </a:p>
        </p:txBody>
      </p:sp>
      <p:sp>
        <p:nvSpPr>
          <p:cNvPr id="68" name="TextBox 67"/>
          <p:cNvSpPr txBox="1"/>
          <p:nvPr/>
        </p:nvSpPr>
        <p:spPr>
          <a:xfrm>
            <a:off x="7769721" y="3642520"/>
            <a:ext cx="914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Highway</a:t>
            </a:r>
            <a:endParaRPr lang="en-US" sz="1000" dirty="0"/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575729" y="1318087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797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Purpose of Optimization Project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8398" y="2668599"/>
            <a:ext cx="76666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Analyze/Implement budgeting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Analyze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 Maintenance Management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Analyze facilities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Evaluate MLOS and CDOT’s MMS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Analyze staffing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944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61186" y="3770879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End Treatments </a:t>
            </a:r>
          </a:p>
          <a:p>
            <a:pPr algn="ctr"/>
            <a:r>
              <a:rPr lang="en-US" sz="1000" dirty="0" smtClean="0"/>
              <a:t>(Begin/End)</a:t>
            </a:r>
            <a:endParaRPr lang="en-US" sz="1000" dirty="0"/>
          </a:p>
        </p:txBody>
      </p:sp>
      <p:sp>
        <p:nvSpPr>
          <p:cNvPr id="24" name="TextBox 23"/>
          <p:cNvSpPr txBox="1"/>
          <p:nvPr/>
        </p:nvSpPr>
        <p:spPr>
          <a:xfrm>
            <a:off x="261186" y="5207153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Roadway Lighting</a:t>
            </a:r>
            <a:endParaRPr lang="en-US" sz="1000" dirty="0"/>
          </a:p>
        </p:txBody>
      </p:sp>
      <p:sp>
        <p:nvSpPr>
          <p:cNvPr id="29" name="TextBox 28"/>
          <p:cNvSpPr txBox="1"/>
          <p:nvPr/>
        </p:nvSpPr>
        <p:spPr>
          <a:xfrm>
            <a:off x="261186" y="2863304"/>
            <a:ext cx="1371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Signs</a:t>
            </a:r>
            <a:endParaRPr lang="en-US" sz="1000" dirty="0"/>
          </a:p>
        </p:txBody>
      </p:sp>
      <p:sp>
        <p:nvSpPr>
          <p:cNvPr id="53" name="Flowchart: Connector 52"/>
          <p:cNvSpPr/>
          <p:nvPr/>
        </p:nvSpPr>
        <p:spPr>
          <a:xfrm>
            <a:off x="682569" y="3328181"/>
            <a:ext cx="455873" cy="409569"/>
          </a:xfrm>
          <a:prstGeom prst="flowChartConnector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Diamond 53"/>
          <p:cNvSpPr/>
          <p:nvPr/>
        </p:nvSpPr>
        <p:spPr>
          <a:xfrm>
            <a:off x="663543" y="2225773"/>
            <a:ext cx="524324" cy="564024"/>
          </a:xfrm>
          <a:prstGeom prst="diamond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lowchart: Connector 64"/>
          <p:cNvSpPr/>
          <p:nvPr/>
        </p:nvSpPr>
        <p:spPr>
          <a:xfrm>
            <a:off x="665477" y="5681155"/>
            <a:ext cx="455873" cy="409569"/>
          </a:xfrm>
          <a:prstGeom prst="flowChartConnector">
            <a:avLst/>
          </a:prstGeom>
          <a:solidFill>
            <a:srgbClr val="4F792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632586" y="4412870"/>
            <a:ext cx="453286" cy="640902"/>
            <a:chOff x="564218" y="4007350"/>
            <a:chExt cx="453286" cy="640902"/>
          </a:xfrm>
        </p:grpSpPr>
        <p:grpSp>
          <p:nvGrpSpPr>
            <p:cNvPr id="59" name="Group 58"/>
            <p:cNvGrpSpPr/>
            <p:nvPr/>
          </p:nvGrpSpPr>
          <p:grpSpPr>
            <a:xfrm>
              <a:off x="564218" y="4007350"/>
              <a:ext cx="453286" cy="640902"/>
              <a:chOff x="7759581" y="2413416"/>
              <a:chExt cx="103065" cy="200055"/>
            </a:xfrm>
          </p:grpSpPr>
          <p:sp>
            <p:nvSpPr>
              <p:cNvPr id="55" name="Rounded Rectangle 54"/>
              <p:cNvSpPr/>
              <p:nvPr/>
            </p:nvSpPr>
            <p:spPr>
              <a:xfrm>
                <a:off x="7759581" y="2413416"/>
                <a:ext cx="102550" cy="200055"/>
              </a:xfrm>
              <a:prstGeom prst="round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Rounded Rectangle 55"/>
              <p:cNvSpPr/>
              <p:nvPr/>
            </p:nvSpPr>
            <p:spPr>
              <a:xfrm>
                <a:off x="7759581" y="24134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Rounded Rectangle 56"/>
              <p:cNvSpPr/>
              <p:nvPr/>
            </p:nvSpPr>
            <p:spPr>
              <a:xfrm>
                <a:off x="7760096" y="2565816"/>
                <a:ext cx="102550" cy="45719"/>
              </a:xfrm>
              <a:prstGeom prst="round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6" name="Rectangle 65"/>
            <p:cNvSpPr/>
            <p:nvPr/>
          </p:nvSpPr>
          <p:spPr>
            <a:xfrm>
              <a:off x="744687" y="4259314"/>
              <a:ext cx="92348" cy="126365"/>
            </a:xfrm>
            <a:prstGeom prst="rect">
              <a:avLst/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261186" y="6161252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End Treatments </a:t>
            </a:r>
          </a:p>
          <a:p>
            <a:pPr algn="ctr"/>
            <a:r>
              <a:rPr lang="en-US" sz="1000" dirty="0" smtClean="0"/>
              <a:t>(Begin/End)</a:t>
            </a:r>
            <a:endParaRPr lang="en-US" sz="10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762879" y="2955803"/>
            <a:ext cx="921242" cy="2200659"/>
            <a:chOff x="7762879" y="1977716"/>
            <a:chExt cx="921242" cy="2200659"/>
          </a:xfrm>
        </p:grpSpPr>
        <p:sp>
          <p:nvSpPr>
            <p:cNvPr id="11" name="TextBox 10"/>
            <p:cNvSpPr txBox="1"/>
            <p:nvPr/>
          </p:nvSpPr>
          <p:spPr>
            <a:xfrm>
              <a:off x="7769721" y="2704005"/>
              <a:ext cx="91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Guardrail</a:t>
              </a:r>
              <a:endParaRPr lang="en-US" sz="1000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769721" y="2111309"/>
              <a:ext cx="91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Culvert</a:t>
              </a:r>
              <a:endParaRPr lang="en-US" sz="1000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769721" y="3932154"/>
              <a:ext cx="91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Ramp</a:t>
              </a:r>
              <a:endParaRPr lang="en-US" sz="1000" dirty="0"/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7762879" y="1977716"/>
              <a:ext cx="914400" cy="0"/>
            </a:xfrm>
            <a:prstGeom prst="line">
              <a:avLst/>
            </a:prstGeom>
            <a:ln w="38100">
              <a:solidFill>
                <a:schemeClr val="accent5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7762879" y="2598593"/>
              <a:ext cx="914400" cy="0"/>
            </a:xfrm>
            <a:prstGeom prst="line">
              <a:avLst/>
            </a:prstGeom>
            <a:ln w="38100">
              <a:solidFill>
                <a:srgbClr val="92D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>
              <a:off x="7762879" y="3177428"/>
              <a:ext cx="914400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7762879" y="3709854"/>
              <a:ext cx="914400" cy="0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>
              <a:off x="7769721" y="3308570"/>
              <a:ext cx="9144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00" dirty="0" smtClean="0"/>
                <a:t>Highway</a:t>
              </a:r>
              <a:endParaRPr lang="en-US" sz="1000" dirty="0"/>
            </a:p>
          </p:txBody>
        </p:sp>
      </p:grpSp>
      <p:pic>
        <p:nvPicPr>
          <p:cNvPr id="2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786" y="2407373"/>
            <a:ext cx="5943600" cy="334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37674" y="2986414"/>
            <a:ext cx="9998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Selected Asset</a:t>
            </a:r>
            <a:endParaRPr lang="en-US" sz="1000" b="1" dirty="0"/>
          </a:p>
        </p:txBody>
      </p:sp>
      <p:cxnSp>
        <p:nvCxnSpPr>
          <p:cNvPr id="6" name="Straight Arrow Connector 5"/>
          <p:cNvCxnSpPr>
            <a:stCxn id="4" idx="2"/>
          </p:cNvCxnSpPr>
          <p:nvPr/>
        </p:nvCxnSpPr>
        <p:spPr>
          <a:xfrm>
            <a:off x="6037604" y="3232635"/>
            <a:ext cx="329013" cy="72767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468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318866" y="274638"/>
            <a:ext cx="6367934" cy="1143000"/>
          </a:xfrm>
        </p:spPr>
        <p:txBody>
          <a:bodyPr/>
          <a:lstStyle/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1600200" y="2562034"/>
            <a:ext cx="5943600" cy="340271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562033"/>
            <a:ext cx="5943600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" y="3230089"/>
            <a:ext cx="1143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000" dirty="0"/>
          </a:p>
        </p:txBody>
      </p:sp>
      <p:sp>
        <p:nvSpPr>
          <p:cNvPr id="3" name="TextBox 2"/>
          <p:cNvSpPr txBox="1"/>
          <p:nvPr/>
        </p:nvSpPr>
        <p:spPr>
          <a:xfrm>
            <a:off x="162370" y="4641761"/>
            <a:ext cx="11622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 smtClean="0"/>
              <a:t>53 Open Work Orders</a:t>
            </a:r>
            <a:endParaRPr lang="en-US" sz="10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793764" y="4017168"/>
            <a:ext cx="12135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/>
              <a:t>Active Work Order</a:t>
            </a:r>
            <a:endParaRPr lang="en-US" sz="1000" b="1" dirty="0"/>
          </a:p>
        </p:txBody>
      </p:sp>
      <p:sp>
        <p:nvSpPr>
          <p:cNvPr id="6" name="Left Brace 5"/>
          <p:cNvSpPr/>
          <p:nvPr/>
        </p:nvSpPr>
        <p:spPr>
          <a:xfrm>
            <a:off x="1324598" y="3614649"/>
            <a:ext cx="179462" cy="228748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>
            <a:stCxn id="4" idx="1"/>
          </p:cNvCxnSpPr>
          <p:nvPr/>
        </p:nvCxnSpPr>
        <p:spPr>
          <a:xfrm flipH="1">
            <a:off x="7255380" y="4140279"/>
            <a:ext cx="538384" cy="9180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748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1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57" y="2061374"/>
            <a:ext cx="805008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391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57" y="1981862"/>
            <a:ext cx="805008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579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29" y="2054736"/>
            <a:ext cx="8109379" cy="455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578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268063" y="509262"/>
            <a:ext cx="6205977" cy="801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39318" y="6752161"/>
            <a:ext cx="3611858" cy="120191"/>
          </a:xfrm>
          <a:prstGeom prst="rect">
            <a:avLst/>
          </a:prstGeom>
          <a:solidFill>
            <a:srgbClr val="511C6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29" y="2126258"/>
            <a:ext cx="805008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575729" y="1382590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573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Facilities Report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0631" y="2592306"/>
            <a:ext cx="2357438" cy="3066098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87217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924" y="4164192"/>
            <a:ext cx="2273300" cy="2273300"/>
          </a:xfrm>
          <a:prstGeom prst="roundRect">
            <a:avLst>
              <a:gd name="adj" fmla="val 7941"/>
            </a:avLst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35818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Combine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Sell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Relocate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716" y="4704093"/>
            <a:ext cx="1921737" cy="1193499"/>
          </a:xfrm>
          <a:prstGeom prst="roundRect">
            <a:avLst>
              <a:gd name="adj" fmla="val 10447"/>
            </a:avLst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Facilities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747" y="4189228"/>
            <a:ext cx="2273300" cy="2223227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24431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767" y="3924475"/>
            <a:ext cx="4457700" cy="2300288"/>
          </a:xfrm>
          <a:prstGeom prst="roundRect">
            <a:avLst>
              <a:gd name="adj" fmla="val 7941"/>
            </a:avLst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78455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Add storage capacity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Expand, upgrade or replace existing facilities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Facilities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29" y="4071815"/>
            <a:ext cx="2273300" cy="2152948"/>
          </a:xfrm>
          <a:prstGeom prst="roundRect">
            <a:avLst>
              <a:gd name="adj" fmla="val 7941"/>
            </a:avLst>
          </a:prstGeom>
        </p:spPr>
      </p:pic>
    </p:spTree>
    <p:extLst>
      <p:ext uri="{BB962C8B-B14F-4D97-AF65-F5344CB8AC3E}">
        <p14:creationId xmlns:p14="http://schemas.microsoft.com/office/powerpoint/2010/main" val="275327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Lane Mile per FTE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8728" y="2603736"/>
            <a:ext cx="2346008" cy="3043238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408107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Optimization Project Deliverables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397" y="2598021"/>
            <a:ext cx="2340293" cy="305466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0631" y="2592306"/>
            <a:ext cx="2357438" cy="306609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060" y="2603736"/>
            <a:ext cx="2346008" cy="3043238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9204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Project Key Findings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784556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Region 4 Section 1 highest average lane mile per FTE in state - 38.3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Patrol high – 66.7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Region 1 Section 5 lowest average lane mile per FTE - 15.4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Patrol low – 2.0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State average 25.8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Asset inventory not up-to-date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Lane Mile per FTE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179604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CDOT Key Findings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784556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Region 1 Section 5 was looking to hire another FTE for the patrol with the lowest lane mile per FTE.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This highlighted a personnel issue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Region 4 Section 1 was under funded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Lane Mile per FTE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364071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3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78455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Review and update figures annually for accuracy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Update roadway asset inventories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Conduct further analysis on patrols with lane mile per FTE &gt; 85</a:t>
            </a:r>
            <a:r>
              <a:rPr lang="en-US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th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 and &lt; 15</a:t>
            </a:r>
            <a:r>
              <a:rPr lang="en-US" sz="3200" baseline="30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th</a:t>
            </a: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 percentile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Lane Mile per FTE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9836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98" y="1920160"/>
            <a:ext cx="7666670" cy="672146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Questions?</a:t>
            </a:r>
            <a:endParaRPr lang="en-US" sz="3200" b="1" dirty="0">
              <a:solidFill>
                <a:srgbClr val="1D3479"/>
              </a:solidFill>
              <a:latin typeface="Museo Slab 500"/>
              <a:cs typeface="Museo Slab 50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540609" y="6752161"/>
            <a:ext cx="3611858" cy="120191"/>
          </a:xfrm>
          <a:prstGeom prst="rect">
            <a:avLst/>
          </a:prstGeom>
          <a:solidFill>
            <a:srgbClr val="FF660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D3479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20433" t="39643" r="18612" b="38942"/>
          <a:stretch/>
        </p:blipFill>
        <p:spPr>
          <a:xfrm>
            <a:off x="457202" y="160865"/>
            <a:ext cx="5240867" cy="14224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698397" y="1735664"/>
            <a:ext cx="766667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397" y="2598021"/>
            <a:ext cx="2340293" cy="305466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0631" y="2592306"/>
            <a:ext cx="2357438" cy="3066098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060" y="2603736"/>
            <a:ext cx="2346008" cy="3043238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11628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934" y="1845091"/>
            <a:ext cx="2273300" cy="2273300"/>
          </a:xfrm>
          <a:prstGeom prst="roundRect">
            <a:avLst>
              <a:gd name="adj" fmla="val 7941"/>
            </a:avLst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5187983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Involve field staff at budget initiation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Convert current and target differences into annual work quantities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716" y="4339974"/>
            <a:ext cx="1921737" cy="1921737"/>
          </a:xfrm>
          <a:prstGeom prst="roundRect">
            <a:avLst>
              <a:gd name="adj" fmla="val 10447"/>
            </a:avLst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81195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63819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Budget System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205797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47" y="2237326"/>
            <a:ext cx="2273300" cy="2151972"/>
          </a:xfrm>
          <a:prstGeom prst="roundRect">
            <a:avLst>
              <a:gd name="adj" fmla="val 7941"/>
            </a:avLst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02484" y="2418184"/>
            <a:ext cx="5187983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Integrate performance guidelines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Integrate actual asset LOS measures (% deficient) instead of grades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10" y="4511991"/>
            <a:ext cx="1899774" cy="1921737"/>
          </a:xfrm>
          <a:prstGeom prst="roundRect">
            <a:avLst>
              <a:gd name="adj" fmla="val 10447"/>
            </a:avLst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320939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503563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Budget System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1217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6934" y="1845091"/>
            <a:ext cx="2273300" cy="2273300"/>
          </a:xfrm>
          <a:prstGeom prst="roundRect">
            <a:avLst>
              <a:gd name="adj" fmla="val 7941"/>
            </a:avLst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906" y="2354815"/>
            <a:ext cx="5187983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Develop asset inventory program</a:t>
            </a: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Review and update LOS scale ranges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216" y="4339974"/>
            <a:ext cx="1862736" cy="1921737"/>
          </a:xfrm>
          <a:prstGeom prst="roundRect">
            <a:avLst>
              <a:gd name="adj" fmla="val 10447"/>
            </a:avLst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73241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55865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Budget System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378513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348504"/>
            <a:ext cx="3961053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88"/>
            <a:ext cx="614979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2"/>
            <a:ext cx="6149790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Budget System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20650"/>
            <a:ext cx="3669527" cy="410551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Current LOS – </a:t>
            </a:r>
            <a:r>
              <a:rPr lang="en-US" dirty="0"/>
              <a:t>F</a:t>
            </a:r>
            <a:endParaRPr lang="en-US" dirty="0" smtClean="0"/>
          </a:p>
          <a:p>
            <a:r>
              <a:rPr lang="en-US" dirty="0" smtClean="0"/>
              <a:t>Target LOS – C</a:t>
            </a:r>
          </a:p>
          <a:p>
            <a:r>
              <a:rPr lang="en-US" dirty="0" smtClean="0"/>
              <a:t>Target Expenditure </a:t>
            </a:r>
            <a:r>
              <a:rPr lang="en-US" dirty="0"/>
              <a:t>- </a:t>
            </a:r>
            <a:r>
              <a:rPr lang="en-US" dirty="0" smtClean="0"/>
              <a:t>$</a:t>
            </a:r>
            <a:r>
              <a:rPr lang="en-US" dirty="0"/>
              <a:t>5,530,404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04274" y="2020650"/>
            <a:ext cx="4482526" cy="4555079"/>
          </a:xfrm>
        </p:spPr>
        <p:txBody>
          <a:bodyPr>
            <a:normAutofit lnSpcReduction="10000"/>
          </a:bodyPr>
          <a:lstStyle/>
          <a:p>
            <a:pPr>
              <a:spcBef>
                <a:spcPts val="300"/>
              </a:spcBef>
            </a:pPr>
            <a:r>
              <a:rPr lang="en-US" dirty="0" smtClean="0"/>
              <a:t>Current Program: 9,239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Current LOS – </a:t>
            </a:r>
            <a:r>
              <a:rPr lang="en-US" dirty="0"/>
              <a:t>F</a:t>
            </a:r>
            <a:endParaRPr lang="en-US" dirty="0" smtClean="0"/>
          </a:p>
          <a:p>
            <a:pPr>
              <a:spcBef>
                <a:spcPts val="300"/>
              </a:spcBef>
            </a:pPr>
            <a:r>
              <a:rPr lang="en-US" dirty="0" smtClean="0"/>
              <a:t>Current LOS Measure: 25%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Target LOS – C-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Target LOS Measure: 15%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Inventory: 39,236 Each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Annual Work Quantity: 13,135 Each</a:t>
            </a:r>
          </a:p>
          <a:p>
            <a:pPr>
              <a:spcBef>
                <a:spcPts val="300"/>
              </a:spcBef>
            </a:pPr>
            <a:r>
              <a:rPr lang="en-US" dirty="0" smtClean="0"/>
              <a:t>Target Expenditure: $1,079,759</a:t>
            </a:r>
            <a:endParaRPr lang="en-US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204274" y="1348504"/>
            <a:ext cx="4404979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78946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348504"/>
            <a:ext cx="3961053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Before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88"/>
            <a:ext cx="6149790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2"/>
            <a:ext cx="6149790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Budget System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57200" y="3870227"/>
            <a:ext cx="8229600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After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6855270"/>
              </p:ext>
            </p:extLst>
          </p:nvPr>
        </p:nvGraphicFramePr>
        <p:xfrm>
          <a:off x="457200" y="2020888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498585839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081560926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51971164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32686637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LOS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Same Target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Increase</a:t>
                      </a:r>
                      <a:r>
                        <a:rPr lang="en-US" baseline="0" dirty="0" smtClean="0"/>
                        <a:t> Target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Decrease Target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541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Quality Adjustment Factor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1.284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.951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5697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Backlog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4,939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2550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Cost</a:t>
                      </a:r>
                      <a:r>
                        <a:rPr lang="en-US" baseline="0" dirty="0" smtClean="0"/>
                        <a:t> to Eliminate Backlog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$0.00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$1,894,718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$0.00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5154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Target Expenditure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$2,793,452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$5,530,404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$2,723,280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777139"/>
                  </a:ext>
                </a:extLst>
              </a:tr>
            </a:tbl>
          </a:graphicData>
        </a:graphic>
      </p:graphicFrame>
      <p:graphicFrame>
        <p:nvGraphicFramePr>
          <p:cNvPr id="15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8152483"/>
              </p:ext>
            </p:extLst>
          </p:nvPr>
        </p:nvGraphicFramePr>
        <p:xfrm>
          <a:off x="457200" y="4471217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5597">
                  <a:extLst>
                    <a:ext uri="{9D8B030D-6E8A-4147-A177-3AD203B41FA5}">
                      <a16:colId xmlns:a16="http://schemas.microsoft.com/office/drawing/2014/main" val="1498585839"/>
                    </a:ext>
                  </a:extLst>
                </a:gridCol>
                <a:gridCol w="600323">
                  <a:extLst>
                    <a:ext uri="{9D8B030D-6E8A-4147-A177-3AD203B41FA5}">
                      <a16:colId xmlns:a16="http://schemas.microsoft.com/office/drawing/2014/main" val="2942689119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2436212703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1081560926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509532950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519711642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443454498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268663702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930472254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36757213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B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5414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Range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&gt;20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5697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Midpoint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2.5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7.5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12.5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17.5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2550376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r>
                        <a:rPr lang="en-US" dirty="0" smtClean="0"/>
                        <a:t>Current Deficiency</a:t>
                      </a:r>
                      <a:r>
                        <a:rPr lang="en-US" baseline="0" dirty="0" smtClean="0"/>
                        <a:t> %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25%</a:t>
                      </a:r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dirty="0" smtClean="0"/>
                        <a:t>Annual</a:t>
                      </a:r>
                      <a:r>
                        <a:rPr lang="en-US" baseline="0" dirty="0" smtClean="0"/>
                        <a:t> Work Quantity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13,135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515454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r>
                        <a:rPr lang="en-US" dirty="0" smtClean="0"/>
                        <a:t>Target Deficiency %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15%</a:t>
                      </a:r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dirty="0" smtClean="0"/>
                        <a:t>Target Expenditure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$1,079,759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5495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027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534747" y="1523431"/>
            <a:ext cx="463922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Recommendations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5729" y="2338671"/>
            <a:ext cx="781473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Update data input screens to facilitate faster data entry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Ensure mandatory fields are clearly defined and labeled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Incorporate edit checks and guard against invalid entries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rebuchet MS"/>
                <a:cs typeface="Trebuchet MS"/>
              </a:rPr>
              <a:t>Provide valid data range limits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23091" t="41555" r="54850" b="41109"/>
          <a:stretch/>
        </p:blipFill>
        <p:spPr>
          <a:xfrm>
            <a:off x="575729" y="380999"/>
            <a:ext cx="1743137" cy="1058333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2459463" y="1297092"/>
            <a:ext cx="5931004" cy="0"/>
          </a:xfrm>
          <a:prstGeom prst="line">
            <a:avLst/>
          </a:prstGeom>
          <a:ln>
            <a:solidFill>
              <a:srgbClr val="AEB3B6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 txBox="1">
            <a:spLocks/>
          </p:cNvSpPr>
          <p:nvPr/>
        </p:nvSpPr>
        <p:spPr>
          <a:xfrm>
            <a:off x="2459463" y="479716"/>
            <a:ext cx="5931004" cy="6721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smtClean="0">
                <a:solidFill>
                  <a:srgbClr val="1D3479"/>
                </a:solidFill>
                <a:latin typeface="Museo Slab 500"/>
                <a:cs typeface="Museo Slab 500"/>
              </a:rPr>
              <a:t>MMS Analysis</a:t>
            </a:r>
            <a:endParaRPr lang="en-US" sz="3200" b="1" dirty="0">
              <a:solidFill>
                <a:srgbClr val="1D3479"/>
              </a:solidFill>
              <a:latin typeface="Museo 300"/>
              <a:cs typeface="Museo 300"/>
            </a:endParaRPr>
          </a:p>
        </p:txBody>
      </p:sp>
    </p:spTree>
    <p:extLst>
      <p:ext uri="{BB962C8B-B14F-4D97-AF65-F5344CB8AC3E}">
        <p14:creationId xmlns:p14="http://schemas.microsoft.com/office/powerpoint/2010/main" val="288674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</TotalTime>
  <Words>1012</Words>
  <Application>Microsoft Office PowerPoint</Application>
  <PresentationFormat>On-screen Show (4:3)</PresentationFormat>
  <Paragraphs>248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Museo 300</vt:lpstr>
      <vt:lpstr>Museo Slab 500</vt:lpstr>
      <vt:lpstr>Trebuchet MS</vt:lpstr>
      <vt:lpstr>Office Theme</vt:lpstr>
      <vt:lpstr>Maintenance Optimization Project</vt:lpstr>
      <vt:lpstr>Purpose of Optimization Project</vt:lpstr>
      <vt:lpstr>Optimization Project Deliverables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MMS Analysis</vt:lpstr>
      <vt:lpstr>PowerPoint Presentation</vt:lpstr>
      <vt:lpstr>PowerPoint Presentation</vt:lpstr>
      <vt:lpstr>PowerPoint Presentation</vt:lpstr>
      <vt:lpstr>PowerPoint Presentation</vt:lpstr>
      <vt:lpstr>Facilities Report</vt:lpstr>
      <vt:lpstr>PowerPoint Presentation</vt:lpstr>
      <vt:lpstr>PowerPoint Presentation</vt:lpstr>
      <vt:lpstr>Lane Mile per FTE</vt:lpstr>
      <vt:lpstr>PowerPoint Presentation</vt:lpstr>
      <vt:lpstr>PowerPoint Presentation</vt:lpstr>
      <vt:lpstr>PowerPoint Presentation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Graphic Designer-PR Office</dc:creator>
  <cp:lastModifiedBy>Jacobs, Braporh</cp:lastModifiedBy>
  <cp:revision>131</cp:revision>
  <dcterms:created xsi:type="dcterms:W3CDTF">2014-01-10T23:48:02Z</dcterms:created>
  <dcterms:modified xsi:type="dcterms:W3CDTF">2018-09-18T12:49:25Z</dcterms:modified>
</cp:coreProperties>
</file>