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60" r:id="rId2"/>
  </p:sldMasterIdLst>
  <p:notesMasterIdLst>
    <p:notesMasterId r:id="rId12"/>
  </p:notesMasterIdLst>
  <p:handoutMasterIdLst>
    <p:handoutMasterId r:id="rId13"/>
  </p:handoutMasterIdLst>
  <p:sldIdLst>
    <p:sldId id="268" r:id="rId3"/>
    <p:sldId id="269" r:id="rId4"/>
    <p:sldId id="275" r:id="rId5"/>
    <p:sldId id="281" r:id="rId6"/>
    <p:sldId id="276" r:id="rId7"/>
    <p:sldId id="272" r:id="rId8"/>
    <p:sldId id="271" r:id="rId9"/>
    <p:sldId id="280" r:id="rId10"/>
    <p:sldId id="282" r:id="rId1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6C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0233" autoAdjust="0"/>
  </p:normalViewPr>
  <p:slideViewPr>
    <p:cSldViewPr snapToGrid="0">
      <p:cViewPr varScale="1">
        <p:scale>
          <a:sx n="92" d="100"/>
          <a:sy n="92" d="100"/>
        </p:scale>
        <p:origin x="213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3822" y="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76E7D0-8B1B-4ED3-BCC4-B72685383DD5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65A815F-2B87-489A-B1DE-2967C8D70847}">
      <dgm:prSet phldrT="[Text]"/>
      <dgm:spPr/>
      <dgm:t>
        <a:bodyPr/>
        <a:lstStyle/>
        <a:p>
          <a:r>
            <a:rPr lang="en-US" dirty="0" smtClean="0"/>
            <a:t>Personal Power</a:t>
          </a:r>
          <a:endParaRPr lang="en-US" dirty="0"/>
        </a:p>
      </dgm:t>
    </dgm:pt>
    <dgm:pt modelId="{86F1E9BB-6E16-4608-B666-256B8BEAF282}" type="parTrans" cxnId="{3C301743-3BBE-444C-9F7C-1E2F30139D72}">
      <dgm:prSet/>
      <dgm:spPr/>
      <dgm:t>
        <a:bodyPr/>
        <a:lstStyle/>
        <a:p>
          <a:endParaRPr lang="en-US"/>
        </a:p>
      </dgm:t>
    </dgm:pt>
    <dgm:pt modelId="{C9D1A60C-DD31-40D0-B717-F5F8B2435DB5}" type="sibTrans" cxnId="{3C301743-3BBE-444C-9F7C-1E2F30139D72}">
      <dgm:prSet/>
      <dgm:spPr/>
      <dgm:t>
        <a:bodyPr/>
        <a:lstStyle/>
        <a:p>
          <a:endParaRPr lang="en-US"/>
        </a:p>
      </dgm:t>
    </dgm:pt>
    <dgm:pt modelId="{48ED94DB-6576-4B8B-866D-A2CB798C89D7}">
      <dgm:prSet phldrT="[Text]"/>
      <dgm:spPr/>
      <dgm:t>
        <a:bodyPr/>
        <a:lstStyle/>
        <a:p>
          <a:r>
            <a:rPr lang="en-US" dirty="0" smtClean="0"/>
            <a:t>Positional Power</a:t>
          </a:r>
          <a:endParaRPr lang="en-US" dirty="0"/>
        </a:p>
      </dgm:t>
    </dgm:pt>
    <dgm:pt modelId="{7F5F1BCD-40F3-431F-83FC-37656CD6D040}" type="parTrans" cxnId="{E4F75B7D-475D-4FA3-804A-7AFFAE9F5A33}">
      <dgm:prSet/>
      <dgm:spPr/>
      <dgm:t>
        <a:bodyPr/>
        <a:lstStyle/>
        <a:p>
          <a:endParaRPr lang="en-US"/>
        </a:p>
      </dgm:t>
    </dgm:pt>
    <dgm:pt modelId="{8B43338D-3E88-47C6-AD76-60BDC1BCECC9}" type="sibTrans" cxnId="{E4F75B7D-475D-4FA3-804A-7AFFAE9F5A33}">
      <dgm:prSet/>
      <dgm:spPr/>
      <dgm:t>
        <a:bodyPr/>
        <a:lstStyle/>
        <a:p>
          <a:endParaRPr lang="en-US"/>
        </a:p>
      </dgm:t>
    </dgm:pt>
    <dgm:pt modelId="{A2D5534C-FD4A-4671-9204-7BB32217DEF3}" type="pres">
      <dgm:prSet presAssocID="{0076E7D0-8B1B-4ED3-BCC4-B72685383DD5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BD4695-5933-4AA7-9B46-721FFDFA3F10}" type="pres">
      <dgm:prSet presAssocID="{0076E7D0-8B1B-4ED3-BCC4-B72685383DD5}" presName="divider" presStyleLbl="fgShp" presStyleIdx="0" presStyleCnt="1"/>
      <dgm:spPr/>
    </dgm:pt>
    <dgm:pt modelId="{130B9654-AB0A-449F-BC47-D0B57398A065}" type="pres">
      <dgm:prSet presAssocID="{D65A815F-2B87-489A-B1DE-2967C8D70847}" presName="downArrow" presStyleLbl="node1" presStyleIdx="0" presStyleCnt="2"/>
      <dgm:spPr/>
    </dgm:pt>
    <dgm:pt modelId="{2C81B759-B3CD-4F61-B685-9FC01A2BE54E}" type="pres">
      <dgm:prSet presAssocID="{D65A815F-2B87-489A-B1DE-2967C8D70847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077AA5-C5D6-4BCF-931B-973C273A19A8}" type="pres">
      <dgm:prSet presAssocID="{48ED94DB-6576-4B8B-866D-A2CB798C89D7}" presName="upArrow" presStyleLbl="node1" presStyleIdx="1" presStyleCnt="2"/>
      <dgm:spPr/>
    </dgm:pt>
    <dgm:pt modelId="{DBBCA0E0-6203-48B4-A787-8EFA52ECA5D1}" type="pres">
      <dgm:prSet presAssocID="{48ED94DB-6576-4B8B-866D-A2CB798C89D7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301743-3BBE-444C-9F7C-1E2F30139D72}" srcId="{0076E7D0-8B1B-4ED3-BCC4-B72685383DD5}" destId="{D65A815F-2B87-489A-B1DE-2967C8D70847}" srcOrd="0" destOrd="0" parTransId="{86F1E9BB-6E16-4608-B666-256B8BEAF282}" sibTransId="{C9D1A60C-DD31-40D0-B717-F5F8B2435DB5}"/>
    <dgm:cxn modelId="{E4F75B7D-475D-4FA3-804A-7AFFAE9F5A33}" srcId="{0076E7D0-8B1B-4ED3-BCC4-B72685383DD5}" destId="{48ED94DB-6576-4B8B-866D-A2CB798C89D7}" srcOrd="1" destOrd="0" parTransId="{7F5F1BCD-40F3-431F-83FC-37656CD6D040}" sibTransId="{8B43338D-3E88-47C6-AD76-60BDC1BCECC9}"/>
    <dgm:cxn modelId="{86041F4D-A856-4665-8C9F-D037CEB363BD}" type="presOf" srcId="{48ED94DB-6576-4B8B-866D-A2CB798C89D7}" destId="{DBBCA0E0-6203-48B4-A787-8EFA52ECA5D1}" srcOrd="0" destOrd="0" presId="urn:microsoft.com/office/officeart/2005/8/layout/arrow3"/>
    <dgm:cxn modelId="{AA28FC90-78D9-4F6D-A258-41253F026794}" type="presOf" srcId="{D65A815F-2B87-489A-B1DE-2967C8D70847}" destId="{2C81B759-B3CD-4F61-B685-9FC01A2BE54E}" srcOrd="0" destOrd="0" presId="urn:microsoft.com/office/officeart/2005/8/layout/arrow3"/>
    <dgm:cxn modelId="{5CA59609-F85A-45A7-9D81-C6081EAFFBED}" type="presOf" srcId="{0076E7D0-8B1B-4ED3-BCC4-B72685383DD5}" destId="{A2D5534C-FD4A-4671-9204-7BB32217DEF3}" srcOrd="0" destOrd="0" presId="urn:microsoft.com/office/officeart/2005/8/layout/arrow3"/>
    <dgm:cxn modelId="{4204D04A-2E7F-40B6-B4A2-8EF59F484267}" type="presParOf" srcId="{A2D5534C-FD4A-4671-9204-7BB32217DEF3}" destId="{84BD4695-5933-4AA7-9B46-721FFDFA3F10}" srcOrd="0" destOrd="0" presId="urn:microsoft.com/office/officeart/2005/8/layout/arrow3"/>
    <dgm:cxn modelId="{E4D67111-8100-4A73-B7F9-0450B3D72DC7}" type="presParOf" srcId="{A2D5534C-FD4A-4671-9204-7BB32217DEF3}" destId="{130B9654-AB0A-449F-BC47-D0B57398A065}" srcOrd="1" destOrd="0" presId="urn:microsoft.com/office/officeart/2005/8/layout/arrow3"/>
    <dgm:cxn modelId="{949B8CD0-A2CC-47E8-8122-6D46BC408EC5}" type="presParOf" srcId="{A2D5534C-FD4A-4671-9204-7BB32217DEF3}" destId="{2C81B759-B3CD-4F61-B685-9FC01A2BE54E}" srcOrd="2" destOrd="0" presId="urn:microsoft.com/office/officeart/2005/8/layout/arrow3"/>
    <dgm:cxn modelId="{656F893B-17F1-4A4A-92D9-D31EC8F909CA}" type="presParOf" srcId="{A2D5534C-FD4A-4671-9204-7BB32217DEF3}" destId="{0C077AA5-C5D6-4BCF-931B-973C273A19A8}" srcOrd="3" destOrd="0" presId="urn:microsoft.com/office/officeart/2005/8/layout/arrow3"/>
    <dgm:cxn modelId="{50DF8B57-867A-4F5F-B4A3-7E7530D6361E}" type="presParOf" srcId="{A2D5534C-FD4A-4671-9204-7BB32217DEF3}" destId="{DBBCA0E0-6203-48B4-A787-8EFA52ECA5D1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BD4695-5933-4AA7-9B46-721FFDFA3F10}">
      <dsp:nvSpPr>
        <dsp:cNvPr id="0" name=""/>
        <dsp:cNvSpPr/>
      </dsp:nvSpPr>
      <dsp:spPr>
        <a:xfrm rot="21300000">
          <a:off x="25254" y="1794666"/>
          <a:ext cx="8179091" cy="936629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0B9654-AB0A-449F-BC47-D0B57398A065}">
      <dsp:nvSpPr>
        <dsp:cNvPr id="0" name=""/>
        <dsp:cNvSpPr/>
      </dsp:nvSpPr>
      <dsp:spPr>
        <a:xfrm>
          <a:off x="987552" y="226298"/>
          <a:ext cx="2468880" cy="1810385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81B759-B3CD-4F61-B685-9FC01A2BE54E}">
      <dsp:nvSpPr>
        <dsp:cNvPr id="0" name=""/>
        <dsp:cNvSpPr/>
      </dsp:nvSpPr>
      <dsp:spPr>
        <a:xfrm>
          <a:off x="4361687" y="0"/>
          <a:ext cx="2633472" cy="1900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Personal Power</a:t>
          </a:r>
          <a:endParaRPr lang="en-US" sz="3800" kern="1200" dirty="0"/>
        </a:p>
      </dsp:txBody>
      <dsp:txXfrm>
        <a:off x="4361687" y="0"/>
        <a:ext cx="2633472" cy="1900904"/>
      </dsp:txXfrm>
    </dsp:sp>
    <dsp:sp modelId="{0C077AA5-C5D6-4BCF-931B-973C273A19A8}">
      <dsp:nvSpPr>
        <dsp:cNvPr id="0" name=""/>
        <dsp:cNvSpPr/>
      </dsp:nvSpPr>
      <dsp:spPr>
        <a:xfrm>
          <a:off x="4773168" y="2489279"/>
          <a:ext cx="2468880" cy="1810385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BCA0E0-6203-48B4-A787-8EFA52ECA5D1}">
      <dsp:nvSpPr>
        <dsp:cNvPr id="0" name=""/>
        <dsp:cNvSpPr/>
      </dsp:nvSpPr>
      <dsp:spPr>
        <a:xfrm>
          <a:off x="1234440" y="2625058"/>
          <a:ext cx="2633472" cy="1900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Positional Power</a:t>
          </a:r>
          <a:endParaRPr lang="en-US" sz="3800" kern="1200" dirty="0"/>
        </a:p>
      </dsp:txBody>
      <dsp:txXfrm>
        <a:off x="1234440" y="2625058"/>
        <a:ext cx="2633472" cy="19009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735" cy="464503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081" y="0"/>
            <a:ext cx="3037735" cy="464503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r">
              <a:defRPr sz="1200"/>
            </a:lvl1pPr>
          </a:lstStyle>
          <a:p>
            <a:fld id="{71B0DE8C-47F1-E541-B4DD-C4EB8DF58A07}" type="datetimeFigureOut">
              <a:rPr lang="en-US" smtClean="0"/>
              <a:t>9/14/2018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312"/>
            <a:ext cx="3037735" cy="464503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081" y="8830312"/>
            <a:ext cx="3037735" cy="464503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r">
              <a:defRPr sz="1200"/>
            </a:lvl1pPr>
          </a:lstStyle>
          <a:p>
            <a:fld id="{9608A881-B894-ED44-9108-D331742289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5263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5" tIns="46587" rIns="93175" bIns="4658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9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5" tIns="46587" rIns="93175" bIns="4658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1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5" tIns="46587" rIns="93175" bIns="465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5" tIns="46587" rIns="93175" bIns="4658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9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5" tIns="46587" rIns="93175" bIns="4658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BCDC475-BD9A-4C4C-9E91-34CA217191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7049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My role at Washington State</a:t>
            </a:r>
            <a:r>
              <a:rPr lang="en-US" baseline="0" dirty="0" smtClean="0"/>
              <a:t> Dept of Transportation is to manage the Maintenance Technology team, the Maintenance Performance Measures team, and all Legislative, Financial and Budgetary items.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CDC475-BD9A-4C4C-9E91-34CA21719164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020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First hurdle to overcome</a:t>
            </a:r>
            <a:r>
              <a:rPr lang="en-US" baseline="0" dirty="0" smtClean="0"/>
              <a:t> – The silos of the agency.  Capital programs – preservation</a:t>
            </a:r>
          </a:p>
          <a:p>
            <a:r>
              <a:rPr lang="en-US" baseline="0" dirty="0" smtClean="0"/>
              <a:t>The regions (1,500 FTEs) do not report through the same assistant secretary as the Maintenance Director.  We have to be on the same page.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CDC475-BD9A-4C4C-9E91-34CA2171916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337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Multimodal Development &amp; Delivery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CDC475-BD9A-4C4C-9E91-34CA2171916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39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Positional power- authority</a:t>
            </a:r>
            <a:r>
              <a:rPr lang="en-US" baseline="0" dirty="0" smtClean="0"/>
              <a:t> granted by promotion, ability to reward, punish and give compliance</a:t>
            </a:r>
          </a:p>
          <a:p>
            <a:r>
              <a:rPr lang="en-US" baseline="0" dirty="0" smtClean="0"/>
              <a:t>Personal power- demonstrating competence gains confidence, consistency gains trust, respect gets respect, civility gains rapport  </a:t>
            </a:r>
          </a:p>
          <a:p>
            <a:r>
              <a:rPr lang="en-US" baseline="0" dirty="0" smtClean="0"/>
              <a:t>My director likes to say “Leading with lollipops”, it’s the little things that make a big difference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CDC475-BD9A-4C4C-9E91-34CA2171916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534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Training and development are high</a:t>
            </a:r>
            <a:r>
              <a:rPr lang="en-US" baseline="0" dirty="0" smtClean="0"/>
              <a:t> priorities for Maintenance</a:t>
            </a:r>
          </a:p>
          <a:p>
            <a:r>
              <a:rPr lang="en-US" baseline="0" dirty="0" smtClean="0"/>
              <a:t>78% of maintenance leadership is eligible for retirement in the next 5 years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HRSS Seminar 2008</a:t>
            </a:r>
          </a:p>
          <a:p>
            <a:pPr>
              <a:defRPr/>
            </a:pPr>
            <a:r>
              <a:rPr lang="en-US" dirty="0" smtClean="0"/>
              <a:t>WSDOT Safety Initiative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11/1/2007  		</a:t>
            </a:r>
            <a:fld id="{37CA8AB2-37B1-4F02-B5FD-B902CCC4D31A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6896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 engaged, ask questions, try new things, transfer knowledge to others, be accountable for every day/decision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CDC475-BD9A-4C4C-9E91-34CA2171916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8998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Maintenance</a:t>
            </a:r>
            <a:r>
              <a:rPr lang="en-US" baseline="0" dirty="0" smtClean="0"/>
              <a:t> crews are often frustrated when constantly being told “there is no money”.</a:t>
            </a:r>
          </a:p>
          <a:p>
            <a:r>
              <a:rPr lang="en-US" baseline="0" dirty="0" smtClean="0"/>
              <a:t>We educate them on the why and how we use the data they are collecting to tell the story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CDC475-BD9A-4C4C-9E91-34CA2171916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8975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 of how we have put this in practice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Maintenance crews do the work, $15.7 million a biennia</a:t>
            </a:r>
          </a:p>
          <a:p>
            <a:r>
              <a:rPr lang="en-US" baseline="0" dirty="0" smtClean="0"/>
              <a:t>New to 2017-19 P2 Bridge preservation funding at $6 million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CDC475-BD9A-4C4C-9E91-34CA2171916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475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4249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hoto on Left Conten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940421" y="506501"/>
            <a:ext cx="3791764" cy="595917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2000" b="1" kern="1200" dirty="0">
                <a:solidFill>
                  <a:srgbClr val="1D7D5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4223" y="517343"/>
            <a:ext cx="4021699" cy="553868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lang="en-US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lv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</a:pPr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940421" y="1102417"/>
            <a:ext cx="3791763" cy="49609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Content can go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504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hotos on Left Conten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940421" y="506501"/>
            <a:ext cx="3791764" cy="595917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2000" b="1" kern="1200" dirty="0">
                <a:solidFill>
                  <a:srgbClr val="1D7D5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4223" y="517343"/>
            <a:ext cx="4021699" cy="2705201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lang="en-US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lv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</a:pPr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940421" y="1102417"/>
            <a:ext cx="3791763" cy="49609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Content can go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432464" y="3354676"/>
            <a:ext cx="4021699" cy="270694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lang="en-US" sz="16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72694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 Top, Three Photos o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3112" y="506501"/>
            <a:ext cx="8295209" cy="595917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2000" b="1" kern="1200" dirty="0">
                <a:solidFill>
                  <a:srgbClr val="1D7D5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33113" y="1262591"/>
            <a:ext cx="8295209" cy="31564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Content can go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>
            <a:off x="3368822" y="4556787"/>
            <a:ext cx="2430483" cy="149748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lang="en-US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lv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</a:pPr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5"/>
          </p:nvPr>
        </p:nvSpPr>
        <p:spPr>
          <a:xfrm>
            <a:off x="423366" y="4555033"/>
            <a:ext cx="2430483" cy="149748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6"/>
          </p:nvPr>
        </p:nvSpPr>
        <p:spPr>
          <a:xfrm>
            <a:off x="6296080" y="4555034"/>
            <a:ext cx="2430483" cy="149748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lang="en-US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lv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</a:pPr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68987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3600" b="1" kern="1200" dirty="0">
                <a:solidFill>
                  <a:srgbClr val="1D7D5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sz="3600" dirty="0" smtClean="0">
                <a:solidFill>
                  <a:srgbClr val="1D7D5B"/>
                </a:solidFill>
                <a:latin typeface="Arial Black"/>
                <a:cs typeface="Arial Black"/>
              </a:rPr>
              <a:t>CLICK TO ADD TITLE</a:t>
            </a:r>
            <a:endParaRPr lang="en-US" sz="3600" dirty="0">
              <a:solidFill>
                <a:srgbClr val="1D7D5B"/>
              </a:solidFill>
              <a:latin typeface="Arial Black"/>
              <a:cs typeface="Arial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First level of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573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3600" b="1" kern="1200" dirty="0">
                <a:solidFill>
                  <a:srgbClr val="1D7D5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sz="3600" dirty="0" smtClean="0">
                <a:solidFill>
                  <a:srgbClr val="1D7D5B"/>
                </a:solidFill>
                <a:latin typeface="Arial Black"/>
                <a:cs typeface="Arial Black"/>
              </a:rPr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1600" baseline="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 of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 of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964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3600" b="1" kern="1200" dirty="0">
                <a:solidFill>
                  <a:srgbClr val="1D7D5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sz="3600" dirty="0" smtClean="0">
                <a:solidFill>
                  <a:srgbClr val="1D7D5B"/>
                </a:solidFill>
                <a:latin typeface="Arial Black"/>
                <a:cs typeface="Arial Black"/>
              </a:rPr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TITLE HERE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First level of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TITLE HERE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First level of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99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3600" b="1" kern="1200" dirty="0">
                <a:solidFill>
                  <a:srgbClr val="1D7D5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sz="3600" dirty="0" smtClean="0">
                <a:solidFill>
                  <a:srgbClr val="1D7D5B"/>
                </a:solidFill>
                <a:latin typeface="Arial Black"/>
                <a:cs typeface="Arial Black"/>
              </a:rPr>
              <a:t>CLICK TO ADD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175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on Left Bullet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2000" b="1" kern="1200" dirty="0">
                <a:solidFill>
                  <a:srgbClr val="1D7D5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First level of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Content can go here.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403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hoto with Caption U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2000" b="1" kern="1200" dirty="0">
                <a:solidFill>
                  <a:srgbClr val="1D7D5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lang="en-US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lv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</a:pPr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Content can go here.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803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hoto with Caption Abo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550362"/>
            <a:ext cx="5486400" cy="566738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2000" b="1" kern="1200" dirty="0">
                <a:solidFill>
                  <a:srgbClr val="1D7D5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007499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lang="en-US" sz="1600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lv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</a:pPr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1117100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Content can go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361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7620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5" r:id="rId10"/>
    <p:sldLayoutId id="2147483672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665359" y="5830017"/>
            <a:ext cx="5211739" cy="59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indent="0">
              <a:buNone/>
            </a:pPr>
            <a:r>
              <a:rPr lang="en-US" sz="1600" dirty="0" smtClean="0">
                <a:cs typeface="Arial" charset="0"/>
              </a:rPr>
              <a:t>Andrea Fortune, WSDOT Maintenance Policy Manager </a:t>
            </a:r>
            <a:endParaRPr lang="en-US" sz="16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400" dirty="0" smtClean="0">
                <a:cs typeface="Arial" charset="0"/>
              </a:rPr>
              <a:t>September 19, 2018</a:t>
            </a:r>
            <a:endParaRPr lang="en-US" sz="1400" dirty="0"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5996" y="1415755"/>
            <a:ext cx="7365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D7D5B"/>
                </a:solidFill>
                <a:latin typeface="Arial Black"/>
                <a:cs typeface="Arial Black"/>
              </a:rPr>
              <a:t>Maintenance Peer Exchange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996" y="2062086"/>
            <a:ext cx="82800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Building an Organizational Culture to Support Performance-Based Decisions</a:t>
            </a:r>
            <a:endParaRPr lang="en-US" sz="2800" b="1" spc="3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5" name="Picture 4" descr="2010_July14 RSO Bike Shoot 065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215"/>
          <a:stretch/>
        </p:blipFill>
        <p:spPr>
          <a:xfrm>
            <a:off x="-275743" y="3041979"/>
            <a:ext cx="3254376" cy="1381126"/>
          </a:xfrm>
          <a:prstGeom prst="roundRect">
            <a:avLst>
              <a:gd name="adj" fmla="val 8034"/>
            </a:avLst>
          </a:prstGeom>
          <a:ln>
            <a:noFill/>
          </a:ln>
        </p:spPr>
      </p:pic>
      <p:pic>
        <p:nvPicPr>
          <p:cNvPr id="6" name="Picture 5" descr="Transit095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94387" y="3051668"/>
            <a:ext cx="2877215" cy="1378856"/>
          </a:xfrm>
          <a:prstGeom prst="roundRect">
            <a:avLst>
              <a:gd name="adj" fmla="val 8034"/>
            </a:avLst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7" name="Picture 6" descr="sr520.psd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4647"/>
          <a:stretch/>
        </p:blipFill>
        <p:spPr>
          <a:xfrm>
            <a:off x="6170352" y="3031507"/>
            <a:ext cx="3396344" cy="1381760"/>
          </a:xfrm>
          <a:prstGeom prst="roundRect">
            <a:avLst>
              <a:gd name="adj" fmla="val 8034"/>
            </a:avLst>
          </a:prstGeom>
          <a:ln>
            <a:noFill/>
          </a:ln>
        </p:spPr>
      </p:pic>
      <p:pic>
        <p:nvPicPr>
          <p:cNvPr id="8" name="Picture 7" descr="use this ferry.psd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667"/>
          <a:stretch/>
        </p:blipFill>
        <p:spPr>
          <a:xfrm>
            <a:off x="-235214" y="4491100"/>
            <a:ext cx="1706880" cy="1381760"/>
          </a:xfrm>
          <a:prstGeom prst="roundRect">
            <a:avLst>
              <a:gd name="adj" fmla="val 8034"/>
            </a:avLst>
          </a:prstGeom>
          <a:ln>
            <a:noFill/>
          </a:ln>
        </p:spPr>
      </p:pic>
      <p:pic>
        <p:nvPicPr>
          <p:cNvPr id="9" name="Picture 8" descr="paving.jpg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94164" y="4482467"/>
            <a:ext cx="2875280" cy="1371600"/>
          </a:xfrm>
          <a:prstGeom prst="roundRect">
            <a:avLst>
              <a:gd name="adj" fmla="val 8034"/>
            </a:avLst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0" name="Picture 9" descr="Eastern_WA004.JPG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4281" y="4499093"/>
            <a:ext cx="2879092" cy="1373189"/>
          </a:xfrm>
          <a:prstGeom prst="roundRect">
            <a:avLst>
              <a:gd name="adj" fmla="val 8034"/>
            </a:avLst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9565"/>
          <a:stretch/>
        </p:blipFill>
        <p:spPr>
          <a:xfrm>
            <a:off x="7674874" y="4460509"/>
            <a:ext cx="1746250" cy="1385888"/>
          </a:xfrm>
          <a:prstGeom prst="roundRect">
            <a:avLst>
              <a:gd name="adj" fmla="val 8034"/>
            </a:avLst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9524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895" y="844613"/>
            <a:ext cx="7407948" cy="565469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21020" y="2666196"/>
            <a:ext cx="814647" cy="515389"/>
          </a:xfrm>
          <a:prstGeom prst="rect">
            <a:avLst/>
          </a:prstGeom>
          <a:noFill/>
          <a:ln w="762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751810" y="2651759"/>
            <a:ext cx="795251" cy="515389"/>
          </a:xfrm>
          <a:prstGeom prst="rect">
            <a:avLst/>
          </a:prstGeom>
          <a:noFill/>
          <a:ln w="762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157055" y="3671960"/>
            <a:ext cx="780012" cy="2356658"/>
          </a:xfrm>
          <a:prstGeom prst="rect">
            <a:avLst/>
          </a:prstGeom>
          <a:noFill/>
          <a:ln w="762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988511" y="5648923"/>
            <a:ext cx="739832" cy="401822"/>
          </a:xfrm>
          <a:prstGeom prst="rect">
            <a:avLst/>
          </a:prstGeom>
          <a:noFill/>
          <a:ln w="762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9387"/>
          </a:xfrm>
        </p:spPr>
        <p:txBody>
          <a:bodyPr/>
          <a:lstStyle/>
          <a:p>
            <a:pPr algn="ctr"/>
            <a:r>
              <a:rPr lang="en-US" dirty="0" smtClean="0"/>
              <a:t>Organizational Structure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195516" y="2651758"/>
            <a:ext cx="795251" cy="515389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93142" y="4432786"/>
            <a:ext cx="718738" cy="451703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500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2051050" y="228600"/>
            <a:ext cx="1921161" cy="790575"/>
            <a:chOff x="813" y="3840"/>
            <a:chExt cx="951" cy="299"/>
          </a:xfrm>
        </p:grpSpPr>
        <p:sp>
          <p:nvSpPr>
            <p:cNvPr id="11310" name="AutoShape 3"/>
            <p:cNvSpPr>
              <a:spLocks noChangeArrowheads="1"/>
            </p:cNvSpPr>
            <p:nvPr/>
          </p:nvSpPr>
          <p:spPr bwMode="auto">
            <a:xfrm>
              <a:off x="816" y="3840"/>
              <a:ext cx="940" cy="299"/>
            </a:xfrm>
            <a:prstGeom prst="flowChartProcess">
              <a:avLst/>
            </a:prstGeom>
            <a:noFill/>
            <a:ln w="76200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1311" name="Text Box 4"/>
            <p:cNvSpPr txBox="1">
              <a:spLocks noChangeArrowheads="1"/>
            </p:cNvSpPr>
            <p:nvPr/>
          </p:nvSpPr>
          <p:spPr bwMode="auto">
            <a:xfrm>
              <a:off x="813" y="3871"/>
              <a:ext cx="951" cy="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latin typeface="+mn-lt"/>
                </a:rPr>
                <a:t>Asst</a:t>
              </a:r>
              <a:r>
                <a:rPr lang="en-US" altLang="en-US" sz="2000" dirty="0">
                  <a:latin typeface="+mn-lt"/>
                </a:rPr>
                <a:t>. </a:t>
              </a:r>
              <a:r>
                <a:rPr lang="en-US" altLang="en-US" sz="2000" dirty="0" smtClean="0">
                  <a:latin typeface="+mn-lt"/>
                </a:rPr>
                <a:t>Secretary</a:t>
              </a:r>
              <a:br>
                <a:rPr lang="en-US" altLang="en-US" sz="2000" dirty="0" smtClean="0">
                  <a:latin typeface="+mn-lt"/>
                </a:rPr>
              </a:br>
              <a:r>
                <a:rPr lang="en-US" altLang="en-US" sz="2000" dirty="0" smtClean="0">
                  <a:latin typeface="+mn-lt"/>
                </a:rPr>
                <a:t>Chief Engineer</a:t>
              </a:r>
              <a:endParaRPr lang="en-US" altLang="en-US" sz="2000" dirty="0">
                <a:latin typeface="+mn-lt"/>
              </a:endParaRPr>
            </a:p>
          </p:txBody>
        </p:sp>
      </p:grpSp>
      <p:grpSp>
        <p:nvGrpSpPr>
          <p:cNvPr id="11267" name="Group 5"/>
          <p:cNvGrpSpPr>
            <a:grpSpLocks/>
          </p:cNvGrpSpPr>
          <p:nvPr/>
        </p:nvGrpSpPr>
        <p:grpSpPr bwMode="auto">
          <a:xfrm>
            <a:off x="768353" y="5867400"/>
            <a:ext cx="1447800" cy="457200"/>
            <a:chOff x="851" y="3840"/>
            <a:chExt cx="912" cy="288"/>
          </a:xfrm>
        </p:grpSpPr>
        <p:sp>
          <p:nvSpPr>
            <p:cNvPr id="11308" name="AutoShape 6"/>
            <p:cNvSpPr>
              <a:spLocks noChangeArrowheads="1"/>
            </p:cNvSpPr>
            <p:nvPr/>
          </p:nvSpPr>
          <p:spPr bwMode="auto">
            <a:xfrm>
              <a:off x="851" y="3840"/>
              <a:ext cx="912" cy="288"/>
            </a:xfrm>
            <a:prstGeom prst="flowChartProcess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1309" name="Text Box 7"/>
            <p:cNvSpPr txBox="1">
              <a:spLocks noChangeArrowheads="1"/>
            </p:cNvSpPr>
            <p:nvPr/>
          </p:nvSpPr>
          <p:spPr bwMode="auto">
            <a:xfrm>
              <a:off x="883" y="3871"/>
              <a:ext cx="859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None/>
              </a:pPr>
              <a:r>
                <a:rPr lang="en-US" altLang="en-US" sz="2000" dirty="0">
                  <a:latin typeface="+mn-lt"/>
                </a:rPr>
                <a:t>Lead Tech</a:t>
              </a:r>
            </a:p>
          </p:txBody>
        </p:sp>
      </p:grpSp>
      <p:grpSp>
        <p:nvGrpSpPr>
          <p:cNvPr id="11268" name="Group 8"/>
          <p:cNvGrpSpPr>
            <a:grpSpLocks/>
          </p:cNvGrpSpPr>
          <p:nvPr/>
        </p:nvGrpSpPr>
        <p:grpSpPr bwMode="auto">
          <a:xfrm>
            <a:off x="776288" y="5257800"/>
            <a:ext cx="1447800" cy="457200"/>
            <a:chOff x="861" y="3840"/>
            <a:chExt cx="912" cy="288"/>
          </a:xfrm>
        </p:grpSpPr>
        <p:sp>
          <p:nvSpPr>
            <p:cNvPr id="11306" name="AutoShape 9"/>
            <p:cNvSpPr>
              <a:spLocks noChangeArrowheads="1"/>
            </p:cNvSpPr>
            <p:nvPr/>
          </p:nvSpPr>
          <p:spPr bwMode="auto">
            <a:xfrm>
              <a:off x="861" y="3840"/>
              <a:ext cx="912" cy="288"/>
            </a:xfrm>
            <a:prstGeom prst="flowChartProcess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1307" name="Text Box 10"/>
            <p:cNvSpPr txBox="1">
              <a:spLocks noChangeArrowheads="1"/>
            </p:cNvSpPr>
            <p:nvPr/>
          </p:nvSpPr>
          <p:spPr bwMode="auto">
            <a:xfrm>
              <a:off x="878" y="3871"/>
              <a:ext cx="889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>
                  <a:latin typeface="+mn-lt"/>
                </a:rPr>
                <a:t>Supervisor</a:t>
              </a:r>
            </a:p>
          </p:txBody>
        </p:sp>
      </p:grpSp>
      <p:grpSp>
        <p:nvGrpSpPr>
          <p:cNvPr id="11269" name="Group 11"/>
          <p:cNvGrpSpPr>
            <a:grpSpLocks/>
          </p:cNvGrpSpPr>
          <p:nvPr/>
        </p:nvGrpSpPr>
        <p:grpSpPr bwMode="auto">
          <a:xfrm>
            <a:off x="754063" y="4648200"/>
            <a:ext cx="1465263" cy="457200"/>
            <a:chOff x="846" y="3840"/>
            <a:chExt cx="923" cy="288"/>
          </a:xfrm>
        </p:grpSpPr>
        <p:sp>
          <p:nvSpPr>
            <p:cNvPr id="11304" name="AutoShape 12"/>
            <p:cNvSpPr>
              <a:spLocks noChangeArrowheads="1"/>
            </p:cNvSpPr>
            <p:nvPr/>
          </p:nvSpPr>
          <p:spPr bwMode="auto">
            <a:xfrm>
              <a:off x="846" y="3840"/>
              <a:ext cx="912" cy="288"/>
            </a:xfrm>
            <a:prstGeom prst="flowChartProcess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1305" name="Text Box 13"/>
            <p:cNvSpPr txBox="1">
              <a:spLocks noChangeArrowheads="1"/>
            </p:cNvSpPr>
            <p:nvPr/>
          </p:nvSpPr>
          <p:spPr bwMode="auto">
            <a:xfrm>
              <a:off x="873" y="3871"/>
              <a:ext cx="89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None/>
              </a:pPr>
              <a:r>
                <a:rPr lang="en-US" altLang="en-US" sz="2000" dirty="0">
                  <a:latin typeface="+mn-lt"/>
                </a:rPr>
                <a:t>Asst. Supt.</a:t>
              </a:r>
            </a:p>
          </p:txBody>
        </p:sp>
      </p:grpSp>
      <p:grpSp>
        <p:nvGrpSpPr>
          <p:cNvPr id="11270" name="Group 14"/>
          <p:cNvGrpSpPr>
            <a:grpSpLocks/>
          </p:cNvGrpSpPr>
          <p:nvPr/>
        </p:nvGrpSpPr>
        <p:grpSpPr bwMode="auto">
          <a:xfrm>
            <a:off x="566738" y="4038600"/>
            <a:ext cx="1924110" cy="457200"/>
            <a:chOff x="775" y="4080"/>
            <a:chExt cx="1052" cy="288"/>
          </a:xfrm>
        </p:grpSpPr>
        <p:sp>
          <p:nvSpPr>
            <p:cNvPr id="11302" name="AutoShape 15"/>
            <p:cNvSpPr>
              <a:spLocks noChangeArrowheads="1"/>
            </p:cNvSpPr>
            <p:nvPr/>
          </p:nvSpPr>
          <p:spPr bwMode="auto">
            <a:xfrm>
              <a:off x="797" y="4080"/>
              <a:ext cx="1017" cy="288"/>
            </a:xfrm>
            <a:prstGeom prst="flowChartProcess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1303" name="Text Box 16"/>
            <p:cNvSpPr txBox="1">
              <a:spLocks noChangeArrowheads="1"/>
            </p:cNvSpPr>
            <p:nvPr/>
          </p:nvSpPr>
          <p:spPr bwMode="auto">
            <a:xfrm>
              <a:off x="775" y="4091"/>
              <a:ext cx="105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None/>
              </a:pPr>
              <a:r>
                <a:rPr lang="en-US" altLang="en-US" sz="2000" dirty="0">
                  <a:latin typeface="+mn-lt"/>
                </a:rPr>
                <a:t>Superintendent</a:t>
              </a:r>
            </a:p>
          </p:txBody>
        </p:sp>
      </p:grpSp>
      <p:cxnSp>
        <p:nvCxnSpPr>
          <p:cNvPr id="11271" name="AutoShape 21"/>
          <p:cNvCxnSpPr>
            <a:cxnSpLocks noChangeShapeType="1"/>
            <a:stCxn id="11298" idx="0"/>
            <a:endCxn id="11311" idx="2"/>
          </p:cNvCxnSpPr>
          <p:nvPr/>
        </p:nvCxnSpPr>
        <p:spPr bwMode="auto">
          <a:xfrm rot="5400000" flipH="1" flipV="1">
            <a:off x="1894557" y="495813"/>
            <a:ext cx="504825" cy="15515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6760" name="Text Box 24"/>
          <p:cNvSpPr txBox="1">
            <a:spLocks noChangeArrowheads="1"/>
          </p:cNvSpPr>
          <p:nvPr/>
        </p:nvSpPr>
        <p:spPr bwMode="auto">
          <a:xfrm>
            <a:off x="2239963" y="2179638"/>
            <a:ext cx="157321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+mn-lt"/>
              </a:rPr>
              <a:t>(6 of them)</a:t>
            </a:r>
          </a:p>
        </p:txBody>
      </p:sp>
      <p:grpSp>
        <p:nvGrpSpPr>
          <p:cNvPr id="11276" name="Group 29"/>
          <p:cNvGrpSpPr>
            <a:grpSpLocks/>
          </p:cNvGrpSpPr>
          <p:nvPr/>
        </p:nvGrpSpPr>
        <p:grpSpPr bwMode="auto">
          <a:xfrm>
            <a:off x="725488" y="2819400"/>
            <a:ext cx="1474788" cy="460375"/>
            <a:chOff x="841" y="4176"/>
            <a:chExt cx="929" cy="290"/>
          </a:xfrm>
        </p:grpSpPr>
        <p:sp>
          <p:nvSpPr>
            <p:cNvPr id="11300" name="AutoShape 30"/>
            <p:cNvSpPr>
              <a:spLocks noChangeArrowheads="1"/>
            </p:cNvSpPr>
            <p:nvPr/>
          </p:nvSpPr>
          <p:spPr bwMode="auto">
            <a:xfrm>
              <a:off x="841" y="4176"/>
              <a:ext cx="912" cy="288"/>
            </a:xfrm>
            <a:prstGeom prst="flowChartProcess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1301" name="Text Box 31"/>
            <p:cNvSpPr txBox="1">
              <a:spLocks noChangeArrowheads="1"/>
            </p:cNvSpPr>
            <p:nvPr/>
          </p:nvSpPr>
          <p:spPr bwMode="auto">
            <a:xfrm>
              <a:off x="854" y="4214"/>
              <a:ext cx="91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>
                  <a:latin typeface="+mn-lt"/>
                </a:rPr>
                <a:t>Region ME</a:t>
              </a:r>
            </a:p>
          </p:txBody>
        </p:sp>
      </p:grpSp>
      <p:grpSp>
        <p:nvGrpSpPr>
          <p:cNvPr id="11277" name="Group 32"/>
          <p:cNvGrpSpPr>
            <a:grpSpLocks/>
          </p:cNvGrpSpPr>
          <p:nvPr/>
        </p:nvGrpSpPr>
        <p:grpSpPr bwMode="auto">
          <a:xfrm>
            <a:off x="152400" y="1498124"/>
            <a:ext cx="2565044" cy="498475"/>
            <a:chOff x="684" y="4768"/>
            <a:chExt cx="1449" cy="314"/>
          </a:xfrm>
        </p:grpSpPr>
        <p:sp>
          <p:nvSpPr>
            <p:cNvPr id="11298" name="AutoShape 33"/>
            <p:cNvSpPr>
              <a:spLocks noChangeArrowheads="1"/>
            </p:cNvSpPr>
            <p:nvPr/>
          </p:nvSpPr>
          <p:spPr bwMode="auto">
            <a:xfrm>
              <a:off x="702" y="4768"/>
              <a:ext cx="1406" cy="314"/>
            </a:xfrm>
            <a:prstGeom prst="flowChartProcess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1299" name="Text Box 34"/>
            <p:cNvSpPr txBox="1">
              <a:spLocks noChangeArrowheads="1"/>
            </p:cNvSpPr>
            <p:nvPr/>
          </p:nvSpPr>
          <p:spPr bwMode="auto">
            <a:xfrm>
              <a:off x="684" y="4799"/>
              <a:ext cx="1449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>
                  <a:latin typeface="+mn-lt"/>
                </a:rPr>
                <a:t>Dept. Chief Engineer</a:t>
              </a:r>
            </a:p>
          </p:txBody>
        </p:sp>
      </p:grpSp>
      <p:sp>
        <p:nvSpPr>
          <p:cNvPr id="11278" name="Line 35"/>
          <p:cNvSpPr>
            <a:spLocks noChangeShapeType="1"/>
          </p:cNvSpPr>
          <p:nvPr/>
        </p:nvSpPr>
        <p:spPr bwMode="auto">
          <a:xfrm>
            <a:off x="1382713" y="327342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1279" name="Group 36"/>
          <p:cNvGrpSpPr>
            <a:grpSpLocks/>
          </p:cNvGrpSpPr>
          <p:nvPr/>
        </p:nvGrpSpPr>
        <p:grpSpPr bwMode="auto">
          <a:xfrm>
            <a:off x="685800" y="3429000"/>
            <a:ext cx="1447800" cy="457200"/>
            <a:chOff x="816" y="3840"/>
            <a:chExt cx="912" cy="288"/>
          </a:xfrm>
        </p:grpSpPr>
        <p:sp>
          <p:nvSpPr>
            <p:cNvPr id="11296" name="AutoShape 37"/>
            <p:cNvSpPr>
              <a:spLocks noChangeArrowheads="1"/>
            </p:cNvSpPr>
            <p:nvPr/>
          </p:nvSpPr>
          <p:spPr bwMode="auto">
            <a:xfrm>
              <a:off x="816" y="3840"/>
              <a:ext cx="912" cy="288"/>
            </a:xfrm>
            <a:prstGeom prst="flowChartProcess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1297" name="Text Box 38"/>
            <p:cNvSpPr txBox="1">
              <a:spLocks noChangeArrowheads="1"/>
            </p:cNvSpPr>
            <p:nvPr/>
          </p:nvSpPr>
          <p:spPr bwMode="auto">
            <a:xfrm>
              <a:off x="921" y="3871"/>
              <a:ext cx="76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None/>
              </a:pPr>
              <a:r>
                <a:rPr lang="en-US" altLang="en-US" sz="2000" dirty="0">
                  <a:latin typeface="+mn-lt"/>
                </a:rPr>
                <a:t>Asst. ME</a:t>
              </a:r>
            </a:p>
          </p:txBody>
        </p:sp>
      </p:grpSp>
      <p:grpSp>
        <p:nvGrpSpPr>
          <p:cNvPr id="116775" name="Group 39"/>
          <p:cNvGrpSpPr>
            <a:grpSpLocks/>
          </p:cNvGrpSpPr>
          <p:nvPr/>
        </p:nvGrpSpPr>
        <p:grpSpPr bwMode="auto">
          <a:xfrm>
            <a:off x="2133600" y="3276600"/>
            <a:ext cx="3754446" cy="2700338"/>
            <a:chOff x="1344" y="1632"/>
            <a:chExt cx="2365" cy="1701"/>
          </a:xfrm>
        </p:grpSpPr>
        <p:sp>
          <p:nvSpPr>
            <p:cNvPr id="11294" name="Text Box 40"/>
            <p:cNvSpPr txBox="1">
              <a:spLocks noChangeArrowheads="1"/>
            </p:cNvSpPr>
            <p:nvPr/>
          </p:nvSpPr>
          <p:spPr bwMode="auto">
            <a:xfrm>
              <a:off x="1621" y="2112"/>
              <a:ext cx="2088" cy="1221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None/>
              </a:pPr>
              <a:r>
                <a:rPr lang="en-US" altLang="en-US" sz="2000" dirty="0">
                  <a:latin typeface="+mn-lt"/>
                </a:rPr>
                <a:t>1. Oversight of all regional</a:t>
              </a:r>
              <a:br>
                <a:rPr lang="en-US" altLang="en-US" sz="2000" dirty="0">
                  <a:latin typeface="+mn-lt"/>
                </a:rPr>
              </a:br>
              <a:r>
                <a:rPr lang="en-US" altLang="en-US" sz="2000" dirty="0">
                  <a:latin typeface="+mn-lt"/>
                </a:rPr>
                <a:t>    operations issues (</a:t>
              </a:r>
              <a:r>
                <a:rPr lang="en-US" altLang="en-US" sz="2000" dirty="0">
                  <a:latin typeface="+mn-lt"/>
                </a:rPr>
                <a:t>Maint</a:t>
              </a:r>
              <a:r>
                <a:rPr lang="en-US" altLang="en-US" sz="2000" dirty="0">
                  <a:latin typeface="+mn-lt"/>
                </a:rPr>
                <a:t>,</a:t>
              </a:r>
              <a:br>
                <a:rPr lang="en-US" altLang="en-US" sz="2000" dirty="0">
                  <a:latin typeface="+mn-lt"/>
                </a:rPr>
              </a:br>
              <a:r>
                <a:rPr lang="en-US" altLang="en-US" sz="2000" dirty="0">
                  <a:latin typeface="+mn-lt"/>
                </a:rPr>
                <a:t>    Traffic, TEF, Facilities</a:t>
              </a:r>
              <a:br>
                <a:rPr lang="en-US" altLang="en-US" sz="2000" dirty="0">
                  <a:latin typeface="+mn-lt"/>
                </a:rPr>
              </a:br>
              <a:r>
                <a:rPr lang="en-US" altLang="en-US" sz="2000" dirty="0">
                  <a:latin typeface="+mn-lt"/>
                </a:rPr>
                <a:t>2.  Provide input on future</a:t>
              </a:r>
            </a:p>
            <a:p>
              <a:pPr eaLnBrk="1" hangingPunct="1">
                <a:spcBef>
                  <a:spcPct val="0"/>
                </a:spcBef>
                <a:buNone/>
              </a:pPr>
              <a:r>
                <a:rPr lang="en-US" altLang="en-US" sz="2000" dirty="0">
                  <a:latin typeface="+mn-lt"/>
                </a:rPr>
                <a:t>    direction and policy</a:t>
              </a:r>
            </a:p>
            <a:p>
              <a:pPr eaLnBrk="1" hangingPunct="1">
                <a:spcBef>
                  <a:spcPct val="0"/>
                </a:spcBef>
                <a:buNone/>
              </a:pPr>
              <a:r>
                <a:rPr lang="en-US" altLang="en-US" sz="2000" dirty="0">
                  <a:latin typeface="+mn-lt"/>
                </a:rPr>
                <a:t>3. Spend the money</a:t>
              </a:r>
            </a:p>
          </p:txBody>
        </p:sp>
        <p:sp>
          <p:nvSpPr>
            <p:cNvPr id="11295" name="Line 41"/>
            <p:cNvSpPr>
              <a:spLocks noChangeShapeType="1"/>
            </p:cNvSpPr>
            <p:nvPr/>
          </p:nvSpPr>
          <p:spPr bwMode="auto">
            <a:xfrm>
              <a:off x="1344" y="1632"/>
              <a:ext cx="48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dirty="0"/>
            </a:p>
          </p:txBody>
        </p:sp>
      </p:grpSp>
      <p:sp>
        <p:nvSpPr>
          <p:cNvPr id="11292" name="Text Box 43"/>
          <p:cNvSpPr txBox="1">
            <a:spLocks noChangeArrowheads="1"/>
          </p:cNvSpPr>
          <p:nvPr/>
        </p:nvSpPr>
        <p:spPr bwMode="auto">
          <a:xfrm>
            <a:off x="6034548" y="4050121"/>
            <a:ext cx="3076483" cy="193899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2000" dirty="0">
                <a:latin typeface="+mn-lt"/>
              </a:rPr>
              <a:t>1. Oversight of state-</a:t>
            </a:r>
            <a:br>
              <a:rPr lang="en-US" altLang="en-US" sz="2000" dirty="0">
                <a:latin typeface="+mn-lt"/>
              </a:rPr>
            </a:br>
            <a:r>
              <a:rPr lang="en-US" altLang="en-US" sz="2000" dirty="0">
                <a:latin typeface="+mn-lt"/>
              </a:rPr>
              <a:t>wide </a:t>
            </a:r>
            <a:r>
              <a:rPr lang="en-US" altLang="en-US" sz="2000" dirty="0">
                <a:latin typeface="+mn-lt"/>
              </a:rPr>
              <a:t>Maint</a:t>
            </a:r>
            <a:r>
              <a:rPr lang="en-US" altLang="en-US" sz="2000" dirty="0">
                <a:latin typeface="+mn-lt"/>
              </a:rPr>
              <a:t>, Facilities,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2000" dirty="0">
                <a:latin typeface="+mn-lt"/>
              </a:rPr>
              <a:t>TEF and Emergency Ops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2000" dirty="0">
                <a:latin typeface="+mn-lt"/>
              </a:rPr>
              <a:t>2. Set Future Direction</a:t>
            </a:r>
            <a:br>
              <a:rPr lang="en-US" altLang="en-US" sz="2000" dirty="0">
                <a:latin typeface="+mn-lt"/>
              </a:rPr>
            </a:br>
            <a:r>
              <a:rPr lang="en-US" altLang="en-US" sz="2000" dirty="0">
                <a:latin typeface="+mn-lt"/>
              </a:rPr>
              <a:t>3. Set Statewide Policy</a:t>
            </a:r>
            <a:br>
              <a:rPr lang="en-US" altLang="en-US" sz="2000" dirty="0">
                <a:latin typeface="+mn-lt"/>
              </a:rPr>
            </a:br>
            <a:r>
              <a:rPr lang="en-US" altLang="en-US" sz="2000" dirty="0">
                <a:latin typeface="+mn-lt"/>
              </a:rPr>
              <a:t>4. Distribute the money </a:t>
            </a:r>
          </a:p>
        </p:txBody>
      </p:sp>
      <p:sp>
        <p:nvSpPr>
          <p:cNvPr id="11282" name="TextBox 1"/>
          <p:cNvSpPr txBox="1">
            <a:spLocks noChangeArrowheads="1"/>
          </p:cNvSpPr>
          <p:nvPr/>
        </p:nvSpPr>
        <p:spPr bwMode="auto">
          <a:xfrm>
            <a:off x="3956960" y="2324393"/>
            <a:ext cx="1641996" cy="1015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smtClean="0">
                <a:latin typeface="+mn-lt"/>
                <a:cs typeface="Times New Roman" pitchFamily="18" charset="0"/>
              </a:rPr>
              <a:t>Director Maintenance Operations</a:t>
            </a:r>
            <a:endParaRPr lang="en-US" altLang="en-US" sz="2000" dirty="0">
              <a:latin typeface="+mn-lt"/>
              <a:cs typeface="Times New Roman" pitchFamily="18" charset="0"/>
            </a:endParaRPr>
          </a:p>
        </p:txBody>
      </p:sp>
      <p:sp>
        <p:nvSpPr>
          <p:cNvPr id="11283" name="Line 35"/>
          <p:cNvSpPr>
            <a:spLocks noChangeShapeType="1"/>
          </p:cNvSpPr>
          <p:nvPr/>
        </p:nvSpPr>
        <p:spPr bwMode="auto">
          <a:xfrm>
            <a:off x="1414463" y="5710238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84" name="Line 35"/>
          <p:cNvSpPr>
            <a:spLocks noChangeShapeType="1"/>
          </p:cNvSpPr>
          <p:nvPr/>
        </p:nvSpPr>
        <p:spPr bwMode="auto">
          <a:xfrm>
            <a:off x="1417638" y="510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85" name="Line 35"/>
          <p:cNvSpPr>
            <a:spLocks noChangeShapeType="1"/>
          </p:cNvSpPr>
          <p:nvPr/>
        </p:nvSpPr>
        <p:spPr bwMode="auto">
          <a:xfrm>
            <a:off x="1400175" y="4495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86" name="Line 35"/>
          <p:cNvSpPr>
            <a:spLocks noChangeShapeType="1"/>
          </p:cNvSpPr>
          <p:nvPr/>
        </p:nvSpPr>
        <p:spPr bwMode="auto">
          <a:xfrm>
            <a:off x="1398588" y="3886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87" name="Line 35"/>
          <p:cNvSpPr>
            <a:spLocks noChangeShapeType="1"/>
          </p:cNvSpPr>
          <p:nvPr/>
        </p:nvSpPr>
        <p:spPr bwMode="auto">
          <a:xfrm>
            <a:off x="1366838" y="2667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1288" name="Group 32"/>
          <p:cNvGrpSpPr>
            <a:grpSpLocks/>
          </p:cNvGrpSpPr>
          <p:nvPr/>
        </p:nvGrpSpPr>
        <p:grpSpPr bwMode="auto">
          <a:xfrm>
            <a:off x="543169" y="2219325"/>
            <a:ext cx="1785098" cy="438150"/>
            <a:chOff x="768" y="4374"/>
            <a:chExt cx="1008" cy="276"/>
          </a:xfrm>
        </p:grpSpPr>
        <p:sp>
          <p:nvSpPr>
            <p:cNvPr id="11290" name="AutoShape 33"/>
            <p:cNvSpPr>
              <a:spLocks noChangeArrowheads="1"/>
            </p:cNvSpPr>
            <p:nvPr/>
          </p:nvSpPr>
          <p:spPr bwMode="auto">
            <a:xfrm>
              <a:off x="768" y="4374"/>
              <a:ext cx="998" cy="265"/>
            </a:xfrm>
            <a:prstGeom prst="flowChartProcess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1291" name="Text Box 34"/>
            <p:cNvSpPr txBox="1">
              <a:spLocks noChangeArrowheads="1"/>
            </p:cNvSpPr>
            <p:nvPr/>
          </p:nvSpPr>
          <p:spPr bwMode="auto">
            <a:xfrm>
              <a:off x="778" y="4399"/>
              <a:ext cx="998" cy="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>
                  <a:latin typeface="+mn-lt"/>
                </a:rPr>
                <a:t>Region Admin</a:t>
              </a:r>
            </a:p>
          </p:txBody>
        </p:sp>
      </p:grpSp>
      <p:sp>
        <p:nvSpPr>
          <p:cNvPr id="11289" name="Line 35"/>
          <p:cNvSpPr>
            <a:spLocks noChangeShapeType="1"/>
          </p:cNvSpPr>
          <p:nvPr/>
        </p:nvSpPr>
        <p:spPr bwMode="auto">
          <a:xfrm>
            <a:off x="1371600" y="1985963"/>
            <a:ext cx="0" cy="223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48" name="Group 2"/>
          <p:cNvGrpSpPr>
            <a:grpSpLocks/>
          </p:cNvGrpSpPr>
          <p:nvPr/>
        </p:nvGrpSpPr>
        <p:grpSpPr bwMode="auto">
          <a:xfrm>
            <a:off x="4990858" y="199515"/>
            <a:ext cx="1921161" cy="790575"/>
            <a:chOff x="813" y="3840"/>
            <a:chExt cx="951" cy="299"/>
          </a:xfrm>
        </p:grpSpPr>
        <p:sp>
          <p:nvSpPr>
            <p:cNvPr id="49" name="AutoShape 3"/>
            <p:cNvSpPr>
              <a:spLocks noChangeArrowheads="1"/>
            </p:cNvSpPr>
            <p:nvPr/>
          </p:nvSpPr>
          <p:spPr bwMode="auto">
            <a:xfrm>
              <a:off x="816" y="3840"/>
              <a:ext cx="912" cy="288"/>
            </a:xfrm>
            <a:prstGeom prst="flowChartProcess">
              <a:avLst/>
            </a:prstGeom>
            <a:noFill/>
            <a:ln w="76200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50" name="Text Box 4"/>
            <p:cNvSpPr txBox="1">
              <a:spLocks noChangeArrowheads="1"/>
            </p:cNvSpPr>
            <p:nvPr/>
          </p:nvSpPr>
          <p:spPr bwMode="auto">
            <a:xfrm>
              <a:off x="813" y="3871"/>
              <a:ext cx="951" cy="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latin typeface="+mn-lt"/>
                </a:rPr>
                <a:t>Asst. Secretary</a:t>
              </a:r>
              <a:br>
                <a:rPr lang="en-US" altLang="en-US" sz="2000" dirty="0" smtClean="0">
                  <a:latin typeface="+mn-lt"/>
                </a:rPr>
              </a:br>
              <a:r>
                <a:rPr lang="en-US" altLang="en-US" sz="2000" dirty="0" smtClean="0">
                  <a:latin typeface="+mn-lt"/>
                </a:rPr>
                <a:t>M2D2</a:t>
              </a:r>
              <a:endParaRPr lang="en-US" altLang="en-US" sz="2000" dirty="0">
                <a:latin typeface="+mn-lt"/>
              </a:endParaRPr>
            </a:p>
          </p:txBody>
        </p:sp>
      </p:grpSp>
      <p:cxnSp>
        <p:nvCxnSpPr>
          <p:cNvPr id="4" name="Elbow Connector 3"/>
          <p:cNvCxnSpPr>
            <a:stCxn id="49" idx="2"/>
          </p:cNvCxnSpPr>
          <p:nvPr/>
        </p:nvCxnSpPr>
        <p:spPr>
          <a:xfrm rot="5400000">
            <a:off x="4623292" y="1046239"/>
            <a:ext cx="1380049" cy="1209581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193982" y="3048000"/>
            <a:ext cx="178578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497566" y="3340056"/>
            <a:ext cx="769884" cy="7160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0931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6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Power:</a:t>
            </a:r>
            <a:br>
              <a:rPr lang="en-US" dirty="0" smtClean="0"/>
            </a:br>
            <a:r>
              <a:rPr lang="en-US" dirty="0" smtClean="0"/>
              <a:t>The ability to influence change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802840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66955" y="4613565"/>
            <a:ext cx="13644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Partnership</a:t>
            </a:r>
          </a:p>
          <a:p>
            <a:pPr algn="ctr"/>
            <a:r>
              <a:rPr lang="en-US" dirty="0" smtClean="0"/>
              <a:t>Trust</a:t>
            </a:r>
          </a:p>
          <a:p>
            <a:pPr algn="ctr"/>
            <a:r>
              <a:rPr lang="en-US" dirty="0" smtClean="0"/>
              <a:t>Respect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7029" y="2303320"/>
            <a:ext cx="10951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Orders</a:t>
            </a:r>
          </a:p>
          <a:p>
            <a:pPr algn="ctr"/>
            <a:r>
              <a:rPr lang="en-US" dirty="0" smtClean="0"/>
              <a:t>Authority</a:t>
            </a:r>
          </a:p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75750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1447800"/>
            <a:ext cx="8400474" cy="4525962"/>
          </a:xfrm>
        </p:spPr>
        <p:txBody>
          <a:bodyPr/>
          <a:lstStyle/>
          <a:p>
            <a:r>
              <a:rPr lang="en-US" sz="3200" dirty="0" smtClean="0"/>
              <a:t>Maintenance Operations Leadership Series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Develop Organizational Strength</a:t>
            </a:r>
            <a:br>
              <a:rPr lang="en-US" sz="3200" dirty="0" smtClean="0"/>
            </a:br>
            <a:r>
              <a:rPr lang="en-US" sz="3200" dirty="0" smtClean="0"/>
              <a:t>Continuously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8C3318-D3BE-4BA3-B325-949B0051370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07" y="4643847"/>
            <a:ext cx="6700837" cy="120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237" y="2579688"/>
            <a:ext cx="7877175" cy="150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837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008" y="274638"/>
            <a:ext cx="8576109" cy="958850"/>
          </a:xfrm>
        </p:spPr>
        <p:txBody>
          <a:bodyPr/>
          <a:lstStyle/>
          <a:p>
            <a:pPr algn="ctr"/>
            <a:r>
              <a:rPr lang="en-US" dirty="0" smtClean="0"/>
              <a:t>Organizational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007" y="1349943"/>
            <a:ext cx="8576109" cy="4983480"/>
          </a:xfrm>
        </p:spPr>
        <p:txBody>
          <a:bodyPr/>
          <a:lstStyle/>
          <a:p>
            <a:r>
              <a:rPr lang="en-US" sz="3200" dirty="0"/>
              <a:t>Safety is </a:t>
            </a:r>
            <a:r>
              <a:rPr lang="en-US" sz="3200" u="sng" dirty="0"/>
              <a:t>Our</a:t>
            </a:r>
            <a:r>
              <a:rPr lang="en-US" sz="3200" dirty="0"/>
              <a:t> </a:t>
            </a:r>
            <a:r>
              <a:rPr lang="en-US" sz="3200" dirty="0" smtClean="0"/>
              <a:t>Culture</a:t>
            </a:r>
            <a:endParaRPr lang="en-US" sz="3200" dirty="0"/>
          </a:p>
          <a:p>
            <a:r>
              <a:rPr lang="en-US" sz="3200" dirty="0"/>
              <a:t>Create a Positive Work Environment</a:t>
            </a:r>
          </a:p>
          <a:p>
            <a:r>
              <a:rPr lang="en-US" sz="3200" dirty="0"/>
              <a:t>Communications is the Key to a Success</a:t>
            </a:r>
          </a:p>
          <a:p>
            <a:r>
              <a:rPr lang="en-US" sz="3200" dirty="0"/>
              <a:t>Riding the for the Brand (WSDOT)</a:t>
            </a:r>
          </a:p>
          <a:p>
            <a:r>
              <a:rPr lang="en-US" sz="3200" dirty="0"/>
              <a:t>Everyone is a Program Manager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026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Everyone is a Program Manager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96815" y="953219"/>
            <a:ext cx="8229600" cy="5335438"/>
          </a:xfrm>
        </p:spPr>
        <p:txBody>
          <a:bodyPr/>
          <a:lstStyle/>
          <a:p>
            <a:r>
              <a:rPr lang="en-US" sz="3200" dirty="0"/>
              <a:t>See and understand the Big Picture</a:t>
            </a:r>
          </a:p>
          <a:p>
            <a:pPr lvl="1"/>
            <a:r>
              <a:rPr lang="en-US" sz="3200" dirty="0"/>
              <a:t>Connecting the DOTS</a:t>
            </a:r>
          </a:p>
          <a:p>
            <a:r>
              <a:rPr lang="en-US" sz="3200" dirty="0"/>
              <a:t>Scope – Understand the work; how it is done and how it is measured</a:t>
            </a:r>
          </a:p>
          <a:p>
            <a:r>
              <a:rPr lang="en-US" sz="3200" dirty="0"/>
              <a:t>Schedule – Adhere to schedules and deliverables</a:t>
            </a:r>
          </a:p>
          <a:p>
            <a:r>
              <a:rPr lang="en-US" sz="3200" dirty="0"/>
              <a:t>Budget – Know your budget and understand variances between plan and actuals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338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it Personal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05346"/>
            <a:ext cx="8229600" cy="4920818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“There is no money” – Data allows us to clearly make the case! 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383" y="2695933"/>
            <a:ext cx="6543199" cy="3609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089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Data = Dollars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r>
              <a:rPr lang="en-US" sz="2800" dirty="0" smtClean="0"/>
              <a:t>Maintenance &amp; Preservation “</a:t>
            </a:r>
            <a:r>
              <a:rPr lang="en-US" sz="2800" u="sng" dirty="0" smtClean="0"/>
              <a:t>One Touch Policy</a:t>
            </a:r>
            <a:r>
              <a:rPr lang="en-US" sz="2800" dirty="0" smtClean="0"/>
              <a:t>”</a:t>
            </a:r>
          </a:p>
          <a:p>
            <a:pPr lvl="1"/>
            <a:r>
              <a:rPr lang="en-US" sz="2800" dirty="0" smtClean="0"/>
              <a:t>All capital project must have at least one touch of pavement preservation by Maintenance before being programmed  </a:t>
            </a:r>
          </a:p>
          <a:p>
            <a:pPr lvl="1"/>
            <a:r>
              <a:rPr lang="en-US" sz="2800" dirty="0" smtClean="0"/>
              <a:t>Integrating the pavement management system &amp; HATS data to drive the pavement preservation</a:t>
            </a:r>
          </a:p>
          <a:p>
            <a:pPr lvl="1"/>
            <a:r>
              <a:rPr lang="en-US" sz="2800" dirty="0"/>
              <a:t>Through data collection and research, we’ve found that </a:t>
            </a:r>
            <a:r>
              <a:rPr lang="en-US" sz="2800" dirty="0" smtClean="0"/>
              <a:t>this has given </a:t>
            </a:r>
            <a:r>
              <a:rPr lang="en-US" sz="2800" dirty="0"/>
              <a:t>us 4-6 years (maybe more…) life </a:t>
            </a:r>
            <a:r>
              <a:rPr lang="en-US" sz="2800" dirty="0" smtClean="0"/>
              <a:t>extension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A1B390-8C00-49C7-BEED-470B249615B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032236"/>
      </p:ext>
    </p:extLst>
  </p:cSld>
  <p:clrMapOvr>
    <a:masterClrMapping/>
  </p:clrMapOvr>
</p:sld>
</file>

<file path=ppt/theme/theme1.xml><?xml version="1.0" encoding="utf-8"?>
<a:theme xmlns:a="http://schemas.openxmlformats.org/drawingml/2006/main" name="WSDOT_PP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SDOT_PPT_TEMPLATE.potx [Read-Only]" id="{41AB7752-62F8-4D9A-B8D8-99A861625EAD}" vid="{8EA948E7-FA63-46AB-B463-719486BE8B24}"/>
    </a:ext>
  </a:extLst>
</a:theme>
</file>

<file path=ppt/theme/theme2.xml><?xml version="1.0" encoding="utf-8"?>
<a:theme xmlns:a="http://schemas.openxmlformats.org/drawingml/2006/main" name="WSDOT CONTENT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SDOT_PPT_TEMPLATE.potx [Read-Only]" id="{41AB7752-62F8-4D9A-B8D8-99A861625EAD}" vid="{B062014C-46F8-48D0-A6C6-ABE2A8E1ABAC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WSDOT_PPT_TEMPLATE</Template>
  <TotalTime>2163</TotalTime>
  <Words>504</Words>
  <Application>Microsoft Office PowerPoint</Application>
  <PresentationFormat>On-screen Show (4:3)</PresentationFormat>
  <Paragraphs>85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Arial Black</vt:lpstr>
      <vt:lpstr>Times New Roman</vt:lpstr>
      <vt:lpstr>ヒラギノ角ゴ Pro W3</vt:lpstr>
      <vt:lpstr>WSDOT_PPT_TEMPLATE</vt:lpstr>
      <vt:lpstr>WSDOT CONTENT SLIDES</vt:lpstr>
      <vt:lpstr>PowerPoint Presentation</vt:lpstr>
      <vt:lpstr>Organizational Structure</vt:lpstr>
      <vt:lpstr>PowerPoint Presentation</vt:lpstr>
      <vt:lpstr>Power: The ability to influence change</vt:lpstr>
      <vt:lpstr>Develop Organizational Strength Continuously</vt:lpstr>
      <vt:lpstr>Organizational Expectations</vt:lpstr>
      <vt:lpstr>Everyone is a Program Manager</vt:lpstr>
      <vt:lpstr>Make it Personal</vt:lpstr>
      <vt:lpstr>Data = Dollars</vt:lpstr>
    </vt:vector>
  </TitlesOfParts>
  <Company>WSDOT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Fortune, Andrea</dc:creator>
  <cp:lastModifiedBy>Fortune, Andrea</cp:lastModifiedBy>
  <cp:revision>47</cp:revision>
  <cp:lastPrinted>2018-09-07T21:51:40Z</cp:lastPrinted>
  <dcterms:created xsi:type="dcterms:W3CDTF">2018-08-24T16:04:23Z</dcterms:created>
  <dcterms:modified xsi:type="dcterms:W3CDTF">2018-09-14T21:20:29Z</dcterms:modified>
</cp:coreProperties>
</file>