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6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7" r:id="rId8"/>
    <p:sldId id="269" r:id="rId9"/>
    <p:sldId id="268" r:id="rId10"/>
    <p:sldId id="270" r:id="rId11"/>
    <p:sldId id="266" r:id="rId12"/>
    <p:sldId id="263" r:id="rId13"/>
    <p:sldId id="264" r:id="rId14"/>
    <p:sldId id="265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tterson, Heath" initials="PH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5" y="18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09-13T18:09:13.536" idx="1">
    <p:pos x="10" y="10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09-13T18:09:13.536" idx="1">
    <p:pos x="10" y="10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09-13T18:09:13.536" idx="1">
    <p:pos x="10" y="10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0C0B7F08-68EA-46FF-9E6B-CAE2BA6C5862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A07C939E-586B-497F-B4C7-C9E1717D580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238449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7F08-68EA-46FF-9E6B-CAE2BA6C5862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39E-586B-497F-B4C7-C9E1717D5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676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7F08-68EA-46FF-9E6B-CAE2BA6C5862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39E-586B-497F-B4C7-C9E1717D5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272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7F08-68EA-46FF-9E6B-CAE2BA6C5862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39E-586B-497F-B4C7-C9E1717D5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897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7F08-68EA-46FF-9E6B-CAE2BA6C5862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39E-586B-497F-B4C7-C9E1717D580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21247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7F08-68EA-46FF-9E6B-CAE2BA6C5862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39E-586B-497F-B4C7-C9E1717D5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856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7F08-68EA-46FF-9E6B-CAE2BA6C5862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39E-586B-497F-B4C7-C9E1717D5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936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7F08-68EA-46FF-9E6B-CAE2BA6C5862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39E-586B-497F-B4C7-C9E1717D5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941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7F08-68EA-46FF-9E6B-CAE2BA6C5862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39E-586B-497F-B4C7-C9E1717D5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635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7F08-68EA-46FF-9E6B-CAE2BA6C5862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39E-586B-497F-B4C7-C9E1717D5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6877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solidFill>
            <a:schemeClr val="accent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B7F08-68EA-46FF-9E6B-CAE2BA6C5862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C939E-586B-497F-B4C7-C9E1717D5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593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0C0B7F08-68EA-46FF-9E6B-CAE2BA6C5862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A07C939E-586B-497F-B4C7-C9E1717D5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457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comments" Target="../comments/commen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5" Type="http://schemas.openxmlformats.org/officeDocument/2006/relationships/comments" Target="../comments/comment3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hpatterson@mdot.ms.gov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7086" y="3180522"/>
            <a:ext cx="10140299" cy="2128962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NCHRP Domestic Scan </a:t>
            </a:r>
            <a:r>
              <a:rPr lang="en-US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14-01:</a:t>
            </a:r>
            <a:r>
              <a:rPr lang="en-US" sz="60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en-US" sz="6000" b="1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4000" dirty="0" smtClean="0">
                <a:latin typeface="Agency FB" panose="020B0503020202020204" pitchFamily="34" charset="0"/>
                <a:cs typeface="Aharoni" panose="02010803020104030203" pitchFamily="2" charset="-79"/>
              </a:rPr>
              <a:t>Leading Management Practices for Determining Funding Levels for Maintenance and Preservation</a:t>
            </a:r>
            <a:endParaRPr lang="en-US" sz="4800" dirty="0">
              <a:latin typeface="Agency FB" panose="020B0503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7086" y="5599706"/>
            <a:ext cx="8104765" cy="1027706"/>
          </a:xfrm>
        </p:spPr>
        <p:txBody>
          <a:bodyPr>
            <a:noAutofit/>
          </a:bodyPr>
          <a:lstStyle/>
          <a:p>
            <a:r>
              <a:rPr lang="en-US" sz="3400" dirty="0">
                <a:latin typeface="Aharoni" panose="02010803020104030203" pitchFamily="2" charset="-79"/>
                <a:cs typeface="Aharoni" panose="02010803020104030203" pitchFamily="2" charset="-79"/>
              </a:rPr>
              <a:t>Using Data to Evaluate Funding Needs and Allocate </a:t>
            </a:r>
            <a:r>
              <a:rPr lang="en-US" sz="3400" dirty="0" smtClean="0">
                <a:latin typeface="Aharoni" panose="02010803020104030203" pitchFamily="2" charset="-79"/>
                <a:cs typeface="Aharoni" panose="02010803020104030203" pitchFamily="2" charset="-79"/>
              </a:rPr>
              <a:t>Funding</a:t>
            </a:r>
            <a:endParaRPr lang="en-US" sz="3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8470" y="5094798"/>
            <a:ext cx="3065228" cy="15326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05" y="256430"/>
            <a:ext cx="10991654" cy="30643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05" y="471664"/>
            <a:ext cx="2633870" cy="263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12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371326" y="365759"/>
            <a:ext cx="9869954" cy="8325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LOS ANALYSIS EXAMPLE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1326" y="1559549"/>
            <a:ext cx="102488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Arial Black" panose="020B0A04020102020204" pitchFamily="34" charset="0"/>
              </a:rPr>
              <a:t>Labor Cost = Cre</a:t>
            </a:r>
            <a:r>
              <a:rPr lang="en-US" sz="3200" dirty="0" smtClean="0">
                <a:latin typeface="Arial Black" panose="020B0A04020102020204" pitchFamily="34" charset="0"/>
              </a:rPr>
              <a:t>w Days x Crew Size x Hours per day x </a:t>
            </a:r>
            <a:r>
              <a:rPr lang="en-US" sz="3200" dirty="0" err="1" smtClean="0">
                <a:latin typeface="Arial Black" panose="020B0A04020102020204" pitchFamily="34" charset="0"/>
              </a:rPr>
              <a:t>Avg</a:t>
            </a:r>
            <a:r>
              <a:rPr lang="en-US" sz="3200" dirty="0" smtClean="0">
                <a:latin typeface="Arial Black" panose="020B0A04020102020204" pitchFamily="34" charset="0"/>
              </a:rPr>
              <a:t> Labor Hour Rate</a:t>
            </a:r>
            <a:endParaRPr lang="en-US" sz="4000" dirty="0"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1876" y="3065289"/>
            <a:ext cx="102488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Arial Black" panose="020B0A04020102020204" pitchFamily="34" charset="0"/>
              </a:rPr>
              <a:t>Equipment Cost = Crew Days x Hours per Day x Equipment Hourly Rate </a:t>
            </a:r>
            <a:endParaRPr lang="en-US" sz="4000" dirty="0"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397" y="4571029"/>
            <a:ext cx="102488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Arial Black" panose="020B0A04020102020204" pitchFamily="34" charset="0"/>
              </a:rPr>
              <a:t>Material Cost = Crew Days x </a:t>
            </a:r>
            <a:r>
              <a:rPr lang="en-US" sz="3200" dirty="0" err="1" smtClean="0">
                <a:latin typeface="Arial Black" panose="020B0A04020102020204" pitchFamily="34" charset="0"/>
              </a:rPr>
              <a:t>Qty</a:t>
            </a:r>
            <a:r>
              <a:rPr lang="en-US" sz="3200" dirty="0" smtClean="0">
                <a:latin typeface="Arial Black" panose="020B0A04020102020204" pitchFamily="34" charset="0"/>
              </a:rPr>
              <a:t> per Crew Day x Material</a:t>
            </a:r>
            <a:endParaRPr lang="en-US" sz="32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708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7910" y="1359673"/>
            <a:ext cx="10257181" cy="520015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Needs-based budget is calculated for each District at the end of the year.</a:t>
            </a:r>
          </a:p>
          <a:p>
            <a:pPr marL="0" indent="0">
              <a:buNone/>
            </a:pPr>
            <a:r>
              <a:rPr lang="en-US" sz="3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Calculated from current LOS at the current LOE and computes the need to reach the Target LOS </a:t>
            </a:r>
            <a:r>
              <a:rPr lang="en-US" sz="3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for all items</a:t>
            </a:r>
          </a:p>
          <a:p>
            <a:pPr marL="0" indent="0">
              <a:buNone/>
            </a:pPr>
            <a:endParaRPr lang="en-US" sz="3000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0" indent="0">
              <a:buNone/>
            </a:pP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Historical 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&amp; Contractual amounts are added to Work Plan. </a:t>
            </a:r>
            <a:endParaRPr lang="en-US" sz="3200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0" indent="0">
              <a:buNone/>
            </a:pPr>
            <a:endParaRPr lang="en-US" sz="3200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0" indent="0">
              <a:buNone/>
            </a:pP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Plans are rolled into a State-wide Cumulative Budget.</a:t>
            </a:r>
            <a:endParaRPr lang="en-US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71326" y="365759"/>
            <a:ext cx="9869954" cy="8325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LOS ANALYSIS &amp; WORK PLAN</a:t>
            </a:r>
          </a:p>
        </p:txBody>
      </p:sp>
      <p:sp>
        <p:nvSpPr>
          <p:cNvPr id="7" name="Down Arrow 6"/>
          <p:cNvSpPr/>
          <p:nvPr/>
        </p:nvSpPr>
        <p:spPr>
          <a:xfrm>
            <a:off x="4958007" y="3347495"/>
            <a:ext cx="993913" cy="50888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4958007" y="4826440"/>
            <a:ext cx="993913" cy="50888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328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71326" y="365759"/>
            <a:ext cx="9869954" cy="8325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FUNDING DISTRIBUTION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26" y="1335819"/>
            <a:ext cx="5444492" cy="5305188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>
            <a:off x="5931673" y="2902226"/>
            <a:ext cx="691763" cy="20434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8" y="2348456"/>
            <a:ext cx="3366037" cy="3279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35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325" y="1351721"/>
            <a:ext cx="5305905" cy="43513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OVERLAY DISTRIBUTION</a:t>
            </a:r>
            <a:endParaRPr lang="en-US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60719" y="1296060"/>
            <a:ext cx="5402911" cy="4351337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ROUTINE MAINTENANCE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DISTRIBUTION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71326" y="365759"/>
            <a:ext cx="9869954" cy="8325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FUNDING DISTRIBUTION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48" y="2107096"/>
            <a:ext cx="4767108" cy="35841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853" y="2483867"/>
            <a:ext cx="4851189" cy="360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220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325" y="1351721"/>
            <a:ext cx="5305905" cy="43513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OVERLAY DISTRIBUTION</a:t>
            </a:r>
            <a:endParaRPr lang="en-US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60719" y="1296060"/>
            <a:ext cx="5402911" cy="4351337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ROUTINE MAINTENANCE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DISTRIBUTION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71326" y="365759"/>
            <a:ext cx="9869954" cy="8325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FUNDING DISTRIBUTION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25" y="1892757"/>
            <a:ext cx="5299238" cy="41184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052" y="2298794"/>
            <a:ext cx="5374577" cy="234586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912575" y="4818490"/>
            <a:ext cx="52160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TOUGH TO RECONCIL FIXED, HISTORICAL COSTS</a:t>
            </a:r>
            <a:endParaRPr lang="en-US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711825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71326" y="365759"/>
            <a:ext cx="9869954" cy="8325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FUNDING DISTRIBUTION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266" y="1156426"/>
            <a:ext cx="9794450" cy="550832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67265" y="5071622"/>
            <a:ext cx="21964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ELEMENT / ACTIVITY</a:t>
            </a:r>
            <a:endParaRPr lang="en-US" sz="3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14733" y="5071622"/>
            <a:ext cx="27265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COMMODITY / CONTRACT</a:t>
            </a:r>
            <a:endParaRPr lang="en-US" sz="3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458736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71326" y="365759"/>
            <a:ext cx="9869954" cy="8325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FUNDING DISTRIBUTION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97" y="1198340"/>
            <a:ext cx="10850251" cy="54711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7327" y="1492312"/>
            <a:ext cx="10265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Continue to stress the use of work plan outputs for planning work in the District.</a:t>
            </a:r>
            <a:endParaRPr 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4057" y="2856720"/>
            <a:ext cx="46646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Begin a gradual shift towards the Needs- Based distribution.</a:t>
            </a:r>
            <a:endParaRPr 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7327" y="4628728"/>
            <a:ext cx="41855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Develop a weighed priority system focused on safety</a:t>
            </a:r>
            <a:endParaRPr 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9179"/>
            <a:ext cx="7816937" cy="42632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827" y="1198340"/>
            <a:ext cx="7971405" cy="5528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17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1"/>
            <a:ext cx="7674738" cy="3035430"/>
          </a:xfrm>
          <a:solidFill>
            <a:schemeClr val="bg1">
              <a:lumMod val="85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600" dirty="0" smtClean="0">
                <a:latin typeface="Agency FB" panose="020B0503020202020204" pitchFamily="34" charset="0"/>
              </a:rPr>
              <a:t>Heath T. Patterson, P.E.</a:t>
            </a:r>
          </a:p>
          <a:p>
            <a:pPr marL="0" indent="0">
              <a:buNone/>
            </a:pPr>
            <a:r>
              <a:rPr lang="en-US" sz="3600" dirty="0" smtClean="0">
                <a:latin typeface="Agency FB" panose="020B0503020202020204" pitchFamily="34" charset="0"/>
              </a:rPr>
              <a:t>MDOT State Maintenance Engineer &amp; Emergency Coordinating Officer</a:t>
            </a:r>
          </a:p>
          <a:p>
            <a:pPr marL="0" indent="0">
              <a:buNone/>
            </a:pPr>
            <a:r>
              <a:rPr lang="en-US" sz="3600" dirty="0" smtClean="0">
                <a:latin typeface="Agency FB" panose="020B0503020202020204" pitchFamily="34" charset="0"/>
                <a:hlinkClick r:id="rId3"/>
              </a:rPr>
              <a:t>hpatterson@mdot.ms.gov</a:t>
            </a:r>
            <a:endParaRPr lang="en-US" sz="3600" dirty="0" smtClean="0">
              <a:latin typeface="Agency FB" panose="020B0503020202020204" pitchFamily="34" charset="0"/>
            </a:endParaRPr>
          </a:p>
          <a:p>
            <a:pPr marL="0" indent="0">
              <a:buNone/>
            </a:pPr>
            <a:r>
              <a:rPr lang="en-US" sz="3600" dirty="0" smtClean="0">
                <a:latin typeface="Agency FB" panose="020B0503020202020204" pitchFamily="34" charset="0"/>
              </a:rPr>
              <a:t>601-359-7113</a:t>
            </a:r>
            <a:endParaRPr lang="en-US" sz="3600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92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4928" y="1920753"/>
            <a:ext cx="11004605" cy="2155957"/>
          </a:xfrm>
        </p:spPr>
        <p:txBody>
          <a:bodyPr>
            <a:normAutofit fontScale="92500"/>
          </a:bodyPr>
          <a:lstStyle/>
          <a:p>
            <a:r>
              <a:rPr lang="en-US" sz="3600" dirty="0" smtClean="0">
                <a:latin typeface="Aharoni" panose="02010803020104030203" pitchFamily="2" charset="-79"/>
                <a:cs typeface="Aharoni" panose="02010803020104030203" pitchFamily="2" charset="-79"/>
              </a:rPr>
              <a:t>Asset Inventory		</a:t>
            </a:r>
            <a:r>
              <a:rPr lang="en-US" sz="3200" dirty="0" smtClean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much do I have?</a:t>
            </a:r>
          </a:p>
          <a:p>
            <a:r>
              <a:rPr lang="en-US" sz="3600" dirty="0" smtClean="0">
                <a:latin typeface="Aharoni" panose="02010803020104030203" pitchFamily="2" charset="-79"/>
                <a:cs typeface="Aharoni" panose="02010803020104030203" pitchFamily="2" charset="-79"/>
              </a:rPr>
              <a:t>Condition/MQA Data	</a:t>
            </a:r>
            <a:r>
              <a:rPr lang="en-US" sz="3200" dirty="0" smtClean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shape is it in?</a:t>
            </a:r>
            <a:endParaRPr lang="en-US" sz="3600" dirty="0" smtClean="0">
              <a:solidFill>
                <a:schemeClr val="accent3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en-US" sz="3600" dirty="0" smtClean="0">
                <a:latin typeface="Aharoni" panose="02010803020104030203" pitchFamily="2" charset="-79"/>
                <a:cs typeface="Aharoni" panose="02010803020104030203" pitchFamily="2" charset="-79"/>
              </a:rPr>
              <a:t>Work Reporting		</a:t>
            </a:r>
            <a:r>
              <a:rPr lang="en-US" sz="3200" dirty="0" smtClean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much have I worked on it?</a:t>
            </a:r>
            <a:endParaRPr lang="en-US" sz="3600" dirty="0">
              <a:solidFill>
                <a:schemeClr val="accent3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74929" y="303301"/>
            <a:ext cx="10180056" cy="1015461"/>
          </a:xfrm>
        </p:spPr>
        <p:txBody>
          <a:bodyPr>
            <a:noAutofit/>
          </a:bodyPr>
          <a:lstStyle/>
          <a:p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Level of Service [LOS] Analysis</a:t>
            </a:r>
            <a:endParaRPr lang="en-US" sz="4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28" y="4076710"/>
            <a:ext cx="11004605" cy="258892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45920" y="1225158"/>
            <a:ext cx="58705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It all starts with an analysis…</a:t>
            </a:r>
            <a:endParaRPr lang="en-US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8216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910" y="1314616"/>
            <a:ext cx="9989620" cy="4351337"/>
          </a:xfrm>
        </p:spPr>
        <p:txBody>
          <a:bodyPr>
            <a:normAutofit fontScale="92500" lnSpcReduction="10000"/>
          </a:bodyPr>
          <a:lstStyle/>
          <a:p>
            <a:r>
              <a:rPr lang="en-US" sz="3500" dirty="0" smtClean="0">
                <a:latin typeface="Aharoni" panose="02010803020104030203" pitchFamily="2" charset="-79"/>
                <a:cs typeface="Aharoni" panose="02010803020104030203" pitchFamily="2" charset="-79"/>
              </a:rPr>
              <a:t>Most expenditures are captured and analyzed through Level of Service (LOS)</a:t>
            </a:r>
          </a:p>
          <a:p>
            <a:pPr lvl="1"/>
            <a:r>
              <a:rPr lang="en-US" sz="3500" dirty="0" smtClean="0">
                <a:latin typeface="Aharoni" panose="02010803020104030203" pitchFamily="2" charset="-79"/>
                <a:cs typeface="Aharoni" panose="02010803020104030203" pitchFamily="2" charset="-79"/>
              </a:rPr>
              <a:t>Excludes Salaries, Cyclical, Contractual and Historical expenditures</a:t>
            </a:r>
          </a:p>
          <a:p>
            <a:r>
              <a:rPr lang="en-US" sz="3500" dirty="0" smtClean="0">
                <a:latin typeface="Aharoni" panose="02010803020104030203" pitchFamily="2" charset="-79"/>
                <a:cs typeface="Aharoni" panose="02010803020104030203" pitchFamily="2" charset="-79"/>
              </a:rPr>
              <a:t>Inventories are either actual or extrapolated amounts for a given District and county.</a:t>
            </a:r>
          </a:p>
          <a:p>
            <a:pPr marL="0" indent="0">
              <a:buNone/>
            </a:pPr>
            <a:endParaRPr lang="en-US" sz="1200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500" dirty="0" smtClean="0">
                <a:latin typeface="Aharoni" panose="02010803020104030203" pitchFamily="2" charset="-79"/>
                <a:cs typeface="Aharoni" panose="02010803020104030203" pitchFamily="2" charset="-79"/>
              </a:rPr>
              <a:t>More Accurate		  More Accurate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 Inventories 			  Outputs            </a:t>
            </a:r>
            <a:r>
              <a:rPr lang="en-US" sz="32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                                                        </a:t>
            </a:r>
            <a:endParaRPr lang="en-US" sz="32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222637" y="104518"/>
            <a:ext cx="10180056" cy="10154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ASSET INVENTORIES</a:t>
            </a:r>
            <a:endParaRPr lang="en-US" sz="4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82602" y="4000877"/>
            <a:ext cx="93006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/>
              <a:t>=</a:t>
            </a:r>
            <a:endParaRPr lang="en-US" sz="9600" b="1" dirty="0"/>
          </a:p>
        </p:txBody>
      </p:sp>
    </p:spTree>
    <p:extLst>
      <p:ext uri="{BB962C8B-B14F-4D97-AF65-F5344CB8AC3E}">
        <p14:creationId xmlns:p14="http://schemas.microsoft.com/office/powerpoint/2010/main" val="3067188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326" y="365759"/>
            <a:ext cx="6562211" cy="832581"/>
          </a:xfrm>
        </p:spPr>
        <p:txBody>
          <a:bodyPr>
            <a:normAutofit/>
          </a:bodyPr>
          <a:lstStyle/>
          <a:p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CURRENT CONDITION</a:t>
            </a:r>
            <a:endParaRPr lang="en-US" sz="4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26" y="1600606"/>
            <a:ext cx="10288990" cy="4614062"/>
          </a:xfrm>
        </p:spPr>
      </p:pic>
      <p:sp>
        <p:nvSpPr>
          <p:cNvPr id="3" name="TextBox 2"/>
          <p:cNvSpPr txBox="1"/>
          <p:nvPr/>
        </p:nvSpPr>
        <p:spPr>
          <a:xfrm>
            <a:off x="1717481" y="3844028"/>
            <a:ext cx="13612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PMS</a:t>
            </a:r>
            <a:endParaRPr 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39161" y="3782471"/>
            <a:ext cx="16161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Work</a:t>
            </a:r>
          </a:p>
          <a:p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Reporting</a:t>
            </a:r>
            <a:endParaRPr 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15821" y="3844027"/>
            <a:ext cx="156324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MQA</a:t>
            </a:r>
            <a:endParaRPr 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73236" y="3844028"/>
            <a:ext cx="12827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BrM</a:t>
            </a:r>
            <a:endParaRPr 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54551" y="2131847"/>
            <a:ext cx="207941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AMMO</a:t>
            </a:r>
            <a:endParaRPr 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957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0939" y="1198340"/>
            <a:ext cx="10386789" cy="4351337"/>
          </a:xfrm>
        </p:spPr>
        <p:txBody>
          <a:bodyPr>
            <a:normAutofit lnSpcReduction="10000"/>
          </a:bodyPr>
          <a:lstStyle/>
          <a:p>
            <a:r>
              <a:rPr lang="en-US" sz="3600" dirty="0" smtClean="0">
                <a:latin typeface="Aharoni" panose="02010803020104030203" pitchFamily="2" charset="-79"/>
                <a:cs typeface="Aharoni" panose="02010803020104030203" pitchFamily="2" charset="-79"/>
              </a:rPr>
              <a:t>Labor – Average wage rate per position used</a:t>
            </a:r>
          </a:p>
          <a:p>
            <a:r>
              <a:rPr lang="en-US" sz="3600" dirty="0" smtClean="0">
                <a:latin typeface="Aharoni" panose="02010803020104030203" pitchFamily="2" charset="-79"/>
                <a:cs typeface="Aharoni" panose="02010803020104030203" pitchFamily="2" charset="-79"/>
              </a:rPr>
              <a:t>Equipment – Actual rental rates for equipment 	used in an operation.</a:t>
            </a:r>
          </a:p>
          <a:p>
            <a:r>
              <a:rPr lang="en-US" sz="3600" dirty="0" smtClean="0">
                <a:latin typeface="Aharoni" panose="02010803020104030203" pitchFamily="2" charset="-79"/>
                <a:cs typeface="Aharoni" panose="02010803020104030203" pitchFamily="2" charset="-79"/>
              </a:rPr>
              <a:t>Materials – Real costs of materials used.</a:t>
            </a:r>
          </a:p>
          <a:p>
            <a:endParaRPr lang="en-US" sz="36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en-US" sz="3600" dirty="0" smtClean="0">
                <a:latin typeface="Aharoni" panose="02010803020104030203" pitchFamily="2" charset="-79"/>
                <a:cs typeface="Aharoni" panose="02010803020104030203" pitchFamily="2" charset="-79"/>
              </a:rPr>
              <a:t>All Costs to maintain the current LOS are </a:t>
            </a:r>
            <a:r>
              <a:rPr lang="en-US" sz="3600" dirty="0" smtClean="0">
                <a:latin typeface="Aharoni" panose="02010803020104030203" pitchFamily="2" charset="-79"/>
                <a:cs typeface="Aharoni" panose="02010803020104030203" pitchFamily="2" charset="-79"/>
              </a:rPr>
              <a:t>captured</a:t>
            </a:r>
            <a:r>
              <a:rPr lang="en-US" sz="3600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600" dirty="0" smtClean="0">
                <a:latin typeface="Aharoni" panose="02010803020104030203" pitchFamily="2" charset="-79"/>
                <a:cs typeface="Aharoni" panose="02010803020104030203" pitchFamily="2" charset="-79"/>
              </a:rPr>
              <a:t>for a County and Route. </a:t>
            </a:r>
            <a:endParaRPr lang="en-US" sz="36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71326" y="365759"/>
            <a:ext cx="6562211" cy="8325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WORK REPORTING</a:t>
            </a:r>
            <a:endParaRPr lang="en-US" sz="4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18993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371326" y="365759"/>
            <a:ext cx="9869954" cy="8325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LOS ANALYSIS EXAMPLE</a:t>
            </a:r>
          </a:p>
        </p:txBody>
      </p:sp>
      <p:sp>
        <p:nvSpPr>
          <p:cNvPr id="2" name="Rectangle 1"/>
          <p:cNvSpPr/>
          <p:nvPr/>
        </p:nvSpPr>
        <p:spPr>
          <a:xfrm>
            <a:off x="1193319" y="2045518"/>
            <a:ext cx="920150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Arial Black" panose="020B0A04020102020204" pitchFamily="34" charset="0"/>
                <a:cs typeface="Aharoni" panose="02010803020104030203" pitchFamily="2" charset="-79"/>
              </a:rPr>
              <a:t>Inventory = 10,000 LF</a:t>
            </a:r>
          </a:p>
          <a:p>
            <a:r>
              <a:rPr lang="en-US" sz="3200" dirty="0">
                <a:latin typeface="Arial Black" panose="020B0A04020102020204" pitchFamily="34" charset="0"/>
                <a:cs typeface="Aharoni" panose="02010803020104030203" pitchFamily="2" charset="-79"/>
              </a:rPr>
              <a:t>Work Reported (Activity 551) = 1,000 LF</a:t>
            </a:r>
          </a:p>
          <a:p>
            <a:r>
              <a:rPr lang="en-US" sz="3200" dirty="0">
                <a:latin typeface="Arial Black" panose="020B0A04020102020204" pitchFamily="34" charset="0"/>
                <a:cs typeface="Aharoni" panose="02010803020104030203" pitchFamily="2" charset="-79"/>
              </a:rPr>
              <a:t>Current LOS = C</a:t>
            </a:r>
          </a:p>
          <a:p>
            <a:r>
              <a:rPr lang="en-US" sz="3200" dirty="0">
                <a:latin typeface="Arial Black" panose="020B0A04020102020204" pitchFamily="34" charset="0"/>
                <a:cs typeface="Aharoni" panose="02010803020104030203" pitchFamily="2" charset="-79"/>
              </a:rPr>
              <a:t>Target LOS = B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23946" y="1262505"/>
            <a:ext cx="37010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u="sng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Guard </a:t>
            </a:r>
            <a:r>
              <a:rPr lang="en-US" sz="4000" u="sng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Rail:</a:t>
            </a:r>
            <a:endParaRPr lang="en-US" sz="4000" u="sng" dirty="0"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9" y="4408714"/>
            <a:ext cx="11038114" cy="244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71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371326" y="365759"/>
            <a:ext cx="9869954" cy="8325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LOS ANALYSIS EXAMPLE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1955" y="1835524"/>
            <a:ext cx="1024885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rial Black" panose="020B0A04020102020204" pitchFamily="34" charset="0"/>
              </a:rPr>
              <a:t>Reported Work </a:t>
            </a:r>
            <a:r>
              <a:rPr lang="en-US" sz="3200" dirty="0" err="1">
                <a:latin typeface="Arial Black" panose="020B0A04020102020204" pitchFamily="34" charset="0"/>
              </a:rPr>
              <a:t>Qty</a:t>
            </a:r>
            <a:r>
              <a:rPr lang="en-US" sz="3200" dirty="0">
                <a:latin typeface="Arial Black" panose="020B0A04020102020204" pitchFamily="34" charset="0"/>
              </a:rPr>
              <a:t> / Inventory </a:t>
            </a:r>
            <a:r>
              <a:rPr lang="en-US" sz="3200" dirty="0" err="1">
                <a:latin typeface="Arial Black" panose="020B0A04020102020204" pitchFamily="34" charset="0"/>
              </a:rPr>
              <a:t>Qty</a:t>
            </a:r>
            <a:r>
              <a:rPr lang="en-US" sz="3200" dirty="0">
                <a:latin typeface="Arial Black" panose="020B0A04020102020204" pitchFamily="34" charset="0"/>
              </a:rPr>
              <a:t> * 100 </a:t>
            </a:r>
            <a:r>
              <a:rPr lang="en-US" sz="3200" dirty="0" smtClean="0">
                <a:latin typeface="Arial Black" panose="020B0A04020102020204" pitchFamily="34" charset="0"/>
              </a:rPr>
              <a:t>= Current </a:t>
            </a:r>
            <a:r>
              <a:rPr lang="en-US" sz="3200" dirty="0">
                <a:latin typeface="Arial Black" panose="020B0A04020102020204" pitchFamily="34" charset="0"/>
              </a:rPr>
              <a:t>Work Quantity </a:t>
            </a:r>
            <a:endParaRPr lang="en-US" sz="3200" dirty="0" smtClean="0">
              <a:latin typeface="Arial Black" panose="020B0A04020102020204" pitchFamily="34" charset="0"/>
            </a:endParaRPr>
          </a:p>
          <a:p>
            <a:pPr algn="ctr"/>
            <a:endParaRPr lang="en-US" sz="3200" dirty="0" smtClean="0">
              <a:latin typeface="Arial Black" panose="020B0A04020102020204" pitchFamily="34" charset="0"/>
            </a:endParaRPr>
          </a:p>
          <a:p>
            <a:pPr algn="ctr"/>
            <a:r>
              <a:rPr lang="en-US" sz="4000" dirty="0">
                <a:latin typeface="Arial Black" panose="020B0A04020102020204" pitchFamily="34" charset="0"/>
              </a:rPr>
              <a:t>(1,000 /10,000)*100 = 10%</a:t>
            </a:r>
          </a:p>
          <a:p>
            <a:pPr algn="ctr"/>
            <a:endParaRPr lang="en-US" sz="3200" dirty="0"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1954" y="4533887"/>
            <a:ext cx="10248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latin typeface="Arial Black" panose="020B0A04020102020204" pitchFamily="34" charset="0"/>
              </a:rPr>
              <a:t>i.e</a:t>
            </a:r>
            <a:r>
              <a:rPr lang="en-US" sz="3200" dirty="0" smtClean="0">
                <a:latin typeface="Arial Black" panose="020B0A04020102020204" pitchFamily="34" charset="0"/>
              </a:rPr>
              <a:t> Worked on 10% of the system</a:t>
            </a:r>
          </a:p>
        </p:txBody>
      </p:sp>
    </p:spTree>
    <p:extLst>
      <p:ext uri="{BB962C8B-B14F-4D97-AF65-F5344CB8AC3E}">
        <p14:creationId xmlns:p14="http://schemas.microsoft.com/office/powerpoint/2010/main" val="201012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03983" y="279093"/>
            <a:ext cx="9869954" cy="8325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LOS ANALYSIS EXAMPLE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0683" y="4502155"/>
            <a:ext cx="1024885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Arial Black" panose="020B0A04020102020204" pitchFamily="34" charset="0"/>
              </a:rPr>
              <a:t>Current LOS – Target LOS = Increased Level of Effort (LOE) </a:t>
            </a:r>
          </a:p>
          <a:p>
            <a:pPr algn="ctr"/>
            <a:endParaRPr lang="en-US" sz="3200" dirty="0" smtClean="0">
              <a:latin typeface="Arial Black" panose="020B0A04020102020204" pitchFamily="34" charset="0"/>
            </a:endParaRPr>
          </a:p>
          <a:p>
            <a:pPr algn="ctr"/>
            <a:r>
              <a:rPr lang="en-US" sz="4400" dirty="0" smtClean="0">
                <a:latin typeface="Arial Black" panose="020B0A04020102020204" pitchFamily="34" charset="0"/>
              </a:rPr>
              <a:t>4% - 2% = 2%</a:t>
            </a:r>
            <a:endParaRPr lang="en-US" sz="4400" dirty="0"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82" y="1381912"/>
            <a:ext cx="10718403" cy="9530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60" y="2334985"/>
            <a:ext cx="10812625" cy="179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5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371326" y="365759"/>
            <a:ext cx="9869954" cy="8325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latin typeface="Aharoni" panose="02010803020104030203" pitchFamily="2" charset="-79"/>
                <a:cs typeface="Aharoni" panose="02010803020104030203" pitchFamily="2" charset="-79"/>
              </a:rPr>
              <a:t>LOS ANALYSIS EXAMPLE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1326" y="1424923"/>
            <a:ext cx="102488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Arial Black" panose="020B0A04020102020204" pitchFamily="34" charset="0"/>
              </a:rPr>
              <a:t>Increased LOE + Existing LOE = Needed LOE</a:t>
            </a:r>
          </a:p>
          <a:p>
            <a:pPr algn="ctr"/>
            <a:r>
              <a:rPr lang="en-US" sz="4000" dirty="0" smtClean="0">
                <a:latin typeface="Arial Black" panose="020B0A04020102020204" pitchFamily="34" charset="0"/>
              </a:rPr>
              <a:t>10% + 2% = 12%</a:t>
            </a:r>
            <a:endParaRPr lang="en-US" sz="4000" dirty="0"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326" y="2851835"/>
            <a:ext cx="102488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Arial Black" panose="020B0A04020102020204" pitchFamily="34" charset="0"/>
              </a:rPr>
              <a:t>Needed LOE x Inventory </a:t>
            </a:r>
            <a:r>
              <a:rPr lang="en-US" sz="3200" dirty="0" err="1" smtClean="0">
                <a:latin typeface="Arial Black" panose="020B0A04020102020204" pitchFamily="34" charset="0"/>
              </a:rPr>
              <a:t>Qty</a:t>
            </a:r>
            <a:r>
              <a:rPr lang="en-US" sz="3200" dirty="0" smtClean="0">
                <a:latin typeface="Arial Black" panose="020B0A04020102020204" pitchFamily="34" charset="0"/>
              </a:rPr>
              <a:t> = LOE Work </a:t>
            </a:r>
            <a:r>
              <a:rPr lang="en-US" sz="3200" dirty="0" err="1" smtClean="0">
                <a:latin typeface="Arial Black" panose="020B0A04020102020204" pitchFamily="34" charset="0"/>
              </a:rPr>
              <a:t>Qty</a:t>
            </a:r>
            <a:endParaRPr lang="en-US" sz="3200" dirty="0" smtClean="0">
              <a:latin typeface="Arial Black" panose="020B0A04020102020204" pitchFamily="34" charset="0"/>
            </a:endParaRPr>
          </a:p>
          <a:p>
            <a:pPr algn="ctr"/>
            <a:r>
              <a:rPr lang="en-US" sz="4000" dirty="0" smtClean="0">
                <a:latin typeface="Arial Black" panose="020B0A04020102020204" pitchFamily="34" charset="0"/>
              </a:rPr>
              <a:t>0.12 </a:t>
            </a:r>
            <a:r>
              <a:rPr lang="en-US" sz="4000" dirty="0">
                <a:latin typeface="Arial Black" panose="020B0A04020102020204" pitchFamily="34" charset="0"/>
              </a:rPr>
              <a:t>x</a:t>
            </a:r>
            <a:r>
              <a:rPr lang="en-US" sz="4000" dirty="0" smtClean="0">
                <a:latin typeface="Arial Black" panose="020B0A04020102020204" pitchFamily="34" charset="0"/>
              </a:rPr>
              <a:t> 10,000 LF = 1,200 LF</a:t>
            </a:r>
            <a:endParaRPr lang="en-US" sz="4000" dirty="0"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397" y="4571030"/>
            <a:ext cx="102488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Arial Black" panose="020B0A04020102020204" pitchFamily="34" charset="0"/>
              </a:rPr>
              <a:t>LOE Work </a:t>
            </a:r>
            <a:r>
              <a:rPr lang="en-US" sz="3200" dirty="0" err="1" smtClean="0">
                <a:latin typeface="Arial Black" panose="020B0A04020102020204" pitchFamily="34" charset="0"/>
              </a:rPr>
              <a:t>Qty</a:t>
            </a:r>
            <a:r>
              <a:rPr lang="en-US" sz="3200" dirty="0" smtClean="0">
                <a:latin typeface="Arial Black" panose="020B0A04020102020204" pitchFamily="34" charset="0"/>
              </a:rPr>
              <a:t> / ADP = Annual Crew Days</a:t>
            </a:r>
          </a:p>
          <a:p>
            <a:pPr algn="ctr"/>
            <a:r>
              <a:rPr lang="en-US" sz="4000" dirty="0" smtClean="0">
                <a:latin typeface="Arial Black" panose="020B0A04020102020204" pitchFamily="34" charset="0"/>
              </a:rPr>
              <a:t>1,200 LF / 50 LF/Day = 24 Crew Days</a:t>
            </a:r>
            <a:endParaRPr lang="en-US" sz="4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702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TM03457515[[fn=View]]</Template>
  <TotalTime>4576</TotalTime>
  <Words>419</Words>
  <Application>Microsoft Office PowerPoint</Application>
  <PresentationFormat>Widescreen</PresentationFormat>
  <Paragraphs>80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Agency FB</vt:lpstr>
      <vt:lpstr>Aharoni</vt:lpstr>
      <vt:lpstr>Arial</vt:lpstr>
      <vt:lpstr>Arial Black</vt:lpstr>
      <vt:lpstr>Century Schoolbook</vt:lpstr>
      <vt:lpstr>Wingdings 2</vt:lpstr>
      <vt:lpstr>View</vt:lpstr>
      <vt:lpstr>NCHRP Domestic Scan 14-01: Leading Management Practices for Determining Funding Levels for Maintenance and Preservation</vt:lpstr>
      <vt:lpstr>Level of Service [LOS] Analysis</vt:lpstr>
      <vt:lpstr>PowerPoint Presentation</vt:lpstr>
      <vt:lpstr>CURRENT CONDITION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Mississippi Department of Transportation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Patterson, Heath</dc:creator>
  <cp:lastModifiedBy>Patterson, Heath</cp:lastModifiedBy>
  <cp:revision>39</cp:revision>
  <dcterms:created xsi:type="dcterms:W3CDTF">2018-08-20T23:55:53Z</dcterms:created>
  <dcterms:modified xsi:type="dcterms:W3CDTF">2018-09-19T11:56:15Z</dcterms:modified>
</cp:coreProperties>
</file>