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6"/>
  </p:notesMasterIdLst>
  <p:sldIdLst>
    <p:sldId id="264" r:id="rId2"/>
    <p:sldId id="256" r:id="rId3"/>
    <p:sldId id="294" r:id="rId4"/>
    <p:sldId id="258" r:id="rId5"/>
    <p:sldId id="270" r:id="rId6"/>
    <p:sldId id="273" r:id="rId7"/>
    <p:sldId id="271" r:id="rId8"/>
    <p:sldId id="305" r:id="rId9"/>
    <p:sldId id="304" r:id="rId10"/>
    <p:sldId id="272" r:id="rId11"/>
    <p:sldId id="274" r:id="rId12"/>
    <p:sldId id="277" r:id="rId13"/>
    <p:sldId id="280" r:id="rId14"/>
    <p:sldId id="276" r:id="rId15"/>
    <p:sldId id="283" r:id="rId16"/>
    <p:sldId id="282" r:id="rId17"/>
    <p:sldId id="275" r:id="rId18"/>
    <p:sldId id="285" r:id="rId19"/>
    <p:sldId id="284" r:id="rId20"/>
    <p:sldId id="286" r:id="rId21"/>
    <p:sldId id="287" r:id="rId22"/>
    <p:sldId id="288" r:id="rId23"/>
    <p:sldId id="290" r:id="rId24"/>
    <p:sldId id="291" r:id="rId25"/>
    <p:sldId id="292" r:id="rId26"/>
    <p:sldId id="293" r:id="rId27"/>
    <p:sldId id="296" r:id="rId28"/>
    <p:sldId id="297" r:id="rId29"/>
    <p:sldId id="298" r:id="rId30"/>
    <p:sldId id="299" r:id="rId31"/>
    <p:sldId id="300" r:id="rId32"/>
    <p:sldId id="301" r:id="rId33"/>
    <p:sldId id="302" r:id="rId34"/>
    <p:sldId id="303" r:id="rId35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EB3B6"/>
    <a:srgbClr val="5C656C"/>
    <a:srgbClr val="48545D"/>
    <a:srgbClr val="0287D6"/>
    <a:srgbClr val="C6C9CA"/>
    <a:srgbClr val="010E5D"/>
    <a:srgbClr val="FFC600"/>
    <a:srgbClr val="1D3D7F"/>
    <a:srgbClr val="EC542A"/>
    <a:srgbClr val="34A32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3" autoAdjust="0"/>
    <p:restoredTop sz="94640" autoAdjust="0"/>
  </p:normalViewPr>
  <p:slideViewPr>
    <p:cSldViewPr snapToGrid="0" snapToObjects="1">
      <p:cViewPr varScale="1">
        <p:scale>
          <a:sx n="61" d="100"/>
          <a:sy n="61" d="100"/>
        </p:scale>
        <p:origin x="1368" y="6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2A081B6-A48A-5843-80E6-9737380E5024}" type="datetimeFigureOut">
              <a:rPr lang="en-US" smtClean="0"/>
              <a:t>9/18/2018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D28C5E9-D05C-1D4D-99E2-87483ED3AF4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320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This</a:t>
            </a:r>
            <a:r>
              <a:rPr lang="en-US" baseline="0" dirty="0" smtClean="0"/>
              <a:t> is another option for intro/title slide.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28C5E9-D05C-1D4D-99E2-87483ED3AF4F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335651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This is a secondary</a:t>
            </a:r>
            <a:r>
              <a:rPr lang="en-US" baseline="0" dirty="0" smtClean="0"/>
              <a:t> slide design. It is one of 4 that may be used.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28C5E9-D05C-1D4D-99E2-87483ED3AF4F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739552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This is a secondary</a:t>
            </a:r>
            <a:r>
              <a:rPr lang="en-US" baseline="0" dirty="0" smtClean="0"/>
              <a:t> slide design. It is one of 4 that may be used.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28C5E9-D05C-1D4D-99E2-87483ED3AF4F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180343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This is a secondary</a:t>
            </a:r>
            <a:r>
              <a:rPr lang="en-US" baseline="0" dirty="0" smtClean="0"/>
              <a:t> slide design. It is one of 4 that may be used.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28C5E9-D05C-1D4D-99E2-87483ED3AF4F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484322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This is a secondary</a:t>
            </a:r>
            <a:r>
              <a:rPr lang="en-US" baseline="0" dirty="0" smtClean="0"/>
              <a:t> slide design. It is one of 4 that may be used.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28C5E9-D05C-1D4D-99E2-87483ED3AF4F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205116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This is a secondary</a:t>
            </a:r>
            <a:r>
              <a:rPr lang="en-US" baseline="0" dirty="0" smtClean="0"/>
              <a:t> slide design. It is one of 4 that may be used.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28C5E9-D05C-1D4D-99E2-87483ED3AF4F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231182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This is a secondary</a:t>
            </a:r>
            <a:r>
              <a:rPr lang="en-US" baseline="0" dirty="0" smtClean="0"/>
              <a:t> slide design. It is one of 4 that may be used.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28C5E9-D05C-1D4D-99E2-87483ED3AF4F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14242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This is a secondary</a:t>
            </a:r>
            <a:r>
              <a:rPr lang="en-US" baseline="0" dirty="0" smtClean="0"/>
              <a:t> slide design. It is one of 4 that may be used.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28C5E9-D05C-1D4D-99E2-87483ED3AF4F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911516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This is a secondary</a:t>
            </a:r>
            <a:r>
              <a:rPr lang="en-US" baseline="0" dirty="0" smtClean="0"/>
              <a:t> slide design. It is one of 4 that may be used.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28C5E9-D05C-1D4D-99E2-87483ED3AF4F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224453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This is a secondary</a:t>
            </a:r>
            <a:r>
              <a:rPr lang="en-US" baseline="0" dirty="0" smtClean="0"/>
              <a:t> slide design. It is one of 4 that may be used.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28C5E9-D05C-1D4D-99E2-87483ED3AF4F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421699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This is a secondary</a:t>
            </a:r>
            <a:r>
              <a:rPr lang="en-US" baseline="0" dirty="0" smtClean="0"/>
              <a:t> slide design. It is one of 4 that may be used.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28C5E9-D05C-1D4D-99E2-87483ED3AF4F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680758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This</a:t>
            </a:r>
            <a:r>
              <a:rPr lang="en-US" baseline="0" dirty="0" smtClean="0"/>
              <a:t> slide could be the second slide.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28C5E9-D05C-1D4D-99E2-87483ED3AF4F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510152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This is a secondary</a:t>
            </a:r>
            <a:r>
              <a:rPr lang="en-US" baseline="0" dirty="0"/>
              <a:t> slide design. It is one of 4 that may be used.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28C5E9-D05C-1D4D-99E2-87483ED3AF4F}" type="slidenum">
              <a:rPr lang="en-US" smtClean="0">
                <a:solidFill>
                  <a:prstClr val="black"/>
                </a:solidFill>
              </a:rPr>
              <a:pPr/>
              <a:t>20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483112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This is a secondary</a:t>
            </a:r>
            <a:r>
              <a:rPr lang="en-US" baseline="0" dirty="0"/>
              <a:t> slide design. It is one of 4 that may be used.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28C5E9-D05C-1D4D-99E2-87483ED3AF4F}" type="slidenum">
              <a:rPr lang="en-US" smtClean="0">
                <a:solidFill>
                  <a:prstClr val="black"/>
                </a:solidFill>
              </a:rPr>
              <a:pPr/>
              <a:t>21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289799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28C5E9-D05C-1D4D-99E2-87483ED3AF4F}" type="slidenum">
              <a:rPr lang="en-US" smtClean="0">
                <a:solidFill>
                  <a:prstClr val="black"/>
                </a:solidFill>
              </a:rPr>
              <a:pPr/>
              <a:t>22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787436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This is a secondary</a:t>
            </a:r>
            <a:r>
              <a:rPr lang="en-US" baseline="0" dirty="0"/>
              <a:t> slide design. It is one of 4 that may be used.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28C5E9-D05C-1D4D-99E2-87483ED3AF4F}" type="slidenum">
              <a:rPr lang="en-US" smtClean="0">
                <a:solidFill>
                  <a:prstClr val="black"/>
                </a:solidFill>
              </a:rPr>
              <a:pPr/>
              <a:t>23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8683029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This is a secondary</a:t>
            </a:r>
            <a:r>
              <a:rPr lang="en-US" baseline="0" dirty="0"/>
              <a:t> slide design. It is one of 4 that may be used.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28C5E9-D05C-1D4D-99E2-87483ED3AF4F}" type="slidenum">
              <a:rPr lang="en-US" smtClean="0">
                <a:solidFill>
                  <a:prstClr val="black"/>
                </a:solidFill>
              </a:rPr>
              <a:pPr/>
              <a:t>24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0091236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This is a secondary</a:t>
            </a:r>
            <a:r>
              <a:rPr lang="en-US" baseline="0" dirty="0"/>
              <a:t> slide design. It is one of 4 that may be used.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28C5E9-D05C-1D4D-99E2-87483ED3AF4F}" type="slidenum">
              <a:rPr lang="en-US" smtClean="0">
                <a:solidFill>
                  <a:prstClr val="black"/>
                </a:solidFill>
              </a:rPr>
              <a:pPr/>
              <a:t>25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2420474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This is a secondary</a:t>
            </a:r>
            <a:r>
              <a:rPr lang="en-US" baseline="0" dirty="0"/>
              <a:t> slide design. It is one of 4 that may be used.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28C5E9-D05C-1D4D-99E2-87483ED3AF4F}" type="slidenum">
              <a:rPr lang="en-US" smtClean="0">
                <a:solidFill>
                  <a:prstClr val="black"/>
                </a:solidFill>
              </a:rPr>
              <a:pPr/>
              <a:t>26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0293278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This</a:t>
            </a:r>
            <a:r>
              <a:rPr lang="en-US" baseline="0" dirty="0" smtClean="0"/>
              <a:t> slide could be the second slide.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28C5E9-D05C-1D4D-99E2-87483ED3AF4F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3306515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This is a secondary</a:t>
            </a:r>
            <a:r>
              <a:rPr lang="en-US" baseline="0" dirty="0" smtClean="0"/>
              <a:t> slide design. It is one of 4 that may be used.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28C5E9-D05C-1D4D-99E2-87483ED3AF4F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3378157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This is a secondary</a:t>
            </a:r>
            <a:r>
              <a:rPr lang="en-US" baseline="0" dirty="0" smtClean="0"/>
              <a:t> slide design. It is one of 4 that may be used.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28C5E9-D05C-1D4D-99E2-87483ED3AF4F}" type="slidenum">
              <a:rPr lang="en-US" smtClean="0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83407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This</a:t>
            </a:r>
            <a:r>
              <a:rPr lang="en-US" baseline="0" dirty="0" smtClean="0"/>
              <a:t> slide could be the second slide.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28C5E9-D05C-1D4D-99E2-87483ED3AF4F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3508235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This</a:t>
            </a:r>
            <a:r>
              <a:rPr lang="en-US" baseline="0" dirty="0" smtClean="0"/>
              <a:t> slide could be the second slide.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28C5E9-D05C-1D4D-99E2-87483ED3AF4F}" type="slidenum">
              <a:rPr lang="en-US" smtClean="0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7058455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This is a secondary</a:t>
            </a:r>
            <a:r>
              <a:rPr lang="en-US" baseline="0" dirty="0" smtClean="0"/>
              <a:t> slide design. It is one of 4 that may be used.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28C5E9-D05C-1D4D-99E2-87483ED3AF4F}" type="slidenum">
              <a:rPr lang="en-US" smtClean="0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0280600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This is a secondary</a:t>
            </a:r>
            <a:r>
              <a:rPr lang="en-US" baseline="0" dirty="0" smtClean="0"/>
              <a:t> slide design. It is one of 4 that may be used.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28C5E9-D05C-1D4D-99E2-87483ED3AF4F}" type="slidenum">
              <a:rPr lang="en-US" smtClean="0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3324533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This is a secondary</a:t>
            </a:r>
            <a:r>
              <a:rPr lang="en-US" baseline="0" dirty="0" smtClean="0"/>
              <a:t> slide design. It is one of 4 that may be used.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28C5E9-D05C-1D4D-99E2-87483ED3AF4F}" type="slidenum">
              <a:rPr lang="en-US" smtClean="0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8459208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This</a:t>
            </a:r>
            <a:r>
              <a:rPr lang="en-US" baseline="0" dirty="0" smtClean="0"/>
              <a:t> slide could be the second slide.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28C5E9-D05C-1D4D-99E2-87483ED3AF4F}" type="slidenum">
              <a:rPr lang="en-US" smtClean="0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527732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This is a secondary</a:t>
            </a:r>
            <a:r>
              <a:rPr lang="en-US" baseline="0" dirty="0" smtClean="0"/>
              <a:t> slide design. It is one of 4 that may be used.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28C5E9-D05C-1D4D-99E2-87483ED3AF4F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085679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This is a secondary</a:t>
            </a:r>
            <a:r>
              <a:rPr lang="en-US" baseline="0" dirty="0" smtClean="0"/>
              <a:t> slide design. It is one of 4 that may be used.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28C5E9-D05C-1D4D-99E2-87483ED3AF4F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845856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This is a secondary</a:t>
            </a:r>
            <a:r>
              <a:rPr lang="en-US" baseline="0" dirty="0" smtClean="0"/>
              <a:t> slide design. It is one of 4 that may be used.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28C5E9-D05C-1D4D-99E2-87483ED3AF4F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500270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This is a secondary</a:t>
            </a:r>
            <a:r>
              <a:rPr lang="en-US" baseline="0" dirty="0" smtClean="0"/>
              <a:t> slide design. It is one of 4 that may be used.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28C5E9-D05C-1D4D-99E2-87483ED3AF4F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853676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This is a secondary</a:t>
            </a:r>
            <a:r>
              <a:rPr lang="en-US" baseline="0" dirty="0" smtClean="0"/>
              <a:t> slide design. It is one of 4 that may be used.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28C5E9-D05C-1D4D-99E2-87483ED3AF4F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959884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This is a secondary</a:t>
            </a:r>
            <a:r>
              <a:rPr lang="en-US" baseline="0" dirty="0" smtClean="0"/>
              <a:t> slide design. It is one of 4 that may be used.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28C5E9-D05C-1D4D-99E2-87483ED3AF4F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490202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1BD085-3FDF-DB42-A92E-6B693E115016}" type="datetimeFigureOut">
              <a:rPr lang="en-US" smtClean="0"/>
              <a:t>9/18/2018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C13A2E-32E4-6045-94ED-D844C5710F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261952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1BD085-3FDF-DB42-A92E-6B693E115016}" type="datetimeFigureOut">
              <a:rPr lang="en-US" smtClean="0"/>
              <a:t>9/18/2018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C13A2E-32E4-6045-94ED-D844C5710F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35939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1BD085-3FDF-DB42-A92E-6B693E115016}" type="datetimeFigureOut">
              <a:rPr lang="en-US" smtClean="0"/>
              <a:t>9/18/2018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C13A2E-32E4-6045-94ED-D844C5710F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85101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1BD085-3FDF-DB42-A92E-6B693E115016}" type="datetimeFigureOut">
              <a:rPr lang="en-US" smtClean="0"/>
              <a:t>9/18/2018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C13A2E-32E4-6045-94ED-D844C5710F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7632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1BD085-3FDF-DB42-A92E-6B693E115016}" type="datetimeFigureOut">
              <a:rPr lang="en-US" smtClean="0"/>
              <a:t>9/18/2018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C13A2E-32E4-6045-94ED-D844C5710F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17252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1BD085-3FDF-DB42-A92E-6B693E115016}" type="datetimeFigureOut">
              <a:rPr lang="en-US" smtClean="0"/>
              <a:t>9/18/2018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C13A2E-32E4-6045-94ED-D844C5710F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63150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1BD085-3FDF-DB42-A92E-6B693E115016}" type="datetimeFigureOut">
              <a:rPr lang="en-US" smtClean="0"/>
              <a:t>9/18/2018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C13A2E-32E4-6045-94ED-D844C5710F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5506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1BD085-3FDF-DB42-A92E-6B693E115016}" type="datetimeFigureOut">
              <a:rPr lang="en-US" smtClean="0"/>
              <a:t>9/18/2018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C13A2E-32E4-6045-94ED-D844C5710F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48556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1BD085-3FDF-DB42-A92E-6B693E115016}" type="datetimeFigureOut">
              <a:rPr lang="en-US" smtClean="0"/>
              <a:t>9/18/2018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C13A2E-32E4-6045-94ED-D844C5710F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28126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1BD085-3FDF-DB42-A92E-6B693E115016}" type="datetimeFigureOut">
              <a:rPr lang="en-US" smtClean="0"/>
              <a:t>9/18/2018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C13A2E-32E4-6045-94ED-D844C5710F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74638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1BD085-3FDF-DB42-A92E-6B693E115016}" type="datetimeFigureOut">
              <a:rPr lang="en-US" smtClean="0"/>
              <a:t>9/18/2018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C13A2E-32E4-6045-94ED-D844C5710F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24324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1BD085-3FDF-DB42-A92E-6B693E115016}" type="datetimeFigureOut">
              <a:rPr lang="en-US" smtClean="0"/>
              <a:t>9/18/2018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C13A2E-32E4-6045-94ED-D844C5710F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06920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JP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4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png"/><Relationship Id="rId5" Type="http://schemas.openxmlformats.org/officeDocument/2006/relationships/image" Target="../media/image1.emf"/><Relationship Id="rId4" Type="http://schemas.openxmlformats.org/officeDocument/2006/relationships/image" Target="../media/image30.jp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3.jpg"/><Relationship Id="rId4" Type="http://schemas.openxmlformats.org/officeDocument/2006/relationships/image" Target="../media/image1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.emf"/><Relationship Id="rId4" Type="http://schemas.openxmlformats.org/officeDocument/2006/relationships/image" Target="../media/image6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.emf"/><Relationship Id="rId4" Type="http://schemas.openxmlformats.org/officeDocument/2006/relationships/image" Target="../media/image8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.emf"/><Relationship Id="rId4" Type="http://schemas.openxmlformats.org/officeDocument/2006/relationships/image" Target="../media/image10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18"/>
          <p:cNvGrpSpPr/>
          <p:nvPr/>
        </p:nvGrpSpPr>
        <p:grpSpPr>
          <a:xfrm>
            <a:off x="0" y="1917157"/>
            <a:ext cx="9144000" cy="3448811"/>
            <a:chOff x="4738625" y="2293872"/>
            <a:chExt cx="3611858" cy="3448811"/>
          </a:xfrm>
        </p:grpSpPr>
        <p:sp>
          <p:nvSpPr>
            <p:cNvPr id="5" name="Rectangle 4"/>
            <p:cNvSpPr/>
            <p:nvPr/>
          </p:nvSpPr>
          <p:spPr>
            <a:xfrm>
              <a:off x="4738625" y="4512954"/>
              <a:ext cx="3611858" cy="120191"/>
            </a:xfrm>
            <a:prstGeom prst="rect">
              <a:avLst/>
            </a:prstGeom>
            <a:solidFill>
              <a:srgbClr val="511C6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Rectangle 5"/>
            <p:cNvSpPr/>
            <p:nvPr/>
          </p:nvSpPr>
          <p:spPr>
            <a:xfrm>
              <a:off x="4738625" y="4143107"/>
              <a:ext cx="3611858" cy="120191"/>
            </a:xfrm>
            <a:prstGeom prst="rect">
              <a:avLst/>
            </a:prstGeom>
            <a:solidFill>
              <a:srgbClr val="C21E2B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Rectangle 6"/>
            <p:cNvSpPr/>
            <p:nvPr/>
          </p:nvSpPr>
          <p:spPr>
            <a:xfrm>
              <a:off x="4738625" y="5252648"/>
              <a:ext cx="3611858" cy="120191"/>
            </a:xfrm>
            <a:prstGeom prst="rect">
              <a:avLst/>
            </a:prstGeom>
            <a:solidFill>
              <a:srgbClr val="34A32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Rectangle 7"/>
            <p:cNvSpPr/>
            <p:nvPr/>
          </p:nvSpPr>
          <p:spPr>
            <a:xfrm>
              <a:off x="4738625" y="4882801"/>
              <a:ext cx="3611858" cy="120191"/>
            </a:xfrm>
            <a:prstGeom prst="rect">
              <a:avLst/>
            </a:prstGeom>
            <a:solidFill>
              <a:srgbClr val="0287D6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4738625" y="3403413"/>
              <a:ext cx="3611858" cy="120191"/>
            </a:xfrm>
            <a:prstGeom prst="rect">
              <a:avLst/>
            </a:prstGeom>
            <a:solidFill>
              <a:srgbClr val="EC542A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4738625" y="2293872"/>
              <a:ext cx="3611858" cy="120191"/>
            </a:xfrm>
            <a:prstGeom prst="rect">
              <a:avLst/>
            </a:prstGeom>
            <a:solidFill>
              <a:srgbClr val="1D3D7F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Rectangle 10"/>
            <p:cNvSpPr/>
            <p:nvPr/>
          </p:nvSpPr>
          <p:spPr>
            <a:xfrm>
              <a:off x="4738625" y="5622492"/>
              <a:ext cx="3611858" cy="120191"/>
            </a:xfrm>
            <a:prstGeom prst="rect">
              <a:avLst/>
            </a:prstGeom>
            <a:solidFill>
              <a:srgbClr val="FFC600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Rectangle 11"/>
            <p:cNvSpPr/>
            <p:nvPr/>
          </p:nvSpPr>
          <p:spPr>
            <a:xfrm>
              <a:off x="4738625" y="3773260"/>
              <a:ext cx="3611858" cy="120191"/>
            </a:xfrm>
            <a:prstGeom prst="rect">
              <a:avLst/>
            </a:prstGeom>
            <a:solidFill>
              <a:srgbClr val="010E5D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Rectangle 12"/>
            <p:cNvSpPr/>
            <p:nvPr/>
          </p:nvSpPr>
          <p:spPr>
            <a:xfrm>
              <a:off x="4738625" y="3033566"/>
              <a:ext cx="3611858" cy="120191"/>
            </a:xfrm>
            <a:prstGeom prst="rect">
              <a:avLst/>
            </a:prstGeom>
            <a:solidFill>
              <a:srgbClr val="C6C9CA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Rectangle 13"/>
            <p:cNvSpPr/>
            <p:nvPr/>
          </p:nvSpPr>
          <p:spPr>
            <a:xfrm>
              <a:off x="4738625" y="2663719"/>
              <a:ext cx="3611858" cy="120191"/>
            </a:xfrm>
            <a:prstGeom prst="rect">
              <a:avLst/>
            </a:prstGeom>
            <a:solidFill>
              <a:srgbClr val="48545D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2" name="Title 1"/>
          <p:cNvSpPr>
            <a:spLocks noGrp="1"/>
          </p:cNvSpPr>
          <p:nvPr>
            <p:ph type="title"/>
          </p:nvPr>
        </p:nvSpPr>
        <p:spPr>
          <a:xfrm>
            <a:off x="0" y="5776056"/>
            <a:ext cx="9144000" cy="691027"/>
          </a:xfrm>
        </p:spPr>
        <p:txBody>
          <a:bodyPr>
            <a:noAutofit/>
          </a:bodyPr>
          <a:lstStyle/>
          <a:p>
            <a:r>
              <a:rPr lang="en-US" sz="3200" dirty="0" smtClean="0">
                <a:solidFill>
                  <a:srgbClr val="1D3479"/>
                </a:solidFill>
                <a:latin typeface="Museo Slab 500"/>
                <a:cs typeface="Museo 300"/>
              </a:rPr>
              <a:t>Maintenance Optimization Project</a:t>
            </a:r>
            <a:endParaRPr lang="en-US" sz="3200" b="1" dirty="0">
              <a:solidFill>
                <a:srgbClr val="1D3479"/>
              </a:solidFill>
              <a:latin typeface="Museo 300"/>
              <a:cs typeface="Museo 300"/>
            </a:endParaRPr>
          </a:p>
        </p:txBody>
      </p:sp>
      <p:pic>
        <p:nvPicPr>
          <p:cNvPr id="18" name="Picture 17"/>
          <p:cNvPicPr>
            <a:picLocks noChangeAspect="1"/>
          </p:cNvPicPr>
          <p:nvPr/>
        </p:nvPicPr>
        <p:blipFill rotWithShape="1">
          <a:blip r:embed="rId3"/>
          <a:srcRect l="20433" t="39643" r="18612" b="38942"/>
          <a:stretch/>
        </p:blipFill>
        <p:spPr>
          <a:xfrm>
            <a:off x="457202" y="160865"/>
            <a:ext cx="5240867" cy="142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04679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 txBox="1">
            <a:spLocks/>
          </p:cNvSpPr>
          <p:nvPr/>
        </p:nvSpPr>
        <p:spPr>
          <a:xfrm>
            <a:off x="534747" y="1523431"/>
            <a:ext cx="4639224" cy="67214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3200" b="1" dirty="0" smtClean="0">
                <a:solidFill>
                  <a:srgbClr val="1D3479"/>
                </a:solidFill>
                <a:latin typeface="Museo Slab 500"/>
                <a:cs typeface="Museo Slab 500"/>
              </a:rPr>
              <a:t>Recommendations</a:t>
            </a:r>
            <a:endParaRPr lang="en-US" sz="3200" b="1" dirty="0">
              <a:solidFill>
                <a:srgbClr val="1D3479"/>
              </a:solidFill>
              <a:latin typeface="Museo 300"/>
              <a:cs typeface="Museo 30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75729" y="2338671"/>
            <a:ext cx="7814738" cy="38164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rebuchet MS"/>
                <a:cs typeface="Trebuchet MS"/>
              </a:rPr>
              <a:t>Update data input screens to facilitate faster data entry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rebuchet MS"/>
                <a:cs typeface="Trebuchet MS"/>
              </a:rPr>
              <a:t>Ensure mandatory fields are clearly defined and labeled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rebuchet MS"/>
                <a:cs typeface="Trebuchet MS"/>
              </a:rPr>
              <a:t>Incorporate edit checks and guard against invalid entries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rebuchet MS"/>
                <a:cs typeface="Trebuchet MS"/>
              </a:rPr>
              <a:t>Provide valid data range limits</a:t>
            </a:r>
          </a:p>
          <a:p>
            <a:endParaRPr lang="en-US" dirty="0">
              <a:solidFill>
                <a:schemeClr val="tx1">
                  <a:lumMod val="95000"/>
                  <a:lumOff val="5000"/>
                </a:schemeClr>
              </a:solidFill>
              <a:latin typeface="Trebuchet MS"/>
              <a:cs typeface="Trebuchet MS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3"/>
          <a:srcRect l="23091" t="41555" r="54850" b="41109"/>
          <a:stretch/>
        </p:blipFill>
        <p:spPr>
          <a:xfrm>
            <a:off x="575729" y="380999"/>
            <a:ext cx="1743137" cy="1058333"/>
          </a:xfrm>
          <a:prstGeom prst="rect">
            <a:avLst/>
          </a:prstGeom>
        </p:spPr>
      </p:pic>
      <p:cxnSp>
        <p:nvCxnSpPr>
          <p:cNvPr id="14" name="Straight Connector 13"/>
          <p:cNvCxnSpPr/>
          <p:nvPr/>
        </p:nvCxnSpPr>
        <p:spPr>
          <a:xfrm>
            <a:off x="2459463" y="1297092"/>
            <a:ext cx="5931004" cy="0"/>
          </a:xfrm>
          <a:prstGeom prst="line">
            <a:avLst/>
          </a:prstGeom>
          <a:ln>
            <a:solidFill>
              <a:srgbClr val="AEB3B6"/>
            </a:solidFill>
            <a:prstDash val="dot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Title 1"/>
          <p:cNvSpPr txBox="1">
            <a:spLocks/>
          </p:cNvSpPr>
          <p:nvPr/>
        </p:nvSpPr>
        <p:spPr>
          <a:xfrm>
            <a:off x="2459463" y="479716"/>
            <a:ext cx="5931004" cy="67214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3200" b="1" dirty="0" smtClean="0">
                <a:solidFill>
                  <a:srgbClr val="1D3479"/>
                </a:solidFill>
                <a:latin typeface="Museo Slab 500"/>
                <a:cs typeface="Museo Slab 500"/>
              </a:rPr>
              <a:t>MMS Analysis</a:t>
            </a:r>
            <a:endParaRPr lang="en-US" sz="3200" b="1" dirty="0">
              <a:solidFill>
                <a:srgbClr val="1D3479"/>
              </a:solidFill>
              <a:latin typeface="Museo 300"/>
              <a:cs typeface="Museo 300"/>
            </a:endParaRPr>
          </a:p>
        </p:txBody>
      </p:sp>
    </p:spTree>
    <p:extLst>
      <p:ext uri="{BB962C8B-B14F-4D97-AF65-F5344CB8AC3E}">
        <p14:creationId xmlns:p14="http://schemas.microsoft.com/office/powerpoint/2010/main" val="28867442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 txBox="1">
            <a:spLocks/>
          </p:cNvSpPr>
          <p:nvPr/>
        </p:nvSpPr>
        <p:spPr>
          <a:xfrm>
            <a:off x="534747" y="1523431"/>
            <a:ext cx="4639224" cy="67214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3200" b="1" dirty="0" smtClean="0">
                <a:solidFill>
                  <a:srgbClr val="1D3479"/>
                </a:solidFill>
                <a:latin typeface="Museo Slab 500"/>
                <a:cs typeface="Museo Slab 500"/>
              </a:rPr>
              <a:t>Before</a:t>
            </a:r>
            <a:endParaRPr lang="en-US" sz="3200" b="1" dirty="0">
              <a:solidFill>
                <a:srgbClr val="1D3479"/>
              </a:solidFill>
              <a:latin typeface="Museo 300"/>
              <a:cs typeface="Museo 300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3"/>
          <a:srcRect l="23091" t="41555" r="54850" b="41109"/>
          <a:stretch/>
        </p:blipFill>
        <p:spPr>
          <a:xfrm>
            <a:off x="575729" y="380999"/>
            <a:ext cx="1743137" cy="1058333"/>
          </a:xfrm>
          <a:prstGeom prst="rect">
            <a:avLst/>
          </a:prstGeom>
        </p:spPr>
      </p:pic>
      <p:cxnSp>
        <p:nvCxnSpPr>
          <p:cNvPr id="14" name="Straight Connector 13"/>
          <p:cNvCxnSpPr/>
          <p:nvPr/>
        </p:nvCxnSpPr>
        <p:spPr>
          <a:xfrm>
            <a:off x="2459463" y="1297092"/>
            <a:ext cx="5931004" cy="0"/>
          </a:xfrm>
          <a:prstGeom prst="line">
            <a:avLst/>
          </a:prstGeom>
          <a:ln>
            <a:solidFill>
              <a:srgbClr val="AEB3B6"/>
            </a:solidFill>
            <a:prstDash val="dot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Title 1"/>
          <p:cNvSpPr txBox="1">
            <a:spLocks/>
          </p:cNvSpPr>
          <p:nvPr/>
        </p:nvSpPr>
        <p:spPr>
          <a:xfrm>
            <a:off x="2459463" y="479716"/>
            <a:ext cx="5931004" cy="67214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3200" b="1" dirty="0" smtClean="0">
                <a:solidFill>
                  <a:srgbClr val="1D3479"/>
                </a:solidFill>
                <a:latin typeface="Museo Slab 500"/>
                <a:cs typeface="Museo Slab 500"/>
              </a:rPr>
              <a:t>MMS Analysis</a:t>
            </a:r>
            <a:endParaRPr lang="en-US" sz="3200" b="1" dirty="0">
              <a:solidFill>
                <a:srgbClr val="1D3479"/>
              </a:solidFill>
              <a:latin typeface="Museo 300"/>
              <a:cs typeface="Museo 300"/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1476" y="1439332"/>
            <a:ext cx="6978015" cy="5203508"/>
          </a:xfrm>
          <a:prstGeom prst="roundRect">
            <a:avLst>
              <a:gd name="adj" fmla="val 7941"/>
            </a:avLst>
          </a:prstGeom>
        </p:spPr>
      </p:pic>
    </p:spTree>
    <p:extLst>
      <p:ext uri="{BB962C8B-B14F-4D97-AF65-F5344CB8AC3E}">
        <p14:creationId xmlns:p14="http://schemas.microsoft.com/office/powerpoint/2010/main" val="32390076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 txBox="1">
            <a:spLocks/>
          </p:cNvSpPr>
          <p:nvPr/>
        </p:nvSpPr>
        <p:spPr>
          <a:xfrm>
            <a:off x="534747" y="1523431"/>
            <a:ext cx="4639224" cy="67214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3200" b="1" dirty="0" smtClean="0">
                <a:solidFill>
                  <a:srgbClr val="1D3479"/>
                </a:solidFill>
                <a:latin typeface="Museo Slab 500"/>
                <a:cs typeface="Museo Slab 500"/>
              </a:rPr>
              <a:t>Before</a:t>
            </a:r>
            <a:endParaRPr lang="en-US" sz="3200" b="1" dirty="0">
              <a:solidFill>
                <a:srgbClr val="1D3479"/>
              </a:solidFill>
              <a:latin typeface="Museo 300"/>
              <a:cs typeface="Museo 300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3"/>
          <a:srcRect l="23091" t="41555" r="54850" b="41109"/>
          <a:stretch/>
        </p:blipFill>
        <p:spPr>
          <a:xfrm>
            <a:off x="575729" y="380999"/>
            <a:ext cx="1743137" cy="1058333"/>
          </a:xfrm>
          <a:prstGeom prst="rect">
            <a:avLst/>
          </a:prstGeom>
        </p:spPr>
      </p:pic>
      <p:cxnSp>
        <p:nvCxnSpPr>
          <p:cNvPr id="14" name="Straight Connector 13"/>
          <p:cNvCxnSpPr/>
          <p:nvPr/>
        </p:nvCxnSpPr>
        <p:spPr>
          <a:xfrm>
            <a:off x="2459463" y="1297092"/>
            <a:ext cx="5931004" cy="0"/>
          </a:xfrm>
          <a:prstGeom prst="line">
            <a:avLst/>
          </a:prstGeom>
          <a:ln>
            <a:solidFill>
              <a:srgbClr val="AEB3B6"/>
            </a:solidFill>
            <a:prstDash val="dot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Title 1"/>
          <p:cNvSpPr txBox="1">
            <a:spLocks/>
          </p:cNvSpPr>
          <p:nvPr/>
        </p:nvSpPr>
        <p:spPr>
          <a:xfrm>
            <a:off x="2459463" y="479716"/>
            <a:ext cx="5931004" cy="67214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3200" b="1" dirty="0" smtClean="0">
                <a:solidFill>
                  <a:srgbClr val="1D3479"/>
                </a:solidFill>
                <a:latin typeface="Museo Slab 500"/>
                <a:cs typeface="Museo Slab 500"/>
              </a:rPr>
              <a:t>MMS Analysis</a:t>
            </a:r>
            <a:endParaRPr lang="en-US" sz="3200" b="1" dirty="0">
              <a:solidFill>
                <a:srgbClr val="1D3479"/>
              </a:solidFill>
              <a:latin typeface="Museo 300"/>
              <a:cs typeface="Museo 30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420" y="2195577"/>
            <a:ext cx="8486775" cy="3634740"/>
          </a:xfrm>
          <a:prstGeom prst="roundRect">
            <a:avLst>
              <a:gd name="adj" fmla="val 7941"/>
            </a:avLst>
          </a:prstGeom>
        </p:spPr>
      </p:pic>
    </p:spTree>
    <p:extLst>
      <p:ext uri="{BB962C8B-B14F-4D97-AF65-F5344CB8AC3E}">
        <p14:creationId xmlns:p14="http://schemas.microsoft.com/office/powerpoint/2010/main" val="6116965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 txBox="1">
            <a:spLocks/>
          </p:cNvSpPr>
          <p:nvPr/>
        </p:nvSpPr>
        <p:spPr>
          <a:xfrm>
            <a:off x="534747" y="1523431"/>
            <a:ext cx="4639224" cy="67214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3200" b="1" dirty="0" smtClean="0">
                <a:solidFill>
                  <a:srgbClr val="1D3479"/>
                </a:solidFill>
                <a:latin typeface="Museo Slab 500"/>
                <a:cs typeface="Museo Slab 500"/>
              </a:rPr>
              <a:t>Before</a:t>
            </a:r>
            <a:endParaRPr lang="en-US" sz="3200" b="1" dirty="0">
              <a:solidFill>
                <a:srgbClr val="1D3479"/>
              </a:solidFill>
              <a:latin typeface="Museo 300"/>
              <a:cs typeface="Museo 300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3"/>
          <a:srcRect l="23091" t="41555" r="54850" b="41109"/>
          <a:stretch/>
        </p:blipFill>
        <p:spPr>
          <a:xfrm>
            <a:off x="575729" y="380999"/>
            <a:ext cx="1743137" cy="1058333"/>
          </a:xfrm>
          <a:prstGeom prst="rect">
            <a:avLst/>
          </a:prstGeom>
        </p:spPr>
      </p:pic>
      <p:cxnSp>
        <p:nvCxnSpPr>
          <p:cNvPr id="14" name="Straight Connector 13"/>
          <p:cNvCxnSpPr/>
          <p:nvPr/>
        </p:nvCxnSpPr>
        <p:spPr>
          <a:xfrm>
            <a:off x="2459463" y="1297092"/>
            <a:ext cx="5931004" cy="0"/>
          </a:xfrm>
          <a:prstGeom prst="line">
            <a:avLst/>
          </a:prstGeom>
          <a:ln>
            <a:solidFill>
              <a:srgbClr val="AEB3B6"/>
            </a:solidFill>
            <a:prstDash val="dot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Title 1"/>
          <p:cNvSpPr txBox="1">
            <a:spLocks/>
          </p:cNvSpPr>
          <p:nvPr/>
        </p:nvSpPr>
        <p:spPr>
          <a:xfrm>
            <a:off x="2459463" y="479716"/>
            <a:ext cx="5931004" cy="67214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3200" b="1" dirty="0" smtClean="0">
                <a:solidFill>
                  <a:srgbClr val="1D3479"/>
                </a:solidFill>
                <a:latin typeface="Museo Slab 500"/>
                <a:cs typeface="Museo Slab 500"/>
              </a:rPr>
              <a:t>MMS Analysis</a:t>
            </a:r>
            <a:endParaRPr lang="en-US" sz="3200" b="1" dirty="0">
              <a:solidFill>
                <a:srgbClr val="1D3479"/>
              </a:solidFill>
              <a:latin typeface="Museo 300"/>
              <a:cs typeface="Museo 300"/>
            </a:endParaRP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747" y="2467884"/>
            <a:ext cx="7991475" cy="3038475"/>
          </a:xfrm>
          <a:prstGeom prst="roundRect">
            <a:avLst>
              <a:gd name="adj" fmla="val 7941"/>
            </a:avLst>
          </a:prstGeom>
        </p:spPr>
      </p:pic>
    </p:spTree>
    <p:extLst>
      <p:ext uri="{BB962C8B-B14F-4D97-AF65-F5344CB8AC3E}">
        <p14:creationId xmlns:p14="http://schemas.microsoft.com/office/powerpoint/2010/main" val="32135914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 txBox="1">
            <a:spLocks/>
          </p:cNvSpPr>
          <p:nvPr/>
        </p:nvSpPr>
        <p:spPr>
          <a:xfrm>
            <a:off x="534747" y="1523431"/>
            <a:ext cx="4639224" cy="67214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3200" b="1" dirty="0" smtClean="0">
                <a:solidFill>
                  <a:srgbClr val="1D3479"/>
                </a:solidFill>
                <a:latin typeface="Museo Slab 500"/>
                <a:cs typeface="Museo Slab 500"/>
              </a:rPr>
              <a:t>Before</a:t>
            </a:r>
            <a:endParaRPr lang="en-US" sz="3200" b="1" dirty="0">
              <a:solidFill>
                <a:srgbClr val="1D3479"/>
              </a:solidFill>
              <a:latin typeface="Museo 300"/>
              <a:cs typeface="Museo 300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3"/>
          <a:srcRect l="23091" t="41555" r="54850" b="41109"/>
          <a:stretch/>
        </p:blipFill>
        <p:spPr>
          <a:xfrm>
            <a:off x="575729" y="380999"/>
            <a:ext cx="1743137" cy="1058333"/>
          </a:xfrm>
          <a:prstGeom prst="rect">
            <a:avLst/>
          </a:prstGeom>
        </p:spPr>
      </p:pic>
      <p:cxnSp>
        <p:nvCxnSpPr>
          <p:cNvPr id="14" name="Straight Connector 13"/>
          <p:cNvCxnSpPr/>
          <p:nvPr/>
        </p:nvCxnSpPr>
        <p:spPr>
          <a:xfrm>
            <a:off x="2459463" y="1297092"/>
            <a:ext cx="5931004" cy="0"/>
          </a:xfrm>
          <a:prstGeom prst="line">
            <a:avLst/>
          </a:prstGeom>
          <a:ln>
            <a:solidFill>
              <a:srgbClr val="AEB3B6"/>
            </a:solidFill>
            <a:prstDash val="dot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Title 1"/>
          <p:cNvSpPr txBox="1">
            <a:spLocks/>
          </p:cNvSpPr>
          <p:nvPr/>
        </p:nvSpPr>
        <p:spPr>
          <a:xfrm>
            <a:off x="2459463" y="479716"/>
            <a:ext cx="5931004" cy="67214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3200" b="1" dirty="0" smtClean="0">
                <a:solidFill>
                  <a:srgbClr val="1D3479"/>
                </a:solidFill>
                <a:latin typeface="Museo Slab 500"/>
                <a:cs typeface="Museo Slab 500"/>
              </a:rPr>
              <a:t>MMS Analysis</a:t>
            </a:r>
            <a:endParaRPr lang="en-US" sz="3200" b="1" dirty="0">
              <a:solidFill>
                <a:srgbClr val="1D3479"/>
              </a:solidFill>
              <a:latin typeface="Museo 300"/>
              <a:cs typeface="Museo 300"/>
            </a:endParaRPr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142" y="2195577"/>
            <a:ext cx="8477250" cy="4352925"/>
          </a:xfrm>
          <a:prstGeom prst="roundRect">
            <a:avLst>
              <a:gd name="adj" fmla="val 7941"/>
            </a:avLst>
          </a:prstGeom>
        </p:spPr>
      </p:pic>
    </p:spTree>
    <p:extLst>
      <p:ext uri="{BB962C8B-B14F-4D97-AF65-F5344CB8AC3E}">
        <p14:creationId xmlns:p14="http://schemas.microsoft.com/office/powerpoint/2010/main" val="4335978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 txBox="1">
            <a:spLocks/>
          </p:cNvSpPr>
          <p:nvPr/>
        </p:nvSpPr>
        <p:spPr>
          <a:xfrm>
            <a:off x="534747" y="1523431"/>
            <a:ext cx="4639224" cy="67214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3200" b="1" dirty="0" smtClean="0">
                <a:solidFill>
                  <a:srgbClr val="1D3479"/>
                </a:solidFill>
                <a:latin typeface="Museo Slab 500"/>
                <a:cs typeface="Museo Slab 500"/>
              </a:rPr>
              <a:t>Before</a:t>
            </a:r>
            <a:endParaRPr lang="en-US" sz="3200" b="1" dirty="0">
              <a:solidFill>
                <a:srgbClr val="1D3479"/>
              </a:solidFill>
              <a:latin typeface="Museo 300"/>
              <a:cs typeface="Museo 300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3"/>
          <a:srcRect l="23091" t="41555" r="54850" b="41109"/>
          <a:stretch/>
        </p:blipFill>
        <p:spPr>
          <a:xfrm>
            <a:off x="575729" y="380999"/>
            <a:ext cx="1743137" cy="1058333"/>
          </a:xfrm>
          <a:prstGeom prst="rect">
            <a:avLst/>
          </a:prstGeom>
        </p:spPr>
      </p:pic>
      <p:cxnSp>
        <p:nvCxnSpPr>
          <p:cNvPr id="14" name="Straight Connector 13"/>
          <p:cNvCxnSpPr/>
          <p:nvPr/>
        </p:nvCxnSpPr>
        <p:spPr>
          <a:xfrm>
            <a:off x="2459463" y="1297092"/>
            <a:ext cx="5931004" cy="0"/>
          </a:xfrm>
          <a:prstGeom prst="line">
            <a:avLst/>
          </a:prstGeom>
          <a:ln>
            <a:solidFill>
              <a:srgbClr val="AEB3B6"/>
            </a:solidFill>
            <a:prstDash val="dot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Title 1"/>
          <p:cNvSpPr txBox="1">
            <a:spLocks/>
          </p:cNvSpPr>
          <p:nvPr/>
        </p:nvSpPr>
        <p:spPr>
          <a:xfrm>
            <a:off x="2459463" y="479716"/>
            <a:ext cx="5931004" cy="67214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3200" b="1" dirty="0" smtClean="0">
                <a:solidFill>
                  <a:srgbClr val="1D3479"/>
                </a:solidFill>
                <a:latin typeface="Museo Slab 500"/>
                <a:cs typeface="Museo Slab 500"/>
              </a:rPr>
              <a:t>MMS Analysis</a:t>
            </a:r>
            <a:endParaRPr lang="en-US" sz="3200" b="1" dirty="0">
              <a:solidFill>
                <a:srgbClr val="1D3479"/>
              </a:solidFill>
              <a:latin typeface="Museo 300"/>
              <a:cs typeface="Museo 300"/>
            </a:endParaRPr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728" y="2195577"/>
            <a:ext cx="7753350" cy="3609975"/>
          </a:xfrm>
          <a:prstGeom prst="roundRect">
            <a:avLst>
              <a:gd name="adj" fmla="val 7941"/>
            </a:avLst>
          </a:prstGeom>
        </p:spPr>
      </p:pic>
    </p:spTree>
    <p:extLst>
      <p:ext uri="{BB962C8B-B14F-4D97-AF65-F5344CB8AC3E}">
        <p14:creationId xmlns:p14="http://schemas.microsoft.com/office/powerpoint/2010/main" val="18489995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 txBox="1">
            <a:spLocks/>
          </p:cNvSpPr>
          <p:nvPr/>
        </p:nvSpPr>
        <p:spPr>
          <a:xfrm>
            <a:off x="534747" y="1523431"/>
            <a:ext cx="4639224" cy="67214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3200" b="1" dirty="0" smtClean="0">
                <a:solidFill>
                  <a:srgbClr val="1D3479"/>
                </a:solidFill>
                <a:latin typeface="Museo Slab 500"/>
                <a:cs typeface="Museo Slab 500"/>
              </a:rPr>
              <a:t>Before</a:t>
            </a:r>
            <a:endParaRPr lang="en-US" sz="3200" b="1" dirty="0">
              <a:solidFill>
                <a:srgbClr val="1D3479"/>
              </a:solidFill>
              <a:latin typeface="Museo 300"/>
              <a:cs typeface="Museo 300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3"/>
          <a:srcRect l="23091" t="41555" r="54850" b="41109"/>
          <a:stretch/>
        </p:blipFill>
        <p:spPr>
          <a:xfrm>
            <a:off x="575729" y="380999"/>
            <a:ext cx="1743137" cy="1058333"/>
          </a:xfrm>
          <a:prstGeom prst="rect">
            <a:avLst/>
          </a:prstGeom>
        </p:spPr>
      </p:pic>
      <p:cxnSp>
        <p:nvCxnSpPr>
          <p:cNvPr id="14" name="Straight Connector 13"/>
          <p:cNvCxnSpPr/>
          <p:nvPr/>
        </p:nvCxnSpPr>
        <p:spPr>
          <a:xfrm>
            <a:off x="2459463" y="1297092"/>
            <a:ext cx="5931004" cy="0"/>
          </a:xfrm>
          <a:prstGeom prst="line">
            <a:avLst/>
          </a:prstGeom>
          <a:ln>
            <a:solidFill>
              <a:srgbClr val="AEB3B6"/>
            </a:solidFill>
            <a:prstDash val="dot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Title 1"/>
          <p:cNvSpPr txBox="1">
            <a:spLocks/>
          </p:cNvSpPr>
          <p:nvPr/>
        </p:nvSpPr>
        <p:spPr>
          <a:xfrm>
            <a:off x="2459463" y="479716"/>
            <a:ext cx="5931004" cy="67214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3200" b="1" dirty="0" smtClean="0">
                <a:solidFill>
                  <a:srgbClr val="1D3479"/>
                </a:solidFill>
                <a:latin typeface="Museo Slab 500"/>
                <a:cs typeface="Museo Slab 500"/>
              </a:rPr>
              <a:t>MMS Analysis</a:t>
            </a:r>
            <a:endParaRPr lang="en-US" sz="3200" b="1" dirty="0">
              <a:solidFill>
                <a:srgbClr val="1D3479"/>
              </a:solidFill>
              <a:latin typeface="Museo 300"/>
              <a:cs typeface="Museo 300"/>
            </a:endParaRPr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1059" y="2195577"/>
            <a:ext cx="7140893" cy="4140518"/>
          </a:xfrm>
          <a:prstGeom prst="roundRect">
            <a:avLst>
              <a:gd name="adj" fmla="val 7941"/>
            </a:avLst>
          </a:prstGeom>
        </p:spPr>
      </p:pic>
    </p:spTree>
    <p:extLst>
      <p:ext uri="{BB962C8B-B14F-4D97-AF65-F5344CB8AC3E}">
        <p14:creationId xmlns:p14="http://schemas.microsoft.com/office/powerpoint/2010/main" val="27871805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 txBox="1">
            <a:spLocks/>
          </p:cNvSpPr>
          <p:nvPr/>
        </p:nvSpPr>
        <p:spPr>
          <a:xfrm>
            <a:off x="534747" y="1523431"/>
            <a:ext cx="4639224" cy="67214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3200" b="1" dirty="0" smtClean="0">
                <a:solidFill>
                  <a:srgbClr val="1D3479"/>
                </a:solidFill>
                <a:latin typeface="Museo Slab 500"/>
                <a:cs typeface="Museo Slab 500"/>
              </a:rPr>
              <a:t>Before</a:t>
            </a:r>
            <a:endParaRPr lang="en-US" sz="3200" b="1" dirty="0">
              <a:solidFill>
                <a:srgbClr val="1D3479"/>
              </a:solidFill>
              <a:latin typeface="Museo 300"/>
              <a:cs typeface="Museo 300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3"/>
          <a:srcRect l="23091" t="41555" r="54850" b="41109"/>
          <a:stretch/>
        </p:blipFill>
        <p:spPr>
          <a:xfrm>
            <a:off x="575729" y="380999"/>
            <a:ext cx="1743137" cy="1058333"/>
          </a:xfrm>
          <a:prstGeom prst="rect">
            <a:avLst/>
          </a:prstGeom>
        </p:spPr>
      </p:pic>
      <p:cxnSp>
        <p:nvCxnSpPr>
          <p:cNvPr id="14" name="Straight Connector 13"/>
          <p:cNvCxnSpPr/>
          <p:nvPr/>
        </p:nvCxnSpPr>
        <p:spPr>
          <a:xfrm>
            <a:off x="2459463" y="1297092"/>
            <a:ext cx="5931004" cy="0"/>
          </a:xfrm>
          <a:prstGeom prst="line">
            <a:avLst/>
          </a:prstGeom>
          <a:ln>
            <a:solidFill>
              <a:srgbClr val="AEB3B6"/>
            </a:solidFill>
            <a:prstDash val="dot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Title 1"/>
          <p:cNvSpPr txBox="1">
            <a:spLocks/>
          </p:cNvSpPr>
          <p:nvPr/>
        </p:nvSpPr>
        <p:spPr>
          <a:xfrm>
            <a:off x="2459463" y="479716"/>
            <a:ext cx="5931004" cy="67214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3200" b="1" dirty="0" smtClean="0">
                <a:solidFill>
                  <a:srgbClr val="1D3479"/>
                </a:solidFill>
                <a:latin typeface="Museo Slab 500"/>
                <a:cs typeface="Museo Slab 500"/>
              </a:rPr>
              <a:t>MMS Analysis</a:t>
            </a:r>
            <a:endParaRPr lang="en-US" sz="3200" b="1" dirty="0">
              <a:solidFill>
                <a:srgbClr val="1D3479"/>
              </a:solidFill>
              <a:latin typeface="Museo 300"/>
              <a:cs typeface="Museo 300"/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1059" y="2195577"/>
            <a:ext cx="6225540" cy="4305300"/>
          </a:xfrm>
          <a:prstGeom prst="roundRect">
            <a:avLst>
              <a:gd name="adj" fmla="val 7941"/>
            </a:avLst>
          </a:prstGeom>
        </p:spPr>
      </p:pic>
    </p:spTree>
    <p:extLst>
      <p:ext uri="{BB962C8B-B14F-4D97-AF65-F5344CB8AC3E}">
        <p14:creationId xmlns:p14="http://schemas.microsoft.com/office/powerpoint/2010/main" val="1947146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 txBox="1">
            <a:spLocks/>
          </p:cNvSpPr>
          <p:nvPr/>
        </p:nvSpPr>
        <p:spPr>
          <a:xfrm>
            <a:off x="534747" y="1523431"/>
            <a:ext cx="4639224" cy="67214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3200" b="1" dirty="0" smtClean="0">
                <a:solidFill>
                  <a:srgbClr val="1D3479"/>
                </a:solidFill>
                <a:latin typeface="Museo Slab 500"/>
                <a:cs typeface="Museo Slab 500"/>
              </a:rPr>
              <a:t>Before</a:t>
            </a:r>
            <a:endParaRPr lang="en-US" sz="3200" b="1" dirty="0">
              <a:solidFill>
                <a:srgbClr val="1D3479"/>
              </a:solidFill>
              <a:latin typeface="Museo 300"/>
              <a:cs typeface="Museo 300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3"/>
          <a:srcRect l="23091" t="41555" r="54850" b="41109"/>
          <a:stretch/>
        </p:blipFill>
        <p:spPr>
          <a:xfrm>
            <a:off x="575729" y="380999"/>
            <a:ext cx="1743137" cy="1058333"/>
          </a:xfrm>
          <a:prstGeom prst="rect">
            <a:avLst/>
          </a:prstGeom>
        </p:spPr>
      </p:pic>
      <p:cxnSp>
        <p:nvCxnSpPr>
          <p:cNvPr id="14" name="Straight Connector 13"/>
          <p:cNvCxnSpPr/>
          <p:nvPr/>
        </p:nvCxnSpPr>
        <p:spPr>
          <a:xfrm>
            <a:off x="2459463" y="1297092"/>
            <a:ext cx="5931004" cy="0"/>
          </a:xfrm>
          <a:prstGeom prst="line">
            <a:avLst/>
          </a:prstGeom>
          <a:ln>
            <a:solidFill>
              <a:srgbClr val="AEB3B6"/>
            </a:solidFill>
            <a:prstDash val="dot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Title 1"/>
          <p:cNvSpPr txBox="1">
            <a:spLocks/>
          </p:cNvSpPr>
          <p:nvPr/>
        </p:nvSpPr>
        <p:spPr>
          <a:xfrm>
            <a:off x="2459463" y="479716"/>
            <a:ext cx="5931004" cy="67214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3200" b="1" dirty="0" smtClean="0">
                <a:solidFill>
                  <a:srgbClr val="1D3479"/>
                </a:solidFill>
                <a:latin typeface="Museo Slab 500"/>
                <a:cs typeface="Museo Slab 500"/>
              </a:rPr>
              <a:t>MMS Analysis</a:t>
            </a:r>
            <a:endParaRPr lang="en-US" sz="3200" b="1" dirty="0">
              <a:solidFill>
                <a:srgbClr val="1D3479"/>
              </a:solidFill>
              <a:latin typeface="Museo 300"/>
              <a:cs typeface="Museo 30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746" y="2195577"/>
            <a:ext cx="6858000" cy="4277678"/>
          </a:xfrm>
          <a:prstGeom prst="roundRect">
            <a:avLst>
              <a:gd name="adj" fmla="val 7941"/>
            </a:avLst>
          </a:prstGeom>
        </p:spPr>
      </p:pic>
    </p:spTree>
    <p:extLst>
      <p:ext uri="{BB962C8B-B14F-4D97-AF65-F5344CB8AC3E}">
        <p14:creationId xmlns:p14="http://schemas.microsoft.com/office/powerpoint/2010/main" val="29234103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 txBox="1">
            <a:spLocks/>
          </p:cNvSpPr>
          <p:nvPr/>
        </p:nvSpPr>
        <p:spPr>
          <a:xfrm>
            <a:off x="534747" y="1523431"/>
            <a:ext cx="4639224" cy="67214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3200" b="1" dirty="0" smtClean="0">
                <a:solidFill>
                  <a:srgbClr val="1D3479"/>
                </a:solidFill>
                <a:latin typeface="Museo Slab 500"/>
                <a:cs typeface="Museo Slab 500"/>
              </a:rPr>
              <a:t>Before</a:t>
            </a:r>
            <a:endParaRPr lang="en-US" sz="3200" b="1" dirty="0">
              <a:solidFill>
                <a:srgbClr val="1D3479"/>
              </a:solidFill>
              <a:latin typeface="Museo 300"/>
              <a:cs typeface="Museo 300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3"/>
          <a:srcRect l="23091" t="41555" r="54850" b="41109"/>
          <a:stretch/>
        </p:blipFill>
        <p:spPr>
          <a:xfrm>
            <a:off x="575729" y="380999"/>
            <a:ext cx="1743137" cy="1058333"/>
          </a:xfrm>
          <a:prstGeom prst="rect">
            <a:avLst/>
          </a:prstGeom>
        </p:spPr>
      </p:pic>
      <p:cxnSp>
        <p:nvCxnSpPr>
          <p:cNvPr id="14" name="Straight Connector 13"/>
          <p:cNvCxnSpPr/>
          <p:nvPr/>
        </p:nvCxnSpPr>
        <p:spPr>
          <a:xfrm>
            <a:off x="2459463" y="1297092"/>
            <a:ext cx="5931004" cy="0"/>
          </a:xfrm>
          <a:prstGeom prst="line">
            <a:avLst/>
          </a:prstGeom>
          <a:ln>
            <a:solidFill>
              <a:srgbClr val="AEB3B6"/>
            </a:solidFill>
            <a:prstDash val="dot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Title 1"/>
          <p:cNvSpPr txBox="1">
            <a:spLocks/>
          </p:cNvSpPr>
          <p:nvPr/>
        </p:nvSpPr>
        <p:spPr>
          <a:xfrm>
            <a:off x="2459463" y="479716"/>
            <a:ext cx="5931004" cy="67214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3200" b="1" dirty="0" smtClean="0">
                <a:solidFill>
                  <a:srgbClr val="1D3479"/>
                </a:solidFill>
                <a:latin typeface="Museo Slab 500"/>
                <a:cs typeface="Museo Slab 500"/>
              </a:rPr>
              <a:t>MMS Analysis</a:t>
            </a:r>
            <a:endParaRPr lang="en-US" sz="3200" b="1" dirty="0">
              <a:solidFill>
                <a:srgbClr val="1D3479"/>
              </a:solidFill>
              <a:latin typeface="Museo 300"/>
              <a:cs typeface="Museo 300"/>
            </a:endParaRP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1867" y="2134975"/>
            <a:ext cx="8495348" cy="4131945"/>
          </a:xfrm>
          <a:prstGeom prst="roundRect">
            <a:avLst>
              <a:gd name="adj" fmla="val 7941"/>
            </a:avLst>
          </a:prstGeom>
        </p:spPr>
      </p:pic>
    </p:spTree>
    <p:extLst>
      <p:ext uri="{BB962C8B-B14F-4D97-AF65-F5344CB8AC3E}">
        <p14:creationId xmlns:p14="http://schemas.microsoft.com/office/powerpoint/2010/main" val="4487301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98398" y="1920160"/>
            <a:ext cx="7666670" cy="672146"/>
          </a:xfrm>
        </p:spPr>
        <p:txBody>
          <a:bodyPr>
            <a:noAutofit/>
          </a:bodyPr>
          <a:lstStyle/>
          <a:p>
            <a:pPr algn="l"/>
            <a:r>
              <a:rPr lang="en-US" sz="3200" b="1" dirty="0" smtClean="0">
                <a:solidFill>
                  <a:srgbClr val="1D3479"/>
                </a:solidFill>
                <a:latin typeface="Museo Slab 500"/>
                <a:cs typeface="Museo Slab 500"/>
              </a:rPr>
              <a:t>Purpose of Optimization Project</a:t>
            </a:r>
            <a:endParaRPr lang="en-US" sz="3200" b="1" dirty="0">
              <a:solidFill>
                <a:srgbClr val="1D3479"/>
              </a:solidFill>
              <a:latin typeface="Museo Slab 500"/>
              <a:cs typeface="Museo Slab 50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98398" y="2668599"/>
            <a:ext cx="766667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rebuchet MS"/>
                <a:cs typeface="Trebuchet MS"/>
              </a:rPr>
              <a:t>Analyze/Implement budgeting system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rebuchet MS"/>
                <a:cs typeface="Trebuchet MS"/>
              </a:rPr>
              <a:t>Analyze</a:t>
            </a:r>
            <a:r>
              <a:rPr 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rebuchet MS"/>
                <a:cs typeface="Trebuchet MS"/>
              </a:rPr>
              <a:t> Maintenance Management System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rebuchet MS"/>
                <a:cs typeface="Trebuchet MS"/>
              </a:rPr>
              <a:t>Analyze facilities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rebuchet MS"/>
                <a:cs typeface="Trebuchet MS"/>
              </a:rPr>
              <a:t>Evaluate MLOS and CDOT’s MMS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rebuchet MS"/>
                <a:cs typeface="Trebuchet MS"/>
              </a:rPr>
              <a:t>Analyze staffing</a:t>
            </a:r>
            <a:endParaRPr lang="en-US" sz="3200" dirty="0">
              <a:solidFill>
                <a:schemeClr val="tx1">
                  <a:lumMod val="95000"/>
                  <a:lumOff val="5000"/>
                </a:schemeClr>
              </a:solidFill>
              <a:latin typeface="Trebuchet MS"/>
              <a:cs typeface="Trebuchet MS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5540609" y="6752161"/>
            <a:ext cx="3611858" cy="120191"/>
          </a:xfrm>
          <a:prstGeom prst="rect">
            <a:avLst/>
          </a:prstGeom>
          <a:solidFill>
            <a:srgbClr val="FF660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1D3479"/>
              </a:solidFill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3"/>
          <a:srcRect l="20433" t="39643" r="18612" b="38942"/>
          <a:stretch/>
        </p:blipFill>
        <p:spPr>
          <a:xfrm>
            <a:off x="457202" y="160865"/>
            <a:ext cx="5240867" cy="1422400"/>
          </a:xfrm>
          <a:prstGeom prst="rect">
            <a:avLst/>
          </a:prstGeom>
        </p:spPr>
      </p:pic>
      <p:cxnSp>
        <p:nvCxnSpPr>
          <p:cNvPr id="13" name="Straight Connector 12"/>
          <p:cNvCxnSpPr/>
          <p:nvPr/>
        </p:nvCxnSpPr>
        <p:spPr>
          <a:xfrm>
            <a:off x="698397" y="1735664"/>
            <a:ext cx="7666670" cy="0"/>
          </a:xfrm>
          <a:prstGeom prst="line">
            <a:avLst/>
          </a:prstGeom>
          <a:ln>
            <a:solidFill>
              <a:srgbClr val="AEB3B6"/>
            </a:solidFill>
            <a:prstDash val="dot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9445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 txBox="1">
            <a:spLocks/>
          </p:cNvSpPr>
          <p:nvPr/>
        </p:nvSpPr>
        <p:spPr>
          <a:xfrm>
            <a:off x="2268063" y="509262"/>
            <a:ext cx="6205977" cy="80180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3200" b="1" dirty="0" smtClean="0">
                <a:solidFill>
                  <a:srgbClr val="1D3479"/>
                </a:solidFill>
                <a:latin typeface="Museo Slab 500"/>
                <a:cs typeface="Museo Slab 500"/>
              </a:rPr>
              <a:t>MMS Analysis</a:t>
            </a:r>
            <a:endParaRPr lang="en-US" sz="3200" b="1" dirty="0">
              <a:solidFill>
                <a:srgbClr val="1D3479"/>
              </a:solidFill>
              <a:latin typeface="Museo 300"/>
              <a:cs typeface="Museo 30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5539318" y="6752161"/>
            <a:ext cx="3611858" cy="120191"/>
          </a:xfrm>
          <a:prstGeom prst="rect">
            <a:avLst/>
          </a:prstGeom>
          <a:solidFill>
            <a:srgbClr val="511C6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3"/>
          <a:srcRect l="23091" t="41555" r="54850" b="41109"/>
          <a:stretch/>
        </p:blipFill>
        <p:spPr>
          <a:xfrm>
            <a:off x="575729" y="380999"/>
            <a:ext cx="1743137" cy="1058333"/>
          </a:xfrm>
          <a:prstGeom prst="rect">
            <a:avLst/>
          </a:prstGeom>
        </p:spPr>
      </p:pic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9029" y="2102425"/>
            <a:ext cx="5344067" cy="4525963"/>
          </a:xfrm>
        </p:spPr>
      </p:pic>
      <p:sp>
        <p:nvSpPr>
          <p:cNvPr id="11" name="TextBox 10"/>
          <p:cNvSpPr txBox="1"/>
          <p:nvPr/>
        </p:nvSpPr>
        <p:spPr>
          <a:xfrm>
            <a:off x="7769721" y="3037955"/>
            <a:ext cx="9144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dirty="0" smtClean="0"/>
              <a:t>Guardrail</a:t>
            </a:r>
            <a:endParaRPr lang="en-US" sz="1000" dirty="0"/>
          </a:p>
        </p:txBody>
      </p:sp>
      <p:sp>
        <p:nvSpPr>
          <p:cNvPr id="14" name="TextBox 13"/>
          <p:cNvSpPr txBox="1"/>
          <p:nvPr/>
        </p:nvSpPr>
        <p:spPr>
          <a:xfrm>
            <a:off x="261186" y="3699309"/>
            <a:ext cx="13716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dirty="0" smtClean="0"/>
              <a:t>End Treatments </a:t>
            </a:r>
          </a:p>
          <a:p>
            <a:pPr algn="ctr"/>
            <a:r>
              <a:rPr lang="en-US" sz="1000" dirty="0" smtClean="0"/>
              <a:t>(Begin/End)</a:t>
            </a:r>
            <a:endParaRPr lang="en-US" sz="1000" dirty="0"/>
          </a:p>
        </p:txBody>
      </p:sp>
      <p:sp>
        <p:nvSpPr>
          <p:cNvPr id="21" name="TextBox 20"/>
          <p:cNvSpPr txBox="1"/>
          <p:nvPr/>
        </p:nvSpPr>
        <p:spPr>
          <a:xfrm>
            <a:off x="7769721" y="2445259"/>
            <a:ext cx="9144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dirty="0" smtClean="0"/>
              <a:t>Culvert</a:t>
            </a:r>
            <a:endParaRPr lang="en-US" sz="1000" dirty="0"/>
          </a:p>
        </p:txBody>
      </p:sp>
      <p:sp>
        <p:nvSpPr>
          <p:cNvPr id="24" name="TextBox 23"/>
          <p:cNvSpPr txBox="1"/>
          <p:nvPr/>
        </p:nvSpPr>
        <p:spPr>
          <a:xfrm>
            <a:off x="261186" y="5135583"/>
            <a:ext cx="13716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dirty="0" smtClean="0"/>
              <a:t>Roadway Lighting</a:t>
            </a:r>
            <a:endParaRPr lang="en-US" sz="1000" dirty="0"/>
          </a:p>
        </p:txBody>
      </p:sp>
      <p:sp>
        <p:nvSpPr>
          <p:cNvPr id="29" name="TextBox 28"/>
          <p:cNvSpPr txBox="1"/>
          <p:nvPr/>
        </p:nvSpPr>
        <p:spPr>
          <a:xfrm>
            <a:off x="261186" y="2791734"/>
            <a:ext cx="13716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dirty="0" smtClean="0"/>
              <a:t>Signs</a:t>
            </a:r>
            <a:endParaRPr lang="en-US" sz="1000" dirty="0"/>
          </a:p>
        </p:txBody>
      </p:sp>
      <p:sp>
        <p:nvSpPr>
          <p:cNvPr id="34" name="TextBox 33"/>
          <p:cNvSpPr txBox="1"/>
          <p:nvPr/>
        </p:nvSpPr>
        <p:spPr>
          <a:xfrm>
            <a:off x="7769721" y="4266104"/>
            <a:ext cx="9144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dirty="0" smtClean="0"/>
              <a:t>Ramp</a:t>
            </a:r>
            <a:endParaRPr lang="en-US" sz="1000" dirty="0"/>
          </a:p>
        </p:txBody>
      </p:sp>
      <p:sp>
        <p:nvSpPr>
          <p:cNvPr id="53" name="Flowchart: Connector 52"/>
          <p:cNvSpPr/>
          <p:nvPr/>
        </p:nvSpPr>
        <p:spPr>
          <a:xfrm>
            <a:off x="682569" y="3256611"/>
            <a:ext cx="455873" cy="409569"/>
          </a:xfrm>
          <a:prstGeom prst="flowChartConnector">
            <a:avLst/>
          </a:prstGeom>
          <a:solidFill>
            <a:srgbClr val="92D050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Diamond 53"/>
          <p:cNvSpPr/>
          <p:nvPr/>
        </p:nvSpPr>
        <p:spPr>
          <a:xfrm>
            <a:off x="663543" y="2154203"/>
            <a:ext cx="524324" cy="564024"/>
          </a:xfrm>
          <a:prstGeom prst="diamond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61" name="Straight Connector 60"/>
          <p:cNvCxnSpPr/>
          <p:nvPr/>
        </p:nvCxnSpPr>
        <p:spPr>
          <a:xfrm>
            <a:off x="7762879" y="2311666"/>
            <a:ext cx="914400" cy="0"/>
          </a:xfrm>
          <a:prstGeom prst="line">
            <a:avLst/>
          </a:prstGeom>
          <a:ln w="38100">
            <a:solidFill>
              <a:schemeClr val="accent5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2" name="Straight Connector 61"/>
          <p:cNvCxnSpPr/>
          <p:nvPr/>
        </p:nvCxnSpPr>
        <p:spPr>
          <a:xfrm>
            <a:off x="7762879" y="2932543"/>
            <a:ext cx="914400" cy="0"/>
          </a:xfrm>
          <a:prstGeom prst="line">
            <a:avLst/>
          </a:prstGeom>
          <a:ln w="38100">
            <a:solidFill>
              <a:srgbClr val="92D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3" name="Straight Connector 62"/>
          <p:cNvCxnSpPr/>
          <p:nvPr/>
        </p:nvCxnSpPr>
        <p:spPr>
          <a:xfrm>
            <a:off x="7762879" y="3511378"/>
            <a:ext cx="914400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4" name="Straight Connector 63"/>
          <p:cNvCxnSpPr/>
          <p:nvPr/>
        </p:nvCxnSpPr>
        <p:spPr>
          <a:xfrm>
            <a:off x="7762879" y="4043804"/>
            <a:ext cx="914400" cy="0"/>
          </a:xfrm>
          <a:prstGeom prst="line">
            <a:avLst/>
          </a:prstGeom>
          <a:ln w="38100">
            <a:solidFill>
              <a:srgbClr val="FFFF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5" name="Flowchart: Connector 64"/>
          <p:cNvSpPr/>
          <p:nvPr/>
        </p:nvSpPr>
        <p:spPr>
          <a:xfrm>
            <a:off x="665477" y="5609585"/>
            <a:ext cx="455873" cy="409569"/>
          </a:xfrm>
          <a:prstGeom prst="flowChartConnector">
            <a:avLst/>
          </a:prstGeom>
          <a:solidFill>
            <a:srgbClr val="4F7921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9" name="Group 68"/>
          <p:cNvGrpSpPr/>
          <p:nvPr/>
        </p:nvGrpSpPr>
        <p:grpSpPr>
          <a:xfrm>
            <a:off x="632586" y="4341300"/>
            <a:ext cx="453286" cy="640902"/>
            <a:chOff x="564218" y="4007350"/>
            <a:chExt cx="453286" cy="640902"/>
          </a:xfrm>
        </p:grpSpPr>
        <p:grpSp>
          <p:nvGrpSpPr>
            <p:cNvPr id="59" name="Group 58"/>
            <p:cNvGrpSpPr/>
            <p:nvPr/>
          </p:nvGrpSpPr>
          <p:grpSpPr>
            <a:xfrm>
              <a:off x="564218" y="4007350"/>
              <a:ext cx="453286" cy="640902"/>
              <a:chOff x="7759581" y="2413416"/>
              <a:chExt cx="103065" cy="200055"/>
            </a:xfrm>
          </p:grpSpPr>
          <p:sp>
            <p:nvSpPr>
              <p:cNvPr id="55" name="Rounded Rectangle 54"/>
              <p:cNvSpPr/>
              <p:nvPr/>
            </p:nvSpPr>
            <p:spPr>
              <a:xfrm>
                <a:off x="7759581" y="2413416"/>
                <a:ext cx="102550" cy="200055"/>
              </a:xfrm>
              <a:prstGeom prst="roundRect">
                <a:avLst/>
              </a:prstGeom>
              <a:solidFill>
                <a:srgbClr val="00B050"/>
              </a:solidFill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6" name="Rounded Rectangle 55"/>
              <p:cNvSpPr/>
              <p:nvPr/>
            </p:nvSpPr>
            <p:spPr>
              <a:xfrm>
                <a:off x="7759581" y="2413416"/>
                <a:ext cx="102550" cy="45719"/>
              </a:xfrm>
              <a:prstGeom prst="roundRect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7" name="Rounded Rectangle 56"/>
              <p:cNvSpPr/>
              <p:nvPr/>
            </p:nvSpPr>
            <p:spPr>
              <a:xfrm>
                <a:off x="7760096" y="2565816"/>
                <a:ext cx="102550" cy="45719"/>
              </a:xfrm>
              <a:prstGeom prst="roundRect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66" name="Rectangle 65"/>
            <p:cNvSpPr/>
            <p:nvPr/>
          </p:nvSpPr>
          <p:spPr>
            <a:xfrm>
              <a:off x="744687" y="4259314"/>
              <a:ext cx="92348" cy="126365"/>
            </a:xfrm>
            <a:prstGeom prst="rect">
              <a:avLst/>
            </a:prstGeom>
            <a:solidFill>
              <a:schemeClr val="bg1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7" name="TextBox 66"/>
          <p:cNvSpPr txBox="1"/>
          <p:nvPr/>
        </p:nvSpPr>
        <p:spPr>
          <a:xfrm>
            <a:off x="261186" y="6089682"/>
            <a:ext cx="13716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dirty="0" smtClean="0"/>
              <a:t>End Treatments </a:t>
            </a:r>
          </a:p>
          <a:p>
            <a:pPr algn="ctr"/>
            <a:r>
              <a:rPr lang="en-US" sz="1000" dirty="0" smtClean="0"/>
              <a:t>(Begin/End)</a:t>
            </a:r>
            <a:endParaRPr lang="en-US" sz="1000" dirty="0"/>
          </a:p>
        </p:txBody>
      </p:sp>
      <p:sp>
        <p:nvSpPr>
          <p:cNvPr id="68" name="TextBox 67"/>
          <p:cNvSpPr txBox="1"/>
          <p:nvPr/>
        </p:nvSpPr>
        <p:spPr>
          <a:xfrm>
            <a:off x="7769721" y="3642520"/>
            <a:ext cx="9144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dirty="0" smtClean="0"/>
              <a:t>Highway</a:t>
            </a:r>
            <a:endParaRPr lang="en-US" sz="1000" dirty="0"/>
          </a:p>
        </p:txBody>
      </p:sp>
      <p:sp>
        <p:nvSpPr>
          <p:cNvPr id="27" name="Title 1"/>
          <p:cNvSpPr txBox="1">
            <a:spLocks/>
          </p:cNvSpPr>
          <p:nvPr/>
        </p:nvSpPr>
        <p:spPr>
          <a:xfrm>
            <a:off x="575729" y="1318087"/>
            <a:ext cx="4639224" cy="67214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3200" b="1" dirty="0" smtClean="0">
                <a:solidFill>
                  <a:srgbClr val="1D3479"/>
                </a:solidFill>
                <a:latin typeface="Museo Slab 500"/>
                <a:cs typeface="Museo Slab 500"/>
              </a:rPr>
              <a:t>After</a:t>
            </a:r>
            <a:endParaRPr lang="en-US" sz="3200" b="1" dirty="0">
              <a:solidFill>
                <a:srgbClr val="1D3479"/>
              </a:solidFill>
              <a:latin typeface="Museo 300"/>
              <a:cs typeface="Museo 300"/>
            </a:endParaRPr>
          </a:p>
        </p:txBody>
      </p:sp>
      <p:cxnSp>
        <p:nvCxnSpPr>
          <p:cNvPr id="28" name="Straight Connector 27"/>
          <p:cNvCxnSpPr/>
          <p:nvPr/>
        </p:nvCxnSpPr>
        <p:spPr>
          <a:xfrm>
            <a:off x="2459463" y="1297092"/>
            <a:ext cx="5931004" cy="0"/>
          </a:xfrm>
          <a:prstGeom prst="line">
            <a:avLst/>
          </a:prstGeom>
          <a:ln>
            <a:solidFill>
              <a:srgbClr val="AEB3B6"/>
            </a:solidFill>
            <a:prstDash val="dot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179792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 txBox="1">
            <a:spLocks/>
          </p:cNvSpPr>
          <p:nvPr/>
        </p:nvSpPr>
        <p:spPr>
          <a:xfrm>
            <a:off x="2268063" y="509262"/>
            <a:ext cx="6205977" cy="80180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3200" b="1" dirty="0">
                <a:solidFill>
                  <a:srgbClr val="1D3479"/>
                </a:solidFill>
                <a:latin typeface="Museo Slab 500"/>
                <a:cs typeface="Museo Slab 500"/>
              </a:rPr>
              <a:t>MMS Analysis</a:t>
            </a:r>
            <a:endParaRPr lang="en-US" sz="3200" b="1" dirty="0">
              <a:solidFill>
                <a:srgbClr val="1D3479"/>
              </a:solidFill>
              <a:latin typeface="Museo 300"/>
              <a:cs typeface="Museo 30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5539318" y="6752161"/>
            <a:ext cx="3611858" cy="120191"/>
          </a:xfrm>
          <a:prstGeom prst="rect">
            <a:avLst/>
          </a:prstGeom>
          <a:solidFill>
            <a:srgbClr val="511C6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3"/>
          <a:srcRect l="23091" t="41555" r="54850" b="41109"/>
          <a:stretch/>
        </p:blipFill>
        <p:spPr>
          <a:xfrm>
            <a:off x="575729" y="380999"/>
            <a:ext cx="1743137" cy="1058333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261186" y="3770879"/>
            <a:ext cx="13716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dirty="0" smtClean="0"/>
              <a:t>End Treatments </a:t>
            </a:r>
          </a:p>
          <a:p>
            <a:pPr algn="ctr"/>
            <a:r>
              <a:rPr lang="en-US" sz="1000" dirty="0" smtClean="0"/>
              <a:t>(Begin/End)</a:t>
            </a:r>
            <a:endParaRPr lang="en-US" sz="1000" dirty="0"/>
          </a:p>
        </p:txBody>
      </p:sp>
      <p:sp>
        <p:nvSpPr>
          <p:cNvPr id="24" name="TextBox 23"/>
          <p:cNvSpPr txBox="1"/>
          <p:nvPr/>
        </p:nvSpPr>
        <p:spPr>
          <a:xfrm>
            <a:off x="261186" y="5207153"/>
            <a:ext cx="13716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dirty="0" smtClean="0"/>
              <a:t>Roadway Lighting</a:t>
            </a:r>
            <a:endParaRPr lang="en-US" sz="1000" dirty="0"/>
          </a:p>
        </p:txBody>
      </p:sp>
      <p:sp>
        <p:nvSpPr>
          <p:cNvPr id="29" name="TextBox 28"/>
          <p:cNvSpPr txBox="1"/>
          <p:nvPr/>
        </p:nvSpPr>
        <p:spPr>
          <a:xfrm>
            <a:off x="261186" y="2863304"/>
            <a:ext cx="13716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dirty="0" smtClean="0"/>
              <a:t>Signs</a:t>
            </a:r>
            <a:endParaRPr lang="en-US" sz="1000" dirty="0"/>
          </a:p>
        </p:txBody>
      </p:sp>
      <p:sp>
        <p:nvSpPr>
          <p:cNvPr id="53" name="Flowchart: Connector 52"/>
          <p:cNvSpPr/>
          <p:nvPr/>
        </p:nvSpPr>
        <p:spPr>
          <a:xfrm>
            <a:off x="682569" y="3328181"/>
            <a:ext cx="455873" cy="409569"/>
          </a:xfrm>
          <a:prstGeom prst="flowChartConnector">
            <a:avLst/>
          </a:prstGeom>
          <a:solidFill>
            <a:srgbClr val="92D050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Diamond 53"/>
          <p:cNvSpPr/>
          <p:nvPr/>
        </p:nvSpPr>
        <p:spPr>
          <a:xfrm>
            <a:off x="663543" y="2225773"/>
            <a:ext cx="524324" cy="564024"/>
          </a:xfrm>
          <a:prstGeom prst="diamond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5" name="Flowchart: Connector 64"/>
          <p:cNvSpPr/>
          <p:nvPr/>
        </p:nvSpPr>
        <p:spPr>
          <a:xfrm>
            <a:off x="665477" y="5681155"/>
            <a:ext cx="455873" cy="409569"/>
          </a:xfrm>
          <a:prstGeom prst="flowChartConnector">
            <a:avLst/>
          </a:prstGeom>
          <a:solidFill>
            <a:srgbClr val="4F7921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9" name="Group 68"/>
          <p:cNvGrpSpPr/>
          <p:nvPr/>
        </p:nvGrpSpPr>
        <p:grpSpPr>
          <a:xfrm>
            <a:off x="632586" y="4412870"/>
            <a:ext cx="453286" cy="640902"/>
            <a:chOff x="564218" y="4007350"/>
            <a:chExt cx="453286" cy="640902"/>
          </a:xfrm>
        </p:grpSpPr>
        <p:grpSp>
          <p:nvGrpSpPr>
            <p:cNvPr id="59" name="Group 58"/>
            <p:cNvGrpSpPr/>
            <p:nvPr/>
          </p:nvGrpSpPr>
          <p:grpSpPr>
            <a:xfrm>
              <a:off x="564218" y="4007350"/>
              <a:ext cx="453286" cy="640902"/>
              <a:chOff x="7759581" y="2413416"/>
              <a:chExt cx="103065" cy="200055"/>
            </a:xfrm>
          </p:grpSpPr>
          <p:sp>
            <p:nvSpPr>
              <p:cNvPr id="55" name="Rounded Rectangle 54"/>
              <p:cNvSpPr/>
              <p:nvPr/>
            </p:nvSpPr>
            <p:spPr>
              <a:xfrm>
                <a:off x="7759581" y="2413416"/>
                <a:ext cx="102550" cy="200055"/>
              </a:xfrm>
              <a:prstGeom prst="roundRect">
                <a:avLst/>
              </a:prstGeom>
              <a:solidFill>
                <a:srgbClr val="00B050"/>
              </a:solidFill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6" name="Rounded Rectangle 55"/>
              <p:cNvSpPr/>
              <p:nvPr/>
            </p:nvSpPr>
            <p:spPr>
              <a:xfrm>
                <a:off x="7759581" y="2413416"/>
                <a:ext cx="102550" cy="45719"/>
              </a:xfrm>
              <a:prstGeom prst="roundRect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7" name="Rounded Rectangle 56"/>
              <p:cNvSpPr/>
              <p:nvPr/>
            </p:nvSpPr>
            <p:spPr>
              <a:xfrm>
                <a:off x="7760096" y="2565816"/>
                <a:ext cx="102550" cy="45719"/>
              </a:xfrm>
              <a:prstGeom prst="roundRect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66" name="Rectangle 65"/>
            <p:cNvSpPr/>
            <p:nvPr/>
          </p:nvSpPr>
          <p:spPr>
            <a:xfrm>
              <a:off x="744687" y="4259314"/>
              <a:ext cx="92348" cy="126365"/>
            </a:xfrm>
            <a:prstGeom prst="rect">
              <a:avLst/>
            </a:prstGeom>
            <a:solidFill>
              <a:schemeClr val="bg1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7" name="TextBox 66"/>
          <p:cNvSpPr txBox="1"/>
          <p:nvPr/>
        </p:nvSpPr>
        <p:spPr>
          <a:xfrm>
            <a:off x="261186" y="6161252"/>
            <a:ext cx="13716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dirty="0" smtClean="0"/>
              <a:t>End Treatments </a:t>
            </a:r>
          </a:p>
          <a:p>
            <a:pPr algn="ctr"/>
            <a:r>
              <a:rPr lang="en-US" sz="1000" dirty="0" smtClean="0"/>
              <a:t>(Begin/End)</a:t>
            </a:r>
            <a:endParaRPr lang="en-US" sz="1000" dirty="0"/>
          </a:p>
        </p:txBody>
      </p:sp>
      <p:grpSp>
        <p:nvGrpSpPr>
          <p:cNvPr id="15" name="Group 14"/>
          <p:cNvGrpSpPr/>
          <p:nvPr/>
        </p:nvGrpSpPr>
        <p:grpSpPr>
          <a:xfrm>
            <a:off x="7762879" y="2955803"/>
            <a:ext cx="921242" cy="2200659"/>
            <a:chOff x="7762879" y="1977716"/>
            <a:chExt cx="921242" cy="2200659"/>
          </a:xfrm>
        </p:grpSpPr>
        <p:sp>
          <p:nvSpPr>
            <p:cNvPr id="11" name="TextBox 10"/>
            <p:cNvSpPr txBox="1"/>
            <p:nvPr/>
          </p:nvSpPr>
          <p:spPr>
            <a:xfrm>
              <a:off x="7769721" y="2704005"/>
              <a:ext cx="91440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00" dirty="0" smtClean="0"/>
                <a:t>Guardrail</a:t>
              </a:r>
              <a:endParaRPr lang="en-US" sz="1000" dirty="0"/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7769721" y="2111309"/>
              <a:ext cx="91440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00" dirty="0" smtClean="0"/>
                <a:t>Culvert</a:t>
              </a:r>
              <a:endParaRPr lang="en-US" sz="1000" dirty="0"/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7769721" y="3932154"/>
              <a:ext cx="91440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00" dirty="0" smtClean="0"/>
                <a:t>Ramp</a:t>
              </a:r>
              <a:endParaRPr lang="en-US" sz="1000" dirty="0"/>
            </a:p>
          </p:txBody>
        </p:sp>
        <p:cxnSp>
          <p:nvCxnSpPr>
            <p:cNvPr id="61" name="Straight Connector 60"/>
            <p:cNvCxnSpPr/>
            <p:nvPr/>
          </p:nvCxnSpPr>
          <p:spPr>
            <a:xfrm>
              <a:off x="7762879" y="1977716"/>
              <a:ext cx="914400" cy="0"/>
            </a:xfrm>
            <a:prstGeom prst="line">
              <a:avLst/>
            </a:prstGeom>
            <a:ln w="38100">
              <a:solidFill>
                <a:schemeClr val="accent5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61"/>
            <p:cNvCxnSpPr/>
            <p:nvPr/>
          </p:nvCxnSpPr>
          <p:spPr>
            <a:xfrm>
              <a:off x="7762879" y="2598593"/>
              <a:ext cx="914400" cy="0"/>
            </a:xfrm>
            <a:prstGeom prst="line">
              <a:avLst/>
            </a:prstGeom>
            <a:ln w="38100">
              <a:solidFill>
                <a:srgbClr val="92D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Connector 62"/>
            <p:cNvCxnSpPr/>
            <p:nvPr/>
          </p:nvCxnSpPr>
          <p:spPr>
            <a:xfrm>
              <a:off x="7762879" y="3177428"/>
              <a:ext cx="914400" cy="0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Straight Connector 63"/>
            <p:cNvCxnSpPr/>
            <p:nvPr/>
          </p:nvCxnSpPr>
          <p:spPr>
            <a:xfrm>
              <a:off x="7762879" y="3709854"/>
              <a:ext cx="914400" cy="0"/>
            </a:xfrm>
            <a:prstGeom prst="line">
              <a:avLst/>
            </a:prstGeom>
            <a:ln w="38100">
              <a:solidFill>
                <a:srgbClr val="FFFF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68" name="TextBox 67"/>
            <p:cNvSpPr txBox="1"/>
            <p:nvPr/>
          </p:nvSpPr>
          <p:spPr>
            <a:xfrm>
              <a:off x="7769721" y="3308570"/>
              <a:ext cx="91440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00" dirty="0" smtClean="0"/>
                <a:t>Highway</a:t>
              </a:r>
              <a:endParaRPr lang="en-US" sz="1000" dirty="0"/>
            </a:p>
          </p:txBody>
        </p:sp>
      </p:grpSp>
      <p:pic>
        <p:nvPicPr>
          <p:cNvPr id="2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2786" y="2407373"/>
            <a:ext cx="5943600" cy="334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5537674" y="2986414"/>
            <a:ext cx="99985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b="1" dirty="0" smtClean="0"/>
              <a:t>Selected Asset</a:t>
            </a:r>
            <a:endParaRPr lang="en-US" sz="1000" b="1" dirty="0"/>
          </a:p>
        </p:txBody>
      </p:sp>
      <p:cxnSp>
        <p:nvCxnSpPr>
          <p:cNvPr id="6" name="Straight Arrow Connector 5"/>
          <p:cNvCxnSpPr>
            <a:stCxn id="4" idx="2"/>
          </p:cNvCxnSpPr>
          <p:nvPr/>
        </p:nvCxnSpPr>
        <p:spPr>
          <a:xfrm>
            <a:off x="6037604" y="3232635"/>
            <a:ext cx="329013" cy="727676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0" name="Title 1"/>
          <p:cNvSpPr txBox="1">
            <a:spLocks/>
          </p:cNvSpPr>
          <p:nvPr/>
        </p:nvSpPr>
        <p:spPr>
          <a:xfrm>
            <a:off x="575729" y="1382590"/>
            <a:ext cx="4639224" cy="67214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3200" b="1" dirty="0" smtClean="0">
                <a:solidFill>
                  <a:srgbClr val="1D3479"/>
                </a:solidFill>
                <a:latin typeface="Museo Slab 500"/>
                <a:cs typeface="Museo Slab 500"/>
              </a:rPr>
              <a:t>After</a:t>
            </a:r>
            <a:endParaRPr lang="en-US" sz="3200" b="1" dirty="0">
              <a:solidFill>
                <a:srgbClr val="1D3479"/>
              </a:solidFill>
              <a:latin typeface="Museo 300"/>
              <a:cs typeface="Museo 300"/>
            </a:endParaRPr>
          </a:p>
        </p:txBody>
      </p:sp>
      <p:cxnSp>
        <p:nvCxnSpPr>
          <p:cNvPr id="31" name="Straight Connector 30"/>
          <p:cNvCxnSpPr/>
          <p:nvPr/>
        </p:nvCxnSpPr>
        <p:spPr>
          <a:xfrm>
            <a:off x="2459463" y="1297092"/>
            <a:ext cx="5931004" cy="0"/>
          </a:xfrm>
          <a:prstGeom prst="line">
            <a:avLst/>
          </a:prstGeom>
          <a:ln>
            <a:solidFill>
              <a:srgbClr val="AEB3B6"/>
            </a:solidFill>
            <a:prstDash val="dot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746804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5539318" y="6752161"/>
            <a:ext cx="3611858" cy="120191"/>
          </a:xfrm>
          <a:prstGeom prst="rect">
            <a:avLst/>
          </a:prstGeom>
          <a:solidFill>
            <a:srgbClr val="511C6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3"/>
          <a:srcRect l="23091" t="41555" r="54850" b="41109"/>
          <a:stretch/>
        </p:blipFill>
        <p:spPr>
          <a:xfrm>
            <a:off x="575729" y="380999"/>
            <a:ext cx="1743137" cy="1058333"/>
          </a:xfrm>
          <a:prstGeom prst="rect">
            <a:avLst/>
          </a:prstGeom>
        </p:spPr>
      </p:pic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2318866" y="274638"/>
            <a:ext cx="6367934" cy="1143000"/>
          </a:xfrm>
        </p:spPr>
        <p:txBody>
          <a:bodyPr/>
          <a:lstStyle/>
          <a:p>
            <a:pPr algn="l"/>
            <a:r>
              <a:rPr lang="en-US" sz="3200" b="1" dirty="0">
                <a:solidFill>
                  <a:srgbClr val="1D3479"/>
                </a:solidFill>
                <a:latin typeface="Museo Slab 500"/>
                <a:cs typeface="Museo Slab 500"/>
              </a:rPr>
              <a:t>MMS Analysis</a:t>
            </a:r>
            <a:endParaRPr lang="en-US" sz="3200" b="1" dirty="0">
              <a:solidFill>
                <a:srgbClr val="1D3479"/>
              </a:solidFill>
              <a:latin typeface="Museo 300"/>
              <a:cs typeface="Museo 300"/>
            </a:endParaRPr>
          </a:p>
        </p:txBody>
      </p:sp>
      <p:sp>
        <p:nvSpPr>
          <p:cNvPr id="11" name="Content Placeholder 10"/>
          <p:cNvSpPr>
            <a:spLocks noGrp="1"/>
          </p:cNvSpPr>
          <p:nvPr>
            <p:ph sz="half" idx="2"/>
          </p:nvPr>
        </p:nvSpPr>
        <p:spPr>
          <a:xfrm>
            <a:off x="1600200" y="2562034"/>
            <a:ext cx="5943600" cy="3402710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sz="2400" dirty="0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0200" y="2562033"/>
            <a:ext cx="5943600" cy="3340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457200" y="3230089"/>
            <a:ext cx="1143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1000" dirty="0"/>
          </a:p>
        </p:txBody>
      </p:sp>
      <p:sp>
        <p:nvSpPr>
          <p:cNvPr id="3" name="TextBox 2"/>
          <p:cNvSpPr txBox="1"/>
          <p:nvPr/>
        </p:nvSpPr>
        <p:spPr>
          <a:xfrm>
            <a:off x="162370" y="4641761"/>
            <a:ext cx="11622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b="1" dirty="0" smtClean="0"/>
              <a:t>53 Open Work Orders</a:t>
            </a:r>
            <a:endParaRPr lang="en-US" sz="10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7793764" y="4017168"/>
            <a:ext cx="121350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b="1" dirty="0" smtClean="0"/>
              <a:t>Active Work Order</a:t>
            </a:r>
            <a:endParaRPr lang="en-US" sz="1000" b="1" dirty="0"/>
          </a:p>
        </p:txBody>
      </p:sp>
      <p:sp>
        <p:nvSpPr>
          <p:cNvPr id="6" name="Left Brace 5"/>
          <p:cNvSpPr/>
          <p:nvPr/>
        </p:nvSpPr>
        <p:spPr>
          <a:xfrm>
            <a:off x="1324598" y="3614649"/>
            <a:ext cx="179462" cy="2287484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3" name="Straight Arrow Connector 12"/>
          <p:cNvCxnSpPr>
            <a:stCxn id="4" idx="1"/>
          </p:cNvCxnSpPr>
          <p:nvPr/>
        </p:nvCxnSpPr>
        <p:spPr>
          <a:xfrm flipH="1">
            <a:off x="7255380" y="4140279"/>
            <a:ext cx="538384" cy="91804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Title 1"/>
          <p:cNvSpPr txBox="1">
            <a:spLocks/>
          </p:cNvSpPr>
          <p:nvPr/>
        </p:nvSpPr>
        <p:spPr>
          <a:xfrm>
            <a:off x="575729" y="1382590"/>
            <a:ext cx="4639224" cy="67214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3200" b="1" dirty="0" smtClean="0">
                <a:solidFill>
                  <a:srgbClr val="1D3479"/>
                </a:solidFill>
                <a:latin typeface="Museo Slab 500"/>
                <a:cs typeface="Museo Slab 500"/>
              </a:rPr>
              <a:t>After</a:t>
            </a:r>
            <a:endParaRPr lang="en-US" sz="3200" b="1" dirty="0">
              <a:solidFill>
                <a:srgbClr val="1D3479"/>
              </a:solidFill>
              <a:latin typeface="Museo 300"/>
              <a:cs typeface="Museo 300"/>
            </a:endParaRPr>
          </a:p>
        </p:txBody>
      </p:sp>
      <p:cxnSp>
        <p:nvCxnSpPr>
          <p:cNvPr id="14" name="Straight Connector 13"/>
          <p:cNvCxnSpPr/>
          <p:nvPr/>
        </p:nvCxnSpPr>
        <p:spPr>
          <a:xfrm>
            <a:off x="2459463" y="1297092"/>
            <a:ext cx="5931004" cy="0"/>
          </a:xfrm>
          <a:prstGeom prst="line">
            <a:avLst/>
          </a:prstGeom>
          <a:ln>
            <a:solidFill>
              <a:srgbClr val="AEB3B6"/>
            </a:solidFill>
            <a:prstDash val="dot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77485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 txBox="1">
            <a:spLocks/>
          </p:cNvSpPr>
          <p:nvPr/>
        </p:nvSpPr>
        <p:spPr>
          <a:xfrm>
            <a:off x="2268063" y="509262"/>
            <a:ext cx="6205977" cy="80180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3200" b="1" dirty="0">
                <a:solidFill>
                  <a:srgbClr val="1D3479"/>
                </a:solidFill>
                <a:latin typeface="Museo Slab 500"/>
                <a:cs typeface="Museo Slab 500"/>
              </a:rPr>
              <a:t>MMS Analysis</a:t>
            </a:r>
            <a:endParaRPr lang="en-US" sz="3200" b="1" dirty="0">
              <a:solidFill>
                <a:srgbClr val="1D3479"/>
              </a:solidFill>
              <a:latin typeface="Museo 300"/>
              <a:cs typeface="Museo 30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5539318" y="6752161"/>
            <a:ext cx="3611858" cy="120191"/>
          </a:xfrm>
          <a:prstGeom prst="rect">
            <a:avLst/>
          </a:prstGeom>
          <a:solidFill>
            <a:srgbClr val="511C6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3"/>
          <a:srcRect l="23091" t="41555" r="54850" b="41109"/>
          <a:stretch/>
        </p:blipFill>
        <p:spPr>
          <a:xfrm>
            <a:off x="575729" y="380999"/>
            <a:ext cx="1743137" cy="1058333"/>
          </a:xfrm>
          <a:prstGeom prst="rect">
            <a:avLst/>
          </a:prstGeom>
        </p:spPr>
      </p:pic>
      <p:pic>
        <p:nvPicPr>
          <p:cNvPr id="15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6957" y="2061374"/>
            <a:ext cx="8050085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itle 1"/>
          <p:cNvSpPr txBox="1">
            <a:spLocks/>
          </p:cNvSpPr>
          <p:nvPr/>
        </p:nvSpPr>
        <p:spPr>
          <a:xfrm>
            <a:off x="575729" y="1382590"/>
            <a:ext cx="4639224" cy="67214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3200" b="1" dirty="0" smtClean="0">
                <a:solidFill>
                  <a:srgbClr val="1D3479"/>
                </a:solidFill>
                <a:latin typeface="Museo Slab 500"/>
                <a:cs typeface="Museo Slab 500"/>
              </a:rPr>
              <a:t>After</a:t>
            </a:r>
            <a:endParaRPr lang="en-US" sz="3200" b="1" dirty="0">
              <a:solidFill>
                <a:srgbClr val="1D3479"/>
              </a:solidFill>
              <a:latin typeface="Museo 300"/>
              <a:cs typeface="Museo 300"/>
            </a:endParaRPr>
          </a:p>
        </p:txBody>
      </p:sp>
      <p:cxnSp>
        <p:nvCxnSpPr>
          <p:cNvPr id="9" name="Straight Connector 8"/>
          <p:cNvCxnSpPr/>
          <p:nvPr/>
        </p:nvCxnSpPr>
        <p:spPr>
          <a:xfrm>
            <a:off x="2459463" y="1297092"/>
            <a:ext cx="5931004" cy="0"/>
          </a:xfrm>
          <a:prstGeom prst="line">
            <a:avLst/>
          </a:prstGeom>
          <a:ln>
            <a:solidFill>
              <a:srgbClr val="AEB3B6"/>
            </a:solidFill>
            <a:prstDash val="dot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839132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 txBox="1">
            <a:spLocks/>
          </p:cNvSpPr>
          <p:nvPr/>
        </p:nvSpPr>
        <p:spPr>
          <a:xfrm>
            <a:off x="2268063" y="509262"/>
            <a:ext cx="6205977" cy="80180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3200" b="1" dirty="0">
                <a:solidFill>
                  <a:srgbClr val="1D3479"/>
                </a:solidFill>
                <a:latin typeface="Museo Slab 500"/>
                <a:cs typeface="Museo Slab 500"/>
              </a:rPr>
              <a:t>MMS Analysis</a:t>
            </a:r>
            <a:endParaRPr lang="en-US" sz="3200" b="1" dirty="0">
              <a:solidFill>
                <a:srgbClr val="1D3479"/>
              </a:solidFill>
              <a:latin typeface="Museo 300"/>
              <a:cs typeface="Museo 30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5539318" y="6752161"/>
            <a:ext cx="3611858" cy="120191"/>
          </a:xfrm>
          <a:prstGeom prst="rect">
            <a:avLst/>
          </a:prstGeom>
          <a:solidFill>
            <a:srgbClr val="511C6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3"/>
          <a:srcRect l="23091" t="41555" r="54850" b="41109"/>
          <a:stretch/>
        </p:blipFill>
        <p:spPr>
          <a:xfrm>
            <a:off x="575729" y="380999"/>
            <a:ext cx="1743137" cy="1058333"/>
          </a:xfrm>
          <a:prstGeom prst="rect">
            <a:avLst/>
          </a:prstGeom>
        </p:spPr>
      </p:pic>
      <p:pic>
        <p:nvPicPr>
          <p:cNvPr id="13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6957" y="1981862"/>
            <a:ext cx="8050085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itle 1"/>
          <p:cNvSpPr txBox="1">
            <a:spLocks/>
          </p:cNvSpPr>
          <p:nvPr/>
        </p:nvSpPr>
        <p:spPr>
          <a:xfrm>
            <a:off x="575729" y="1382590"/>
            <a:ext cx="4639224" cy="67214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3200" b="1" dirty="0" smtClean="0">
                <a:solidFill>
                  <a:srgbClr val="1D3479"/>
                </a:solidFill>
                <a:latin typeface="Museo Slab 500"/>
                <a:cs typeface="Museo Slab 500"/>
              </a:rPr>
              <a:t>After</a:t>
            </a:r>
            <a:endParaRPr lang="en-US" sz="3200" b="1" dirty="0">
              <a:solidFill>
                <a:srgbClr val="1D3479"/>
              </a:solidFill>
              <a:latin typeface="Museo 300"/>
              <a:cs typeface="Museo 300"/>
            </a:endParaRPr>
          </a:p>
        </p:txBody>
      </p:sp>
      <p:cxnSp>
        <p:nvCxnSpPr>
          <p:cNvPr id="9" name="Straight Connector 8"/>
          <p:cNvCxnSpPr/>
          <p:nvPr/>
        </p:nvCxnSpPr>
        <p:spPr>
          <a:xfrm>
            <a:off x="2459463" y="1297092"/>
            <a:ext cx="5931004" cy="0"/>
          </a:xfrm>
          <a:prstGeom prst="line">
            <a:avLst/>
          </a:prstGeom>
          <a:ln>
            <a:solidFill>
              <a:srgbClr val="AEB3B6"/>
            </a:solidFill>
            <a:prstDash val="dot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55796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 txBox="1">
            <a:spLocks/>
          </p:cNvSpPr>
          <p:nvPr/>
        </p:nvSpPr>
        <p:spPr>
          <a:xfrm>
            <a:off x="2268063" y="509262"/>
            <a:ext cx="6205977" cy="80180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3200" b="1" dirty="0">
                <a:solidFill>
                  <a:srgbClr val="1D3479"/>
                </a:solidFill>
                <a:latin typeface="Museo Slab 500"/>
                <a:cs typeface="Museo Slab 500"/>
              </a:rPr>
              <a:t>MMS Analysis</a:t>
            </a:r>
            <a:endParaRPr lang="en-US" sz="3200" b="1" dirty="0">
              <a:solidFill>
                <a:srgbClr val="1D3479"/>
              </a:solidFill>
              <a:latin typeface="Museo 300"/>
              <a:cs typeface="Museo 30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5539318" y="6752161"/>
            <a:ext cx="3611858" cy="120191"/>
          </a:xfrm>
          <a:prstGeom prst="rect">
            <a:avLst/>
          </a:prstGeom>
          <a:solidFill>
            <a:srgbClr val="511C6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3"/>
          <a:srcRect l="23091" t="41555" r="54850" b="41109"/>
          <a:stretch/>
        </p:blipFill>
        <p:spPr>
          <a:xfrm>
            <a:off x="575729" y="380999"/>
            <a:ext cx="1743137" cy="1058333"/>
          </a:xfrm>
          <a:prstGeom prst="rect">
            <a:avLst/>
          </a:prstGeom>
        </p:spPr>
      </p:pic>
      <p:pic>
        <p:nvPicPr>
          <p:cNvPr id="11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5729" y="2054736"/>
            <a:ext cx="8109379" cy="4559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itle 1"/>
          <p:cNvSpPr txBox="1">
            <a:spLocks/>
          </p:cNvSpPr>
          <p:nvPr/>
        </p:nvSpPr>
        <p:spPr>
          <a:xfrm>
            <a:off x="575729" y="1382590"/>
            <a:ext cx="4639224" cy="67214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3200" b="1" dirty="0" smtClean="0">
                <a:solidFill>
                  <a:srgbClr val="1D3479"/>
                </a:solidFill>
                <a:latin typeface="Museo Slab 500"/>
                <a:cs typeface="Museo Slab 500"/>
              </a:rPr>
              <a:t>After</a:t>
            </a:r>
            <a:endParaRPr lang="en-US" sz="3200" b="1" dirty="0">
              <a:solidFill>
                <a:srgbClr val="1D3479"/>
              </a:solidFill>
              <a:latin typeface="Museo 300"/>
              <a:cs typeface="Museo 300"/>
            </a:endParaRPr>
          </a:p>
        </p:txBody>
      </p:sp>
      <p:cxnSp>
        <p:nvCxnSpPr>
          <p:cNvPr id="9" name="Straight Connector 8"/>
          <p:cNvCxnSpPr/>
          <p:nvPr/>
        </p:nvCxnSpPr>
        <p:spPr>
          <a:xfrm>
            <a:off x="2459463" y="1297092"/>
            <a:ext cx="5931004" cy="0"/>
          </a:xfrm>
          <a:prstGeom prst="line">
            <a:avLst/>
          </a:prstGeom>
          <a:ln>
            <a:solidFill>
              <a:srgbClr val="AEB3B6"/>
            </a:solidFill>
            <a:prstDash val="dot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57830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 txBox="1">
            <a:spLocks/>
          </p:cNvSpPr>
          <p:nvPr/>
        </p:nvSpPr>
        <p:spPr>
          <a:xfrm>
            <a:off x="2268063" y="509262"/>
            <a:ext cx="6205977" cy="80180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3200" b="1" dirty="0">
                <a:solidFill>
                  <a:srgbClr val="1D3479"/>
                </a:solidFill>
                <a:latin typeface="Museo Slab 500"/>
                <a:cs typeface="Museo Slab 500"/>
              </a:rPr>
              <a:t>MMS Analysis</a:t>
            </a:r>
            <a:endParaRPr lang="en-US" sz="3200" b="1" dirty="0">
              <a:solidFill>
                <a:srgbClr val="1D3479"/>
              </a:solidFill>
              <a:latin typeface="Museo 300"/>
              <a:cs typeface="Museo 30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5539318" y="6752161"/>
            <a:ext cx="3611858" cy="120191"/>
          </a:xfrm>
          <a:prstGeom prst="rect">
            <a:avLst/>
          </a:prstGeom>
          <a:solidFill>
            <a:srgbClr val="511C6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3"/>
          <a:srcRect l="23091" t="41555" r="54850" b="41109"/>
          <a:stretch/>
        </p:blipFill>
        <p:spPr>
          <a:xfrm>
            <a:off x="575729" y="380999"/>
            <a:ext cx="1743137" cy="1058333"/>
          </a:xfrm>
          <a:prstGeom prst="rect">
            <a:avLst/>
          </a:prstGeom>
        </p:spPr>
      </p:pic>
      <p:pic>
        <p:nvPicPr>
          <p:cNvPr id="9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5729" y="2126258"/>
            <a:ext cx="8050085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itle 1"/>
          <p:cNvSpPr txBox="1">
            <a:spLocks/>
          </p:cNvSpPr>
          <p:nvPr/>
        </p:nvSpPr>
        <p:spPr>
          <a:xfrm>
            <a:off x="575729" y="1382590"/>
            <a:ext cx="4639224" cy="67214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3200" b="1" dirty="0" smtClean="0">
                <a:solidFill>
                  <a:srgbClr val="1D3479"/>
                </a:solidFill>
                <a:latin typeface="Museo Slab 500"/>
                <a:cs typeface="Museo Slab 500"/>
              </a:rPr>
              <a:t>After</a:t>
            </a:r>
            <a:endParaRPr lang="en-US" sz="3200" b="1" dirty="0">
              <a:solidFill>
                <a:srgbClr val="1D3479"/>
              </a:solidFill>
              <a:latin typeface="Museo 300"/>
              <a:cs typeface="Museo 300"/>
            </a:endParaRPr>
          </a:p>
        </p:txBody>
      </p:sp>
      <p:cxnSp>
        <p:nvCxnSpPr>
          <p:cNvPr id="11" name="Straight Connector 10"/>
          <p:cNvCxnSpPr/>
          <p:nvPr/>
        </p:nvCxnSpPr>
        <p:spPr>
          <a:xfrm>
            <a:off x="2459463" y="1297092"/>
            <a:ext cx="5931004" cy="0"/>
          </a:xfrm>
          <a:prstGeom prst="line">
            <a:avLst/>
          </a:prstGeom>
          <a:ln>
            <a:solidFill>
              <a:srgbClr val="AEB3B6"/>
            </a:solidFill>
            <a:prstDash val="dot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857340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98398" y="1920160"/>
            <a:ext cx="7666670" cy="672146"/>
          </a:xfrm>
        </p:spPr>
        <p:txBody>
          <a:bodyPr>
            <a:noAutofit/>
          </a:bodyPr>
          <a:lstStyle/>
          <a:p>
            <a:pPr algn="l"/>
            <a:r>
              <a:rPr lang="en-US" sz="3200" b="1" dirty="0" smtClean="0">
                <a:solidFill>
                  <a:srgbClr val="1D3479"/>
                </a:solidFill>
                <a:latin typeface="Museo Slab 500"/>
                <a:cs typeface="Museo Slab 500"/>
              </a:rPr>
              <a:t>Facilities Report</a:t>
            </a:r>
            <a:endParaRPr lang="en-US" sz="3200" b="1" dirty="0">
              <a:solidFill>
                <a:srgbClr val="1D3479"/>
              </a:solidFill>
              <a:latin typeface="Museo Slab 500"/>
              <a:cs typeface="Museo Slab 50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5540609" y="6752161"/>
            <a:ext cx="3611858" cy="120191"/>
          </a:xfrm>
          <a:prstGeom prst="rect">
            <a:avLst/>
          </a:prstGeom>
          <a:solidFill>
            <a:srgbClr val="FF660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1D3479"/>
              </a:solidFill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3"/>
          <a:srcRect l="20433" t="39643" r="18612" b="38942"/>
          <a:stretch/>
        </p:blipFill>
        <p:spPr>
          <a:xfrm>
            <a:off x="457202" y="160865"/>
            <a:ext cx="5240867" cy="1422400"/>
          </a:xfrm>
          <a:prstGeom prst="rect">
            <a:avLst/>
          </a:prstGeom>
        </p:spPr>
      </p:pic>
      <p:cxnSp>
        <p:nvCxnSpPr>
          <p:cNvPr id="13" name="Straight Connector 12"/>
          <p:cNvCxnSpPr/>
          <p:nvPr/>
        </p:nvCxnSpPr>
        <p:spPr>
          <a:xfrm>
            <a:off x="698397" y="1735664"/>
            <a:ext cx="7666670" cy="0"/>
          </a:xfrm>
          <a:prstGeom prst="line">
            <a:avLst/>
          </a:prstGeom>
          <a:ln>
            <a:solidFill>
              <a:srgbClr val="AEB3B6"/>
            </a:solidFill>
            <a:prstDash val="dot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40631" y="2592306"/>
            <a:ext cx="2357438" cy="3066098"/>
          </a:xfrm>
          <a:prstGeom prst="rect">
            <a:avLst/>
          </a:prstGeom>
          <a:ln>
            <a:solidFill>
              <a:schemeClr val="tx2"/>
            </a:solidFill>
          </a:ln>
        </p:spPr>
      </p:pic>
    </p:spTree>
    <p:extLst>
      <p:ext uri="{BB962C8B-B14F-4D97-AF65-F5344CB8AC3E}">
        <p14:creationId xmlns:p14="http://schemas.microsoft.com/office/powerpoint/2010/main" val="8721787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4924" y="4164192"/>
            <a:ext cx="2273300" cy="2273300"/>
          </a:xfrm>
          <a:prstGeom prst="roundRect">
            <a:avLst>
              <a:gd name="adj" fmla="val 7941"/>
            </a:avLst>
          </a:prstGeom>
        </p:spPr>
      </p:pic>
      <p:sp>
        <p:nvSpPr>
          <p:cNvPr id="9" name="Title 1"/>
          <p:cNvSpPr txBox="1">
            <a:spLocks/>
          </p:cNvSpPr>
          <p:nvPr/>
        </p:nvSpPr>
        <p:spPr>
          <a:xfrm>
            <a:off x="534747" y="1523431"/>
            <a:ext cx="4639224" cy="67214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3200" b="1" dirty="0" smtClean="0">
                <a:solidFill>
                  <a:srgbClr val="1D3479"/>
                </a:solidFill>
                <a:latin typeface="Museo Slab 500"/>
                <a:cs typeface="Museo Slab 500"/>
              </a:rPr>
              <a:t>Recommendations</a:t>
            </a:r>
            <a:endParaRPr lang="en-US" sz="3200" b="1" dirty="0">
              <a:solidFill>
                <a:srgbClr val="1D3479"/>
              </a:solidFill>
              <a:latin typeface="Museo 300"/>
              <a:cs typeface="Museo 30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44906" y="2354815"/>
            <a:ext cx="358182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rebuchet MS"/>
                <a:cs typeface="Trebuchet MS"/>
              </a:rPr>
              <a:t>Combine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rebuchet MS"/>
                <a:cs typeface="Trebuchet MS"/>
              </a:rPr>
              <a:t>Sell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rebuchet MS"/>
                <a:cs typeface="Trebuchet MS"/>
              </a:rPr>
              <a:t>Relocate</a:t>
            </a: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02716" y="4704093"/>
            <a:ext cx="1921737" cy="1193499"/>
          </a:xfrm>
          <a:prstGeom prst="roundRect">
            <a:avLst>
              <a:gd name="adj" fmla="val 10447"/>
            </a:avLst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5"/>
          <a:srcRect l="23091" t="41555" r="54850" b="41109"/>
          <a:stretch/>
        </p:blipFill>
        <p:spPr>
          <a:xfrm>
            <a:off x="575729" y="380999"/>
            <a:ext cx="1743137" cy="1058333"/>
          </a:xfrm>
          <a:prstGeom prst="rect">
            <a:avLst/>
          </a:prstGeom>
        </p:spPr>
      </p:pic>
      <p:cxnSp>
        <p:nvCxnSpPr>
          <p:cNvPr id="14" name="Straight Connector 13"/>
          <p:cNvCxnSpPr/>
          <p:nvPr/>
        </p:nvCxnSpPr>
        <p:spPr>
          <a:xfrm>
            <a:off x="2459463" y="1281195"/>
            <a:ext cx="5931004" cy="0"/>
          </a:xfrm>
          <a:prstGeom prst="line">
            <a:avLst/>
          </a:prstGeom>
          <a:ln>
            <a:solidFill>
              <a:srgbClr val="AEB3B6"/>
            </a:solidFill>
            <a:prstDash val="dot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Title 1"/>
          <p:cNvSpPr txBox="1">
            <a:spLocks/>
          </p:cNvSpPr>
          <p:nvPr/>
        </p:nvSpPr>
        <p:spPr>
          <a:xfrm>
            <a:off x="2459463" y="463819"/>
            <a:ext cx="5931004" cy="67214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3200" b="1" dirty="0" smtClean="0">
                <a:solidFill>
                  <a:srgbClr val="1D3479"/>
                </a:solidFill>
                <a:latin typeface="Museo Slab 500"/>
                <a:cs typeface="Museo Slab 500"/>
              </a:rPr>
              <a:t>Facilities Analysis</a:t>
            </a:r>
            <a:endParaRPr lang="en-US" sz="3200" b="1" dirty="0">
              <a:solidFill>
                <a:srgbClr val="1D3479"/>
              </a:solidFill>
              <a:latin typeface="Museo 300"/>
              <a:cs typeface="Museo 300"/>
            </a:endParaRP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747" y="4189228"/>
            <a:ext cx="2273300" cy="2223227"/>
          </a:xfrm>
          <a:prstGeom prst="roundRect">
            <a:avLst>
              <a:gd name="adj" fmla="val 7941"/>
            </a:avLst>
          </a:prstGeom>
        </p:spPr>
      </p:pic>
    </p:spTree>
    <p:extLst>
      <p:ext uri="{BB962C8B-B14F-4D97-AF65-F5344CB8AC3E}">
        <p14:creationId xmlns:p14="http://schemas.microsoft.com/office/powerpoint/2010/main" val="244312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2767" y="3924475"/>
            <a:ext cx="4457700" cy="2300288"/>
          </a:xfrm>
          <a:prstGeom prst="roundRect">
            <a:avLst>
              <a:gd name="adj" fmla="val 7941"/>
            </a:avLst>
          </a:prstGeom>
        </p:spPr>
      </p:pic>
      <p:sp>
        <p:nvSpPr>
          <p:cNvPr id="9" name="Title 1"/>
          <p:cNvSpPr txBox="1">
            <a:spLocks/>
          </p:cNvSpPr>
          <p:nvPr/>
        </p:nvSpPr>
        <p:spPr>
          <a:xfrm>
            <a:off x="534747" y="1523431"/>
            <a:ext cx="4639224" cy="67214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3200" b="1" dirty="0" smtClean="0">
                <a:solidFill>
                  <a:srgbClr val="1D3479"/>
                </a:solidFill>
                <a:latin typeface="Museo Slab 500"/>
                <a:cs typeface="Museo Slab 500"/>
              </a:rPr>
              <a:t>Recommendations</a:t>
            </a:r>
            <a:endParaRPr lang="en-US" sz="3200" b="1" dirty="0">
              <a:solidFill>
                <a:srgbClr val="1D3479"/>
              </a:solidFill>
              <a:latin typeface="Museo 300"/>
              <a:cs typeface="Museo 30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44906" y="2354815"/>
            <a:ext cx="784556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rebuchet MS"/>
                <a:cs typeface="Trebuchet MS"/>
              </a:rPr>
              <a:t>Add storage capacity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rebuchet MS"/>
                <a:cs typeface="Trebuchet MS"/>
              </a:rPr>
              <a:t>Expand, upgrade or replace existing facilities</a:t>
            </a: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4"/>
          <a:srcRect l="23091" t="41555" r="54850" b="41109"/>
          <a:stretch/>
        </p:blipFill>
        <p:spPr>
          <a:xfrm>
            <a:off x="575729" y="380999"/>
            <a:ext cx="1743137" cy="1058333"/>
          </a:xfrm>
          <a:prstGeom prst="rect">
            <a:avLst/>
          </a:prstGeom>
        </p:spPr>
      </p:pic>
      <p:cxnSp>
        <p:nvCxnSpPr>
          <p:cNvPr id="14" name="Straight Connector 13"/>
          <p:cNvCxnSpPr/>
          <p:nvPr/>
        </p:nvCxnSpPr>
        <p:spPr>
          <a:xfrm>
            <a:off x="2459463" y="1281195"/>
            <a:ext cx="5931004" cy="0"/>
          </a:xfrm>
          <a:prstGeom prst="line">
            <a:avLst/>
          </a:prstGeom>
          <a:ln>
            <a:solidFill>
              <a:srgbClr val="AEB3B6"/>
            </a:solidFill>
            <a:prstDash val="dot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Title 1"/>
          <p:cNvSpPr txBox="1">
            <a:spLocks/>
          </p:cNvSpPr>
          <p:nvPr/>
        </p:nvSpPr>
        <p:spPr>
          <a:xfrm>
            <a:off x="2459463" y="463819"/>
            <a:ext cx="5931004" cy="67214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3200" b="1" dirty="0" smtClean="0">
                <a:solidFill>
                  <a:srgbClr val="1D3479"/>
                </a:solidFill>
                <a:latin typeface="Museo Slab 500"/>
                <a:cs typeface="Museo Slab 500"/>
              </a:rPr>
              <a:t>Facilities Analysis</a:t>
            </a:r>
            <a:endParaRPr lang="en-US" sz="3200" b="1" dirty="0">
              <a:solidFill>
                <a:srgbClr val="1D3479"/>
              </a:solidFill>
              <a:latin typeface="Museo 300"/>
              <a:cs typeface="Museo 300"/>
            </a:endParaRP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729" y="4071815"/>
            <a:ext cx="2273300" cy="2152948"/>
          </a:xfrm>
          <a:prstGeom prst="roundRect">
            <a:avLst>
              <a:gd name="adj" fmla="val 7941"/>
            </a:avLst>
          </a:prstGeom>
        </p:spPr>
      </p:pic>
    </p:spTree>
    <p:extLst>
      <p:ext uri="{BB962C8B-B14F-4D97-AF65-F5344CB8AC3E}">
        <p14:creationId xmlns:p14="http://schemas.microsoft.com/office/powerpoint/2010/main" val="27532726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98398" y="1920160"/>
            <a:ext cx="7666670" cy="672146"/>
          </a:xfrm>
        </p:spPr>
        <p:txBody>
          <a:bodyPr>
            <a:noAutofit/>
          </a:bodyPr>
          <a:lstStyle/>
          <a:p>
            <a:pPr algn="l"/>
            <a:r>
              <a:rPr lang="en-US" sz="3200" b="1" dirty="0" smtClean="0">
                <a:solidFill>
                  <a:srgbClr val="1D3479"/>
                </a:solidFill>
                <a:latin typeface="Museo Slab 500"/>
                <a:cs typeface="Museo Slab 500"/>
              </a:rPr>
              <a:t>Optimization Project Deliverables</a:t>
            </a:r>
            <a:endParaRPr lang="en-US" sz="3200" b="1" dirty="0">
              <a:solidFill>
                <a:srgbClr val="1D3479"/>
              </a:solidFill>
              <a:latin typeface="Museo Slab 500"/>
              <a:cs typeface="Museo Slab 50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5540609" y="6752161"/>
            <a:ext cx="3611858" cy="120191"/>
          </a:xfrm>
          <a:prstGeom prst="rect">
            <a:avLst/>
          </a:prstGeom>
          <a:solidFill>
            <a:srgbClr val="FF660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1D3479"/>
              </a:solidFill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3"/>
          <a:srcRect l="20433" t="39643" r="18612" b="38942"/>
          <a:stretch/>
        </p:blipFill>
        <p:spPr>
          <a:xfrm>
            <a:off x="457202" y="160865"/>
            <a:ext cx="5240867" cy="1422400"/>
          </a:xfrm>
          <a:prstGeom prst="rect">
            <a:avLst/>
          </a:prstGeom>
        </p:spPr>
      </p:pic>
      <p:cxnSp>
        <p:nvCxnSpPr>
          <p:cNvPr id="13" name="Straight Connector 12"/>
          <p:cNvCxnSpPr/>
          <p:nvPr/>
        </p:nvCxnSpPr>
        <p:spPr>
          <a:xfrm>
            <a:off x="698397" y="1735664"/>
            <a:ext cx="7666670" cy="0"/>
          </a:xfrm>
          <a:prstGeom prst="line">
            <a:avLst/>
          </a:prstGeom>
          <a:ln>
            <a:solidFill>
              <a:srgbClr val="AEB3B6"/>
            </a:solidFill>
            <a:prstDash val="dot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8397" y="2598021"/>
            <a:ext cx="2340293" cy="3054668"/>
          </a:xfrm>
          <a:prstGeom prst="rect">
            <a:avLst/>
          </a:prstGeom>
          <a:ln>
            <a:solidFill>
              <a:schemeClr val="tx2"/>
            </a:solidFill>
          </a:ln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340631" y="2592306"/>
            <a:ext cx="2357438" cy="3066098"/>
          </a:xfrm>
          <a:prstGeom prst="rect">
            <a:avLst/>
          </a:prstGeom>
          <a:ln>
            <a:solidFill>
              <a:schemeClr val="tx2"/>
            </a:solidFill>
          </a:ln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19060" y="2603736"/>
            <a:ext cx="2346008" cy="3043238"/>
          </a:xfrm>
          <a:prstGeom prst="rect">
            <a:avLst/>
          </a:prstGeom>
          <a:ln>
            <a:solidFill>
              <a:schemeClr val="tx2"/>
            </a:solidFill>
          </a:ln>
        </p:spPr>
      </p:pic>
    </p:spTree>
    <p:extLst>
      <p:ext uri="{BB962C8B-B14F-4D97-AF65-F5344CB8AC3E}">
        <p14:creationId xmlns:p14="http://schemas.microsoft.com/office/powerpoint/2010/main" val="1920488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98398" y="1920160"/>
            <a:ext cx="7666670" cy="672146"/>
          </a:xfrm>
        </p:spPr>
        <p:txBody>
          <a:bodyPr>
            <a:noAutofit/>
          </a:bodyPr>
          <a:lstStyle/>
          <a:p>
            <a:pPr algn="l"/>
            <a:r>
              <a:rPr lang="en-US" sz="3200" b="1" dirty="0" smtClean="0">
                <a:solidFill>
                  <a:srgbClr val="1D3479"/>
                </a:solidFill>
                <a:latin typeface="Museo Slab 500"/>
                <a:cs typeface="Museo Slab 500"/>
              </a:rPr>
              <a:t>Lane Mile per FTE</a:t>
            </a:r>
            <a:endParaRPr lang="en-US" sz="3200" b="1" dirty="0">
              <a:solidFill>
                <a:srgbClr val="1D3479"/>
              </a:solidFill>
              <a:latin typeface="Museo Slab 500"/>
              <a:cs typeface="Museo Slab 50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5540609" y="6752161"/>
            <a:ext cx="3611858" cy="120191"/>
          </a:xfrm>
          <a:prstGeom prst="rect">
            <a:avLst/>
          </a:prstGeom>
          <a:solidFill>
            <a:srgbClr val="FF660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1D3479"/>
              </a:solidFill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3"/>
          <a:srcRect l="20433" t="39643" r="18612" b="38942"/>
          <a:stretch/>
        </p:blipFill>
        <p:spPr>
          <a:xfrm>
            <a:off x="457202" y="160865"/>
            <a:ext cx="5240867" cy="1422400"/>
          </a:xfrm>
          <a:prstGeom prst="rect">
            <a:avLst/>
          </a:prstGeom>
        </p:spPr>
      </p:pic>
      <p:cxnSp>
        <p:nvCxnSpPr>
          <p:cNvPr id="13" name="Straight Connector 12"/>
          <p:cNvCxnSpPr/>
          <p:nvPr/>
        </p:nvCxnSpPr>
        <p:spPr>
          <a:xfrm>
            <a:off x="698397" y="1735664"/>
            <a:ext cx="7666670" cy="0"/>
          </a:xfrm>
          <a:prstGeom prst="line">
            <a:avLst/>
          </a:prstGeom>
          <a:ln>
            <a:solidFill>
              <a:srgbClr val="AEB3B6"/>
            </a:solidFill>
            <a:prstDash val="dot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9" name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58728" y="2603736"/>
            <a:ext cx="2346008" cy="3043238"/>
          </a:xfrm>
          <a:prstGeom prst="rect">
            <a:avLst/>
          </a:prstGeom>
          <a:ln>
            <a:solidFill>
              <a:schemeClr val="tx2"/>
            </a:solidFill>
          </a:ln>
        </p:spPr>
      </p:pic>
    </p:spTree>
    <p:extLst>
      <p:ext uri="{BB962C8B-B14F-4D97-AF65-F5344CB8AC3E}">
        <p14:creationId xmlns:p14="http://schemas.microsoft.com/office/powerpoint/2010/main" val="40810730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 txBox="1">
            <a:spLocks/>
          </p:cNvSpPr>
          <p:nvPr/>
        </p:nvSpPr>
        <p:spPr>
          <a:xfrm>
            <a:off x="534747" y="1523431"/>
            <a:ext cx="4639224" cy="67214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3200" b="1" dirty="0" smtClean="0">
                <a:solidFill>
                  <a:srgbClr val="1D3479"/>
                </a:solidFill>
                <a:latin typeface="Museo Slab 500"/>
                <a:cs typeface="Museo Slab 500"/>
              </a:rPr>
              <a:t>Project Key Findings</a:t>
            </a:r>
            <a:endParaRPr lang="en-US" sz="3200" b="1" dirty="0">
              <a:solidFill>
                <a:srgbClr val="1D3479"/>
              </a:solidFill>
              <a:latin typeface="Museo 300"/>
              <a:cs typeface="Museo 30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44906" y="2354815"/>
            <a:ext cx="7845561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rebuchet MS"/>
                <a:cs typeface="Trebuchet MS"/>
              </a:rPr>
              <a:t>Region 4 Section 1 highest average lane mile per FTE in state - 38.3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rebuchet MS"/>
                <a:cs typeface="Trebuchet MS"/>
              </a:rPr>
              <a:t>Patrol high – 66.7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rebuchet MS"/>
                <a:cs typeface="Trebuchet MS"/>
              </a:rPr>
              <a:t>Region 1 Section 5 lowest average lane mile per FTE - 15.4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rebuchet MS"/>
                <a:cs typeface="Trebuchet MS"/>
              </a:rPr>
              <a:t>Patrol low – 2.0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rebuchet MS"/>
                <a:cs typeface="Trebuchet MS"/>
              </a:rPr>
              <a:t>State average 25.8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rebuchet MS"/>
                <a:cs typeface="Trebuchet MS"/>
              </a:rPr>
              <a:t>Asset inventory not up-to-date</a:t>
            </a: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3"/>
          <a:srcRect l="23091" t="41555" r="54850" b="41109"/>
          <a:stretch/>
        </p:blipFill>
        <p:spPr>
          <a:xfrm>
            <a:off x="575729" y="380999"/>
            <a:ext cx="1743137" cy="1058333"/>
          </a:xfrm>
          <a:prstGeom prst="rect">
            <a:avLst/>
          </a:prstGeom>
        </p:spPr>
      </p:pic>
      <p:cxnSp>
        <p:nvCxnSpPr>
          <p:cNvPr id="14" name="Straight Connector 13"/>
          <p:cNvCxnSpPr/>
          <p:nvPr/>
        </p:nvCxnSpPr>
        <p:spPr>
          <a:xfrm>
            <a:off x="2459463" y="1281195"/>
            <a:ext cx="5931004" cy="0"/>
          </a:xfrm>
          <a:prstGeom prst="line">
            <a:avLst/>
          </a:prstGeom>
          <a:ln>
            <a:solidFill>
              <a:srgbClr val="AEB3B6"/>
            </a:solidFill>
            <a:prstDash val="dot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Title 1"/>
          <p:cNvSpPr txBox="1">
            <a:spLocks/>
          </p:cNvSpPr>
          <p:nvPr/>
        </p:nvSpPr>
        <p:spPr>
          <a:xfrm>
            <a:off x="2459463" y="463819"/>
            <a:ext cx="5931004" cy="67214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3200" b="1" dirty="0" smtClean="0">
                <a:solidFill>
                  <a:srgbClr val="1D3479"/>
                </a:solidFill>
                <a:latin typeface="Museo Slab 500"/>
                <a:cs typeface="Museo Slab 500"/>
              </a:rPr>
              <a:t>Lane Mile per FTE Analysis</a:t>
            </a:r>
            <a:endParaRPr lang="en-US" sz="3200" b="1" dirty="0">
              <a:solidFill>
                <a:srgbClr val="1D3479"/>
              </a:solidFill>
              <a:latin typeface="Museo 300"/>
              <a:cs typeface="Museo 300"/>
            </a:endParaRPr>
          </a:p>
        </p:txBody>
      </p:sp>
    </p:spTree>
    <p:extLst>
      <p:ext uri="{BB962C8B-B14F-4D97-AF65-F5344CB8AC3E}">
        <p14:creationId xmlns:p14="http://schemas.microsoft.com/office/powerpoint/2010/main" val="17960492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 txBox="1">
            <a:spLocks/>
          </p:cNvSpPr>
          <p:nvPr/>
        </p:nvSpPr>
        <p:spPr>
          <a:xfrm>
            <a:off x="534747" y="1523431"/>
            <a:ext cx="4639224" cy="67214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3200" b="1" dirty="0" smtClean="0">
                <a:solidFill>
                  <a:srgbClr val="1D3479"/>
                </a:solidFill>
                <a:latin typeface="Museo Slab 500"/>
                <a:cs typeface="Museo Slab 500"/>
              </a:rPr>
              <a:t>CDOT Key Findings</a:t>
            </a:r>
            <a:endParaRPr lang="en-US" sz="3200" b="1" dirty="0">
              <a:solidFill>
                <a:srgbClr val="1D3479"/>
              </a:solidFill>
              <a:latin typeface="Museo 300"/>
              <a:cs typeface="Museo 30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44906" y="2354815"/>
            <a:ext cx="7845561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rebuchet MS"/>
                <a:cs typeface="Trebuchet MS"/>
              </a:rPr>
              <a:t>Region 1 Section 5 was looking to hire another FTE for the patrol with the lowest lane mile per FTE.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rebuchet MS"/>
                <a:cs typeface="Trebuchet MS"/>
              </a:rPr>
              <a:t>This highlighted a personnel issue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rebuchet MS"/>
                <a:cs typeface="Trebuchet MS"/>
              </a:rPr>
              <a:t>Region 4 Section 1 was under funded</a:t>
            </a: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3"/>
          <a:srcRect l="23091" t="41555" r="54850" b="41109"/>
          <a:stretch/>
        </p:blipFill>
        <p:spPr>
          <a:xfrm>
            <a:off x="575729" y="380999"/>
            <a:ext cx="1743137" cy="1058333"/>
          </a:xfrm>
          <a:prstGeom prst="rect">
            <a:avLst/>
          </a:prstGeom>
        </p:spPr>
      </p:pic>
      <p:cxnSp>
        <p:nvCxnSpPr>
          <p:cNvPr id="14" name="Straight Connector 13"/>
          <p:cNvCxnSpPr/>
          <p:nvPr/>
        </p:nvCxnSpPr>
        <p:spPr>
          <a:xfrm>
            <a:off x="2459463" y="1281195"/>
            <a:ext cx="5931004" cy="0"/>
          </a:xfrm>
          <a:prstGeom prst="line">
            <a:avLst/>
          </a:prstGeom>
          <a:ln>
            <a:solidFill>
              <a:srgbClr val="AEB3B6"/>
            </a:solidFill>
            <a:prstDash val="dot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Title 1"/>
          <p:cNvSpPr txBox="1">
            <a:spLocks/>
          </p:cNvSpPr>
          <p:nvPr/>
        </p:nvSpPr>
        <p:spPr>
          <a:xfrm>
            <a:off x="2459463" y="463819"/>
            <a:ext cx="5931004" cy="67214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3200" b="1" dirty="0" smtClean="0">
                <a:solidFill>
                  <a:srgbClr val="1D3479"/>
                </a:solidFill>
                <a:latin typeface="Museo Slab 500"/>
                <a:cs typeface="Museo Slab 500"/>
              </a:rPr>
              <a:t>Lane Mile per FTE Analysis</a:t>
            </a:r>
            <a:endParaRPr lang="en-US" sz="3200" b="1" dirty="0">
              <a:solidFill>
                <a:srgbClr val="1D3479"/>
              </a:solidFill>
              <a:latin typeface="Museo 300"/>
              <a:cs typeface="Museo 300"/>
            </a:endParaRPr>
          </a:p>
        </p:txBody>
      </p:sp>
    </p:spTree>
    <p:extLst>
      <p:ext uri="{BB962C8B-B14F-4D97-AF65-F5344CB8AC3E}">
        <p14:creationId xmlns:p14="http://schemas.microsoft.com/office/powerpoint/2010/main" val="36407152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 txBox="1">
            <a:spLocks/>
          </p:cNvSpPr>
          <p:nvPr/>
        </p:nvSpPr>
        <p:spPr>
          <a:xfrm>
            <a:off x="534747" y="1523431"/>
            <a:ext cx="4639224" cy="67214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3200" b="1" dirty="0" smtClean="0">
                <a:solidFill>
                  <a:srgbClr val="1D3479"/>
                </a:solidFill>
                <a:latin typeface="Museo Slab 500"/>
                <a:cs typeface="Museo 300"/>
              </a:rPr>
              <a:t>Recommendations</a:t>
            </a:r>
            <a:endParaRPr lang="en-US" sz="3200" b="1" dirty="0">
              <a:solidFill>
                <a:srgbClr val="1D3479"/>
              </a:solidFill>
              <a:latin typeface="Museo 300"/>
              <a:cs typeface="Museo 30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44906" y="2354815"/>
            <a:ext cx="7845561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rebuchet MS"/>
                <a:cs typeface="Trebuchet MS"/>
              </a:rPr>
              <a:t>Review and update figures annually for accuracy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rebuchet MS"/>
                <a:cs typeface="Trebuchet MS"/>
              </a:rPr>
              <a:t>Update roadway asset inventories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rebuchet MS"/>
                <a:cs typeface="Trebuchet MS"/>
              </a:rPr>
              <a:t>Conduct further analysis on patrols with lane mile per FTE &gt; 85</a:t>
            </a:r>
            <a:r>
              <a:rPr lang="en-US" sz="3200" baseline="30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rebuchet MS"/>
                <a:cs typeface="Trebuchet MS"/>
              </a:rPr>
              <a:t>th</a:t>
            </a:r>
            <a:r>
              <a:rPr 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rebuchet MS"/>
                <a:cs typeface="Trebuchet MS"/>
              </a:rPr>
              <a:t> and &lt; 15</a:t>
            </a:r>
            <a:r>
              <a:rPr lang="en-US" sz="3200" baseline="30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rebuchet MS"/>
                <a:cs typeface="Trebuchet MS"/>
              </a:rPr>
              <a:t>th</a:t>
            </a:r>
            <a:r>
              <a:rPr 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rebuchet MS"/>
                <a:cs typeface="Trebuchet MS"/>
              </a:rPr>
              <a:t> percentile</a:t>
            </a: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3"/>
          <a:srcRect l="23091" t="41555" r="54850" b="41109"/>
          <a:stretch/>
        </p:blipFill>
        <p:spPr>
          <a:xfrm>
            <a:off x="575729" y="380999"/>
            <a:ext cx="1743137" cy="1058333"/>
          </a:xfrm>
          <a:prstGeom prst="rect">
            <a:avLst/>
          </a:prstGeom>
        </p:spPr>
      </p:pic>
      <p:cxnSp>
        <p:nvCxnSpPr>
          <p:cNvPr id="14" name="Straight Connector 13"/>
          <p:cNvCxnSpPr/>
          <p:nvPr/>
        </p:nvCxnSpPr>
        <p:spPr>
          <a:xfrm>
            <a:off x="2459463" y="1281195"/>
            <a:ext cx="5931004" cy="0"/>
          </a:xfrm>
          <a:prstGeom prst="line">
            <a:avLst/>
          </a:prstGeom>
          <a:ln>
            <a:solidFill>
              <a:srgbClr val="AEB3B6"/>
            </a:solidFill>
            <a:prstDash val="dot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Title 1"/>
          <p:cNvSpPr txBox="1">
            <a:spLocks/>
          </p:cNvSpPr>
          <p:nvPr/>
        </p:nvSpPr>
        <p:spPr>
          <a:xfrm>
            <a:off x="2459463" y="463819"/>
            <a:ext cx="5931004" cy="67214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3200" b="1" dirty="0" smtClean="0">
                <a:solidFill>
                  <a:srgbClr val="1D3479"/>
                </a:solidFill>
                <a:latin typeface="Museo Slab 500"/>
                <a:cs typeface="Museo Slab 500"/>
              </a:rPr>
              <a:t>Lane Mile per FTE Analysis</a:t>
            </a:r>
            <a:endParaRPr lang="en-US" sz="3200" b="1" dirty="0">
              <a:solidFill>
                <a:srgbClr val="1D3479"/>
              </a:solidFill>
              <a:latin typeface="Museo 300"/>
              <a:cs typeface="Museo 300"/>
            </a:endParaRPr>
          </a:p>
        </p:txBody>
      </p:sp>
    </p:spTree>
    <p:extLst>
      <p:ext uri="{BB962C8B-B14F-4D97-AF65-F5344CB8AC3E}">
        <p14:creationId xmlns:p14="http://schemas.microsoft.com/office/powerpoint/2010/main" val="98368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98398" y="1920160"/>
            <a:ext cx="7666670" cy="672146"/>
          </a:xfrm>
        </p:spPr>
        <p:txBody>
          <a:bodyPr>
            <a:noAutofit/>
          </a:bodyPr>
          <a:lstStyle/>
          <a:p>
            <a:pPr algn="l"/>
            <a:r>
              <a:rPr lang="en-US" sz="3200" b="1" dirty="0" smtClean="0">
                <a:solidFill>
                  <a:srgbClr val="1D3479"/>
                </a:solidFill>
                <a:latin typeface="Museo Slab 500"/>
                <a:cs typeface="Museo Slab 500"/>
              </a:rPr>
              <a:t>Questions?</a:t>
            </a:r>
            <a:endParaRPr lang="en-US" sz="3200" b="1" dirty="0">
              <a:solidFill>
                <a:srgbClr val="1D3479"/>
              </a:solidFill>
              <a:latin typeface="Museo Slab 500"/>
              <a:cs typeface="Museo Slab 50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5540609" y="6752161"/>
            <a:ext cx="3611858" cy="120191"/>
          </a:xfrm>
          <a:prstGeom prst="rect">
            <a:avLst/>
          </a:prstGeom>
          <a:solidFill>
            <a:srgbClr val="FF660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1D3479"/>
              </a:solidFill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3"/>
          <a:srcRect l="20433" t="39643" r="18612" b="38942"/>
          <a:stretch/>
        </p:blipFill>
        <p:spPr>
          <a:xfrm>
            <a:off x="457202" y="160865"/>
            <a:ext cx="5240867" cy="1422400"/>
          </a:xfrm>
          <a:prstGeom prst="rect">
            <a:avLst/>
          </a:prstGeom>
        </p:spPr>
      </p:pic>
      <p:cxnSp>
        <p:nvCxnSpPr>
          <p:cNvPr id="13" name="Straight Connector 12"/>
          <p:cNvCxnSpPr/>
          <p:nvPr/>
        </p:nvCxnSpPr>
        <p:spPr>
          <a:xfrm>
            <a:off x="698397" y="1735664"/>
            <a:ext cx="7666670" cy="0"/>
          </a:xfrm>
          <a:prstGeom prst="line">
            <a:avLst/>
          </a:prstGeom>
          <a:ln>
            <a:solidFill>
              <a:srgbClr val="AEB3B6"/>
            </a:solidFill>
            <a:prstDash val="dot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8397" y="2598021"/>
            <a:ext cx="2340293" cy="3054668"/>
          </a:xfrm>
          <a:prstGeom prst="rect">
            <a:avLst/>
          </a:prstGeom>
          <a:ln>
            <a:solidFill>
              <a:schemeClr val="tx2"/>
            </a:solidFill>
          </a:ln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340631" y="2592306"/>
            <a:ext cx="2357438" cy="3066098"/>
          </a:xfrm>
          <a:prstGeom prst="rect">
            <a:avLst/>
          </a:prstGeom>
          <a:ln>
            <a:solidFill>
              <a:schemeClr val="tx2"/>
            </a:solidFill>
          </a:ln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19060" y="2603736"/>
            <a:ext cx="2346008" cy="3043238"/>
          </a:xfrm>
          <a:prstGeom prst="rect">
            <a:avLst/>
          </a:prstGeom>
          <a:ln>
            <a:solidFill>
              <a:schemeClr val="tx2"/>
            </a:solidFill>
          </a:ln>
        </p:spPr>
      </p:pic>
    </p:spTree>
    <p:extLst>
      <p:ext uri="{BB962C8B-B14F-4D97-AF65-F5344CB8AC3E}">
        <p14:creationId xmlns:p14="http://schemas.microsoft.com/office/powerpoint/2010/main" val="11162824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6934" y="1845091"/>
            <a:ext cx="2273300" cy="2273300"/>
          </a:xfrm>
          <a:prstGeom prst="roundRect">
            <a:avLst>
              <a:gd name="adj" fmla="val 7941"/>
            </a:avLst>
          </a:prstGeom>
        </p:spPr>
      </p:pic>
      <p:sp>
        <p:nvSpPr>
          <p:cNvPr id="9" name="Title 1"/>
          <p:cNvSpPr txBox="1">
            <a:spLocks/>
          </p:cNvSpPr>
          <p:nvPr/>
        </p:nvSpPr>
        <p:spPr>
          <a:xfrm>
            <a:off x="534747" y="1523431"/>
            <a:ext cx="4639224" cy="67214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3200" b="1" dirty="0" smtClean="0">
                <a:solidFill>
                  <a:srgbClr val="1D3479"/>
                </a:solidFill>
                <a:latin typeface="Museo Slab 500"/>
                <a:cs typeface="Museo Slab 500"/>
              </a:rPr>
              <a:t>Recommendations</a:t>
            </a:r>
            <a:endParaRPr lang="en-US" sz="3200" b="1" dirty="0">
              <a:solidFill>
                <a:srgbClr val="1D3479"/>
              </a:solidFill>
              <a:latin typeface="Museo 300"/>
              <a:cs typeface="Museo 30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44906" y="2354815"/>
            <a:ext cx="5187983" cy="38164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rebuchet MS"/>
                <a:cs typeface="Trebuchet MS"/>
              </a:rPr>
              <a:t>Involve field staff at budget initiation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sz="3200" dirty="0">
              <a:solidFill>
                <a:schemeClr val="tx1">
                  <a:lumMod val="95000"/>
                  <a:lumOff val="5000"/>
                </a:schemeClr>
              </a:solidFill>
              <a:latin typeface="Trebuchet MS"/>
              <a:cs typeface="Trebuchet MS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sz="3200" dirty="0" smtClean="0">
              <a:solidFill>
                <a:schemeClr val="tx1">
                  <a:lumMod val="95000"/>
                  <a:lumOff val="5000"/>
                </a:schemeClr>
              </a:solidFill>
              <a:latin typeface="Trebuchet MS"/>
              <a:cs typeface="Trebuchet MS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rebuchet MS"/>
                <a:cs typeface="Trebuchet MS"/>
              </a:rPr>
              <a:t>Convert current and target differences into annual work quantities</a:t>
            </a:r>
          </a:p>
          <a:p>
            <a:endParaRPr lang="en-US" dirty="0">
              <a:solidFill>
                <a:schemeClr val="tx1">
                  <a:lumMod val="95000"/>
                  <a:lumOff val="5000"/>
                </a:schemeClr>
              </a:solidFill>
              <a:latin typeface="Trebuchet MS"/>
              <a:cs typeface="Trebuchet MS"/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02716" y="4339974"/>
            <a:ext cx="1921737" cy="1921737"/>
          </a:xfrm>
          <a:prstGeom prst="roundRect">
            <a:avLst>
              <a:gd name="adj" fmla="val 10447"/>
            </a:avLst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5"/>
          <a:srcRect l="23091" t="41555" r="54850" b="41109"/>
          <a:stretch/>
        </p:blipFill>
        <p:spPr>
          <a:xfrm>
            <a:off x="575729" y="380999"/>
            <a:ext cx="1743137" cy="1058333"/>
          </a:xfrm>
          <a:prstGeom prst="rect">
            <a:avLst/>
          </a:prstGeom>
        </p:spPr>
      </p:pic>
      <p:cxnSp>
        <p:nvCxnSpPr>
          <p:cNvPr id="14" name="Straight Connector 13"/>
          <p:cNvCxnSpPr/>
          <p:nvPr/>
        </p:nvCxnSpPr>
        <p:spPr>
          <a:xfrm>
            <a:off x="2459463" y="1281195"/>
            <a:ext cx="5931004" cy="0"/>
          </a:xfrm>
          <a:prstGeom prst="line">
            <a:avLst/>
          </a:prstGeom>
          <a:ln>
            <a:solidFill>
              <a:srgbClr val="AEB3B6"/>
            </a:solidFill>
            <a:prstDash val="dot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Title 1"/>
          <p:cNvSpPr txBox="1">
            <a:spLocks/>
          </p:cNvSpPr>
          <p:nvPr/>
        </p:nvSpPr>
        <p:spPr>
          <a:xfrm>
            <a:off x="2459463" y="463819"/>
            <a:ext cx="5931004" cy="67214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3200" b="1" dirty="0" smtClean="0">
                <a:solidFill>
                  <a:srgbClr val="1D3479"/>
                </a:solidFill>
                <a:latin typeface="Museo Slab 500"/>
                <a:cs typeface="Museo Slab 500"/>
              </a:rPr>
              <a:t>Budget System Analysis</a:t>
            </a:r>
            <a:endParaRPr lang="en-US" sz="3200" b="1" dirty="0">
              <a:solidFill>
                <a:srgbClr val="1D3479"/>
              </a:solidFill>
              <a:latin typeface="Museo 300"/>
              <a:cs typeface="Museo 300"/>
            </a:endParaRPr>
          </a:p>
        </p:txBody>
      </p:sp>
    </p:spTree>
    <p:extLst>
      <p:ext uri="{BB962C8B-B14F-4D97-AF65-F5344CB8AC3E}">
        <p14:creationId xmlns:p14="http://schemas.microsoft.com/office/powerpoint/2010/main" val="20579755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647" y="2237326"/>
            <a:ext cx="2273300" cy="2151972"/>
          </a:xfrm>
          <a:prstGeom prst="roundRect">
            <a:avLst>
              <a:gd name="adj" fmla="val 7941"/>
            </a:avLst>
          </a:prstGeom>
        </p:spPr>
      </p:pic>
      <p:sp>
        <p:nvSpPr>
          <p:cNvPr id="9" name="Title 1"/>
          <p:cNvSpPr txBox="1">
            <a:spLocks/>
          </p:cNvSpPr>
          <p:nvPr/>
        </p:nvSpPr>
        <p:spPr>
          <a:xfrm>
            <a:off x="534747" y="1523431"/>
            <a:ext cx="4639224" cy="67214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3200" b="1" dirty="0" smtClean="0">
                <a:solidFill>
                  <a:srgbClr val="1D3479"/>
                </a:solidFill>
                <a:latin typeface="Museo Slab 500"/>
                <a:cs typeface="Museo Slab 500"/>
              </a:rPr>
              <a:t>Recommendations</a:t>
            </a:r>
            <a:endParaRPr lang="en-US" sz="3200" b="1" dirty="0">
              <a:solidFill>
                <a:srgbClr val="1D3479"/>
              </a:solidFill>
              <a:latin typeface="Museo 300"/>
              <a:cs typeface="Museo 30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202484" y="2418184"/>
            <a:ext cx="5187983" cy="38164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rebuchet MS"/>
                <a:cs typeface="Trebuchet MS"/>
              </a:rPr>
              <a:t>Integrate performance guidelines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sz="3200" dirty="0" smtClean="0">
              <a:solidFill>
                <a:schemeClr val="tx1">
                  <a:lumMod val="95000"/>
                  <a:lumOff val="5000"/>
                </a:schemeClr>
              </a:solidFill>
              <a:latin typeface="Trebuchet MS"/>
              <a:cs typeface="Trebuchet MS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rebuchet MS"/>
                <a:cs typeface="Trebuchet MS"/>
              </a:rPr>
              <a:t>Integrate actual asset LOS measures (% deficient) instead of grades</a:t>
            </a:r>
          </a:p>
          <a:p>
            <a:endParaRPr lang="en-US" dirty="0">
              <a:solidFill>
                <a:schemeClr val="tx1">
                  <a:lumMod val="95000"/>
                  <a:lumOff val="5000"/>
                </a:schemeClr>
              </a:solidFill>
              <a:latin typeface="Trebuchet MS"/>
              <a:cs typeface="Trebuchet MS"/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8110" y="4511991"/>
            <a:ext cx="1899774" cy="1921737"/>
          </a:xfrm>
          <a:prstGeom prst="roundRect">
            <a:avLst>
              <a:gd name="adj" fmla="val 10447"/>
            </a:avLst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5"/>
          <a:srcRect l="23091" t="41555" r="54850" b="41109"/>
          <a:stretch/>
        </p:blipFill>
        <p:spPr>
          <a:xfrm>
            <a:off x="575729" y="380999"/>
            <a:ext cx="1743137" cy="1058333"/>
          </a:xfrm>
          <a:prstGeom prst="rect">
            <a:avLst/>
          </a:prstGeom>
        </p:spPr>
      </p:pic>
      <p:cxnSp>
        <p:nvCxnSpPr>
          <p:cNvPr id="14" name="Straight Connector 13"/>
          <p:cNvCxnSpPr/>
          <p:nvPr/>
        </p:nvCxnSpPr>
        <p:spPr>
          <a:xfrm>
            <a:off x="2459463" y="1320939"/>
            <a:ext cx="5931004" cy="0"/>
          </a:xfrm>
          <a:prstGeom prst="line">
            <a:avLst/>
          </a:prstGeom>
          <a:ln>
            <a:solidFill>
              <a:srgbClr val="AEB3B6"/>
            </a:solidFill>
            <a:prstDash val="dot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Title 1"/>
          <p:cNvSpPr txBox="1">
            <a:spLocks/>
          </p:cNvSpPr>
          <p:nvPr/>
        </p:nvSpPr>
        <p:spPr>
          <a:xfrm>
            <a:off x="2459463" y="503563"/>
            <a:ext cx="5931004" cy="67214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3200" b="1" dirty="0" smtClean="0">
                <a:solidFill>
                  <a:srgbClr val="1D3479"/>
                </a:solidFill>
                <a:latin typeface="Museo Slab 500"/>
                <a:cs typeface="Museo Slab 500"/>
              </a:rPr>
              <a:t>Budget System Analysis</a:t>
            </a:r>
            <a:endParaRPr lang="en-US" sz="3200" b="1" dirty="0">
              <a:solidFill>
                <a:srgbClr val="1D3479"/>
              </a:solidFill>
              <a:latin typeface="Museo 300"/>
              <a:cs typeface="Museo 300"/>
            </a:endParaRPr>
          </a:p>
        </p:txBody>
      </p:sp>
    </p:spTree>
    <p:extLst>
      <p:ext uri="{BB962C8B-B14F-4D97-AF65-F5344CB8AC3E}">
        <p14:creationId xmlns:p14="http://schemas.microsoft.com/office/powerpoint/2010/main" val="121737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6934" y="1845091"/>
            <a:ext cx="2273300" cy="2273300"/>
          </a:xfrm>
          <a:prstGeom prst="roundRect">
            <a:avLst>
              <a:gd name="adj" fmla="val 7941"/>
            </a:avLst>
          </a:prstGeom>
        </p:spPr>
      </p:pic>
      <p:sp>
        <p:nvSpPr>
          <p:cNvPr id="9" name="Title 1"/>
          <p:cNvSpPr txBox="1">
            <a:spLocks/>
          </p:cNvSpPr>
          <p:nvPr/>
        </p:nvSpPr>
        <p:spPr>
          <a:xfrm>
            <a:off x="534747" y="1523431"/>
            <a:ext cx="4639224" cy="67214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3200" b="1" dirty="0" smtClean="0">
                <a:solidFill>
                  <a:srgbClr val="1D3479"/>
                </a:solidFill>
                <a:latin typeface="Museo Slab 500"/>
                <a:cs typeface="Museo Slab 500"/>
              </a:rPr>
              <a:t>Recommendations</a:t>
            </a:r>
            <a:endParaRPr lang="en-US" sz="3200" b="1" dirty="0">
              <a:solidFill>
                <a:srgbClr val="1D3479"/>
              </a:solidFill>
              <a:latin typeface="Museo 300"/>
              <a:cs typeface="Museo 30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44906" y="2354815"/>
            <a:ext cx="5187983" cy="38164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rebuchet MS"/>
                <a:cs typeface="Trebuchet MS"/>
              </a:rPr>
              <a:t>Develop asset inventory program</a:t>
            </a:r>
            <a:endParaRPr lang="en-US" sz="3200" dirty="0">
              <a:solidFill>
                <a:schemeClr val="tx1">
                  <a:lumMod val="95000"/>
                  <a:lumOff val="5000"/>
                </a:schemeClr>
              </a:solidFill>
              <a:latin typeface="Trebuchet MS"/>
              <a:cs typeface="Trebuchet MS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sz="3200" dirty="0" smtClean="0">
              <a:solidFill>
                <a:schemeClr val="tx1">
                  <a:lumMod val="95000"/>
                  <a:lumOff val="5000"/>
                </a:schemeClr>
              </a:solidFill>
              <a:latin typeface="Trebuchet MS"/>
              <a:cs typeface="Trebuchet MS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sz="3200" dirty="0">
              <a:solidFill>
                <a:schemeClr val="tx1">
                  <a:lumMod val="95000"/>
                  <a:lumOff val="5000"/>
                </a:schemeClr>
              </a:solidFill>
              <a:latin typeface="Trebuchet MS"/>
              <a:cs typeface="Trebuchet MS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sz="3200" dirty="0" smtClean="0">
              <a:solidFill>
                <a:schemeClr val="tx1">
                  <a:lumMod val="95000"/>
                  <a:lumOff val="5000"/>
                </a:schemeClr>
              </a:solidFill>
              <a:latin typeface="Trebuchet MS"/>
              <a:cs typeface="Trebuchet MS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rebuchet MS"/>
                <a:cs typeface="Trebuchet MS"/>
              </a:rPr>
              <a:t>Review and update LOS scale ranges</a:t>
            </a:r>
          </a:p>
          <a:p>
            <a:endParaRPr lang="en-US" dirty="0">
              <a:solidFill>
                <a:schemeClr val="tx1">
                  <a:lumMod val="95000"/>
                  <a:lumOff val="5000"/>
                </a:schemeClr>
              </a:solidFill>
              <a:latin typeface="Trebuchet MS"/>
              <a:cs typeface="Trebuchet MS"/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2216" y="4339974"/>
            <a:ext cx="1862736" cy="1921737"/>
          </a:xfrm>
          <a:prstGeom prst="roundRect">
            <a:avLst>
              <a:gd name="adj" fmla="val 10447"/>
            </a:avLst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5"/>
          <a:srcRect l="23091" t="41555" r="54850" b="41109"/>
          <a:stretch/>
        </p:blipFill>
        <p:spPr>
          <a:xfrm>
            <a:off x="575729" y="380999"/>
            <a:ext cx="1743137" cy="1058333"/>
          </a:xfrm>
          <a:prstGeom prst="rect">
            <a:avLst/>
          </a:prstGeom>
        </p:spPr>
      </p:pic>
      <p:cxnSp>
        <p:nvCxnSpPr>
          <p:cNvPr id="14" name="Straight Connector 13"/>
          <p:cNvCxnSpPr/>
          <p:nvPr/>
        </p:nvCxnSpPr>
        <p:spPr>
          <a:xfrm>
            <a:off x="2459463" y="1273241"/>
            <a:ext cx="5931004" cy="0"/>
          </a:xfrm>
          <a:prstGeom prst="line">
            <a:avLst/>
          </a:prstGeom>
          <a:ln>
            <a:solidFill>
              <a:srgbClr val="AEB3B6"/>
            </a:solidFill>
            <a:prstDash val="dot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Title 1"/>
          <p:cNvSpPr txBox="1">
            <a:spLocks/>
          </p:cNvSpPr>
          <p:nvPr/>
        </p:nvSpPr>
        <p:spPr>
          <a:xfrm>
            <a:off x="2459463" y="455865"/>
            <a:ext cx="5931004" cy="67214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3200" b="1" dirty="0" smtClean="0">
                <a:solidFill>
                  <a:srgbClr val="1D3479"/>
                </a:solidFill>
                <a:latin typeface="Museo Slab 500"/>
                <a:cs typeface="Museo Slab 500"/>
              </a:rPr>
              <a:t>Budget System Analysis</a:t>
            </a:r>
            <a:endParaRPr lang="en-US" sz="3200" b="1" dirty="0">
              <a:solidFill>
                <a:srgbClr val="1D3479"/>
              </a:solidFill>
              <a:latin typeface="Museo 300"/>
              <a:cs typeface="Museo 300"/>
            </a:endParaRPr>
          </a:p>
        </p:txBody>
      </p:sp>
    </p:spTree>
    <p:extLst>
      <p:ext uri="{BB962C8B-B14F-4D97-AF65-F5344CB8AC3E}">
        <p14:creationId xmlns:p14="http://schemas.microsoft.com/office/powerpoint/2010/main" val="3785132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 txBox="1">
            <a:spLocks/>
          </p:cNvSpPr>
          <p:nvPr/>
        </p:nvSpPr>
        <p:spPr>
          <a:xfrm>
            <a:off x="534747" y="1348504"/>
            <a:ext cx="3961053" cy="67214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3200" b="1" dirty="0" smtClean="0">
                <a:solidFill>
                  <a:srgbClr val="1D3479"/>
                </a:solidFill>
                <a:latin typeface="Museo Slab 500"/>
                <a:cs typeface="Museo Slab 500"/>
              </a:rPr>
              <a:t>Before</a:t>
            </a:r>
            <a:endParaRPr lang="en-US" sz="3200" b="1" dirty="0">
              <a:solidFill>
                <a:srgbClr val="1D3479"/>
              </a:solidFill>
              <a:latin typeface="Museo 300"/>
              <a:cs typeface="Museo 300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3"/>
          <a:srcRect l="23091" t="41555" r="54850" b="41109"/>
          <a:stretch/>
        </p:blipFill>
        <p:spPr>
          <a:xfrm>
            <a:off x="575729" y="380999"/>
            <a:ext cx="1743137" cy="1058333"/>
          </a:xfrm>
          <a:prstGeom prst="rect">
            <a:avLst/>
          </a:prstGeom>
        </p:spPr>
      </p:pic>
      <p:cxnSp>
        <p:nvCxnSpPr>
          <p:cNvPr id="14" name="Straight Connector 13"/>
          <p:cNvCxnSpPr/>
          <p:nvPr/>
        </p:nvCxnSpPr>
        <p:spPr>
          <a:xfrm>
            <a:off x="2459463" y="1297088"/>
            <a:ext cx="6149790" cy="0"/>
          </a:xfrm>
          <a:prstGeom prst="line">
            <a:avLst/>
          </a:prstGeom>
          <a:ln>
            <a:solidFill>
              <a:srgbClr val="AEB3B6"/>
            </a:solidFill>
            <a:prstDash val="dot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Title 1"/>
          <p:cNvSpPr txBox="1">
            <a:spLocks/>
          </p:cNvSpPr>
          <p:nvPr/>
        </p:nvSpPr>
        <p:spPr>
          <a:xfrm>
            <a:off x="2459463" y="479712"/>
            <a:ext cx="6149790" cy="67214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3200" b="1" dirty="0" smtClean="0">
                <a:solidFill>
                  <a:srgbClr val="1D3479"/>
                </a:solidFill>
                <a:latin typeface="Museo Slab 500"/>
                <a:cs typeface="Museo Slab 500"/>
              </a:rPr>
              <a:t>Budget System Analysis</a:t>
            </a:r>
            <a:endParaRPr lang="en-US" sz="3200" b="1" dirty="0">
              <a:solidFill>
                <a:srgbClr val="1D3479"/>
              </a:solidFill>
              <a:latin typeface="Museo 300"/>
              <a:cs typeface="Museo 30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2020650"/>
            <a:ext cx="3669527" cy="4105513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Current LOS – </a:t>
            </a:r>
            <a:r>
              <a:rPr lang="en-US" dirty="0"/>
              <a:t>F</a:t>
            </a:r>
            <a:endParaRPr lang="en-US" dirty="0" smtClean="0"/>
          </a:p>
          <a:p>
            <a:r>
              <a:rPr lang="en-US" dirty="0" smtClean="0"/>
              <a:t>Target LOS – C</a:t>
            </a:r>
          </a:p>
          <a:p>
            <a:r>
              <a:rPr lang="en-US" dirty="0" smtClean="0"/>
              <a:t>Target Expenditure </a:t>
            </a:r>
            <a:r>
              <a:rPr lang="en-US" dirty="0"/>
              <a:t>- </a:t>
            </a:r>
            <a:r>
              <a:rPr lang="en-US" dirty="0" smtClean="0"/>
              <a:t>$</a:t>
            </a:r>
            <a:r>
              <a:rPr lang="en-US" dirty="0"/>
              <a:t>5,530,404</a:t>
            </a:r>
            <a:endParaRPr lang="en-US" dirty="0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04274" y="2020650"/>
            <a:ext cx="4482526" cy="4555079"/>
          </a:xfrm>
        </p:spPr>
        <p:txBody>
          <a:bodyPr>
            <a:normAutofit lnSpcReduction="10000"/>
          </a:bodyPr>
          <a:lstStyle/>
          <a:p>
            <a:pPr>
              <a:spcBef>
                <a:spcPts val="300"/>
              </a:spcBef>
            </a:pPr>
            <a:r>
              <a:rPr lang="en-US" dirty="0" smtClean="0"/>
              <a:t>Current Program: 9,239</a:t>
            </a:r>
          </a:p>
          <a:p>
            <a:pPr>
              <a:spcBef>
                <a:spcPts val="300"/>
              </a:spcBef>
            </a:pPr>
            <a:r>
              <a:rPr lang="en-US" dirty="0" smtClean="0"/>
              <a:t>Current LOS – </a:t>
            </a:r>
            <a:r>
              <a:rPr lang="en-US" dirty="0"/>
              <a:t>F</a:t>
            </a:r>
            <a:endParaRPr lang="en-US" dirty="0" smtClean="0"/>
          </a:p>
          <a:p>
            <a:pPr>
              <a:spcBef>
                <a:spcPts val="300"/>
              </a:spcBef>
            </a:pPr>
            <a:r>
              <a:rPr lang="en-US" dirty="0" smtClean="0"/>
              <a:t>Current LOS Measure: 25%</a:t>
            </a:r>
          </a:p>
          <a:p>
            <a:pPr>
              <a:spcBef>
                <a:spcPts val="300"/>
              </a:spcBef>
            </a:pPr>
            <a:r>
              <a:rPr lang="en-US" dirty="0" smtClean="0"/>
              <a:t>Target LOS – C-</a:t>
            </a:r>
          </a:p>
          <a:p>
            <a:pPr>
              <a:spcBef>
                <a:spcPts val="300"/>
              </a:spcBef>
            </a:pPr>
            <a:r>
              <a:rPr lang="en-US" dirty="0" smtClean="0"/>
              <a:t>Target LOS Measure: 15%</a:t>
            </a:r>
          </a:p>
          <a:p>
            <a:pPr>
              <a:spcBef>
                <a:spcPts val="300"/>
              </a:spcBef>
            </a:pPr>
            <a:r>
              <a:rPr lang="en-US" dirty="0" smtClean="0"/>
              <a:t>Inventory: 39,236 Each</a:t>
            </a:r>
          </a:p>
          <a:p>
            <a:pPr>
              <a:spcBef>
                <a:spcPts val="300"/>
              </a:spcBef>
            </a:pPr>
            <a:r>
              <a:rPr lang="en-US" dirty="0" smtClean="0"/>
              <a:t>Annual Work Quantity: 13,135 Each</a:t>
            </a:r>
          </a:p>
          <a:p>
            <a:pPr>
              <a:spcBef>
                <a:spcPts val="300"/>
              </a:spcBef>
            </a:pPr>
            <a:r>
              <a:rPr lang="en-US" dirty="0" smtClean="0"/>
              <a:t>Target Expenditure: $1,079,759</a:t>
            </a:r>
            <a:endParaRPr lang="en-US" dirty="0"/>
          </a:p>
        </p:txBody>
      </p:sp>
      <p:sp>
        <p:nvSpPr>
          <p:cNvPr id="13" name="Title 1"/>
          <p:cNvSpPr txBox="1">
            <a:spLocks/>
          </p:cNvSpPr>
          <p:nvPr/>
        </p:nvSpPr>
        <p:spPr>
          <a:xfrm>
            <a:off x="4204274" y="1348504"/>
            <a:ext cx="4404979" cy="67214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3200" b="1" dirty="0" smtClean="0">
                <a:solidFill>
                  <a:srgbClr val="1D3479"/>
                </a:solidFill>
                <a:latin typeface="Museo Slab 500"/>
                <a:cs typeface="Museo Slab 500"/>
              </a:rPr>
              <a:t>After</a:t>
            </a:r>
            <a:endParaRPr lang="en-US" sz="3200" b="1" dirty="0">
              <a:solidFill>
                <a:srgbClr val="1D3479"/>
              </a:solidFill>
              <a:latin typeface="Museo 300"/>
              <a:cs typeface="Museo 300"/>
            </a:endParaRPr>
          </a:p>
        </p:txBody>
      </p:sp>
    </p:spTree>
    <p:extLst>
      <p:ext uri="{BB962C8B-B14F-4D97-AF65-F5344CB8AC3E}">
        <p14:creationId xmlns:p14="http://schemas.microsoft.com/office/powerpoint/2010/main" val="789462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 txBox="1">
            <a:spLocks/>
          </p:cNvSpPr>
          <p:nvPr/>
        </p:nvSpPr>
        <p:spPr>
          <a:xfrm>
            <a:off x="534747" y="1348504"/>
            <a:ext cx="3961053" cy="67214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3200" b="1" dirty="0" smtClean="0">
                <a:solidFill>
                  <a:srgbClr val="1D3479"/>
                </a:solidFill>
                <a:latin typeface="Museo Slab 500"/>
                <a:cs typeface="Museo Slab 500"/>
              </a:rPr>
              <a:t>Before</a:t>
            </a:r>
            <a:endParaRPr lang="en-US" sz="3200" b="1" dirty="0">
              <a:solidFill>
                <a:srgbClr val="1D3479"/>
              </a:solidFill>
              <a:latin typeface="Museo 300"/>
              <a:cs typeface="Museo 300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3"/>
          <a:srcRect l="23091" t="41555" r="54850" b="41109"/>
          <a:stretch/>
        </p:blipFill>
        <p:spPr>
          <a:xfrm>
            <a:off x="575729" y="380999"/>
            <a:ext cx="1743137" cy="1058333"/>
          </a:xfrm>
          <a:prstGeom prst="rect">
            <a:avLst/>
          </a:prstGeom>
        </p:spPr>
      </p:pic>
      <p:cxnSp>
        <p:nvCxnSpPr>
          <p:cNvPr id="14" name="Straight Connector 13"/>
          <p:cNvCxnSpPr/>
          <p:nvPr/>
        </p:nvCxnSpPr>
        <p:spPr>
          <a:xfrm>
            <a:off x="2459463" y="1297088"/>
            <a:ext cx="6149790" cy="0"/>
          </a:xfrm>
          <a:prstGeom prst="line">
            <a:avLst/>
          </a:prstGeom>
          <a:ln>
            <a:solidFill>
              <a:srgbClr val="AEB3B6"/>
            </a:solidFill>
            <a:prstDash val="dot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Title 1"/>
          <p:cNvSpPr txBox="1">
            <a:spLocks/>
          </p:cNvSpPr>
          <p:nvPr/>
        </p:nvSpPr>
        <p:spPr>
          <a:xfrm>
            <a:off x="2459463" y="479712"/>
            <a:ext cx="6149790" cy="67214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3200" b="1" dirty="0" smtClean="0">
                <a:solidFill>
                  <a:srgbClr val="1D3479"/>
                </a:solidFill>
                <a:latin typeface="Museo Slab 500"/>
                <a:cs typeface="Museo Slab 500"/>
              </a:rPr>
              <a:t>Budget System Analysis</a:t>
            </a:r>
            <a:endParaRPr lang="en-US" sz="3200" b="1" dirty="0">
              <a:solidFill>
                <a:srgbClr val="1D3479"/>
              </a:solidFill>
              <a:latin typeface="Museo 300"/>
              <a:cs typeface="Museo 30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2830" y="4583620"/>
            <a:ext cx="8747760" cy="203454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995947" y="1800939"/>
            <a:ext cx="6728460" cy="2133600"/>
          </a:xfrm>
          <a:prstGeom prst="rect">
            <a:avLst/>
          </a:prstGeom>
        </p:spPr>
      </p:pic>
      <p:sp>
        <p:nvSpPr>
          <p:cNvPr id="12" name="Title 1"/>
          <p:cNvSpPr txBox="1">
            <a:spLocks/>
          </p:cNvSpPr>
          <p:nvPr/>
        </p:nvSpPr>
        <p:spPr>
          <a:xfrm>
            <a:off x="302830" y="3856332"/>
            <a:ext cx="3961053" cy="67214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3200" b="1" dirty="0" smtClean="0">
                <a:solidFill>
                  <a:srgbClr val="1D3479"/>
                </a:solidFill>
                <a:latin typeface="Museo Slab 500"/>
                <a:cs typeface="Museo Slab 500"/>
              </a:rPr>
              <a:t>After</a:t>
            </a:r>
            <a:endParaRPr lang="en-US" sz="3200" b="1" dirty="0">
              <a:solidFill>
                <a:srgbClr val="1D3479"/>
              </a:solidFill>
              <a:latin typeface="Museo 300"/>
              <a:cs typeface="Museo 300"/>
            </a:endParaRPr>
          </a:p>
        </p:txBody>
      </p:sp>
    </p:spTree>
    <p:extLst>
      <p:ext uri="{BB962C8B-B14F-4D97-AF65-F5344CB8AC3E}">
        <p14:creationId xmlns:p14="http://schemas.microsoft.com/office/powerpoint/2010/main" val="4086850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 txBox="1">
            <a:spLocks/>
          </p:cNvSpPr>
          <p:nvPr/>
        </p:nvSpPr>
        <p:spPr>
          <a:xfrm>
            <a:off x="534747" y="1348504"/>
            <a:ext cx="3961053" cy="67214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3200" b="1" dirty="0" smtClean="0">
                <a:solidFill>
                  <a:srgbClr val="1D3479"/>
                </a:solidFill>
                <a:latin typeface="Museo Slab 500"/>
                <a:cs typeface="Museo Slab 500"/>
              </a:rPr>
              <a:t>Before</a:t>
            </a:r>
            <a:endParaRPr lang="en-US" sz="3200" b="1" dirty="0">
              <a:solidFill>
                <a:srgbClr val="1D3479"/>
              </a:solidFill>
              <a:latin typeface="Museo 300"/>
              <a:cs typeface="Museo 300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3"/>
          <a:srcRect l="23091" t="41555" r="54850" b="41109"/>
          <a:stretch/>
        </p:blipFill>
        <p:spPr>
          <a:xfrm>
            <a:off x="575729" y="380999"/>
            <a:ext cx="1743137" cy="1058333"/>
          </a:xfrm>
          <a:prstGeom prst="rect">
            <a:avLst/>
          </a:prstGeom>
        </p:spPr>
      </p:pic>
      <p:cxnSp>
        <p:nvCxnSpPr>
          <p:cNvPr id="14" name="Straight Connector 13"/>
          <p:cNvCxnSpPr/>
          <p:nvPr/>
        </p:nvCxnSpPr>
        <p:spPr>
          <a:xfrm>
            <a:off x="2459463" y="1297088"/>
            <a:ext cx="6149790" cy="0"/>
          </a:xfrm>
          <a:prstGeom prst="line">
            <a:avLst/>
          </a:prstGeom>
          <a:ln>
            <a:solidFill>
              <a:srgbClr val="AEB3B6"/>
            </a:solidFill>
            <a:prstDash val="dot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Title 1"/>
          <p:cNvSpPr txBox="1">
            <a:spLocks/>
          </p:cNvSpPr>
          <p:nvPr/>
        </p:nvSpPr>
        <p:spPr>
          <a:xfrm>
            <a:off x="2459463" y="479712"/>
            <a:ext cx="6149790" cy="67214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3200" b="1" dirty="0" smtClean="0">
                <a:solidFill>
                  <a:srgbClr val="1D3479"/>
                </a:solidFill>
                <a:latin typeface="Museo Slab 500"/>
                <a:cs typeface="Museo Slab 500"/>
              </a:rPr>
              <a:t>Budget System Analysis</a:t>
            </a:r>
            <a:endParaRPr lang="en-US" sz="3200" b="1" dirty="0">
              <a:solidFill>
                <a:srgbClr val="1D3479"/>
              </a:solidFill>
              <a:latin typeface="Museo 300"/>
              <a:cs typeface="Museo 300"/>
            </a:endParaRPr>
          </a:p>
        </p:txBody>
      </p:sp>
      <p:sp>
        <p:nvSpPr>
          <p:cNvPr id="13" name="Title 1"/>
          <p:cNvSpPr txBox="1">
            <a:spLocks/>
          </p:cNvSpPr>
          <p:nvPr/>
        </p:nvSpPr>
        <p:spPr>
          <a:xfrm>
            <a:off x="457200" y="3870227"/>
            <a:ext cx="8229600" cy="67214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3200" b="1" dirty="0" smtClean="0">
                <a:solidFill>
                  <a:srgbClr val="1D3479"/>
                </a:solidFill>
                <a:latin typeface="Museo Slab 500"/>
                <a:cs typeface="Museo Slab 500"/>
              </a:rPr>
              <a:t>After</a:t>
            </a:r>
            <a:endParaRPr lang="en-US" sz="3200" b="1" dirty="0">
              <a:solidFill>
                <a:srgbClr val="1D3479"/>
              </a:solidFill>
              <a:latin typeface="Museo 300"/>
              <a:cs typeface="Museo 300"/>
            </a:endParaRPr>
          </a:p>
        </p:txBody>
      </p:sp>
      <p:graphicFrame>
        <p:nvGraphicFramePr>
          <p:cNvPr id="10" name="Content Placeholder 9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46855270"/>
              </p:ext>
            </p:extLst>
          </p:nvPr>
        </p:nvGraphicFramePr>
        <p:xfrm>
          <a:off x="457200" y="2020888"/>
          <a:ext cx="8229600" cy="1854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43200">
                  <a:extLst>
                    <a:ext uri="{9D8B030D-6E8A-4147-A177-3AD203B41FA5}">
                      <a16:colId xmlns:a16="http://schemas.microsoft.com/office/drawing/2014/main" val="1498585839"/>
                    </a:ext>
                  </a:extLst>
                </a:gridCol>
                <a:gridCol w="1828800">
                  <a:extLst>
                    <a:ext uri="{9D8B030D-6E8A-4147-A177-3AD203B41FA5}">
                      <a16:colId xmlns:a16="http://schemas.microsoft.com/office/drawing/2014/main" val="1081560926"/>
                    </a:ext>
                  </a:extLst>
                </a:gridCol>
                <a:gridCol w="1828800">
                  <a:extLst>
                    <a:ext uri="{9D8B030D-6E8A-4147-A177-3AD203B41FA5}">
                      <a16:colId xmlns:a16="http://schemas.microsoft.com/office/drawing/2014/main" val="3519711642"/>
                    </a:ext>
                  </a:extLst>
                </a:gridCol>
                <a:gridCol w="1828800">
                  <a:extLst>
                    <a:ext uri="{9D8B030D-6E8A-4147-A177-3AD203B41FA5}">
                      <a16:colId xmlns:a16="http://schemas.microsoft.com/office/drawing/2014/main" val="326866370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LOS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Same Target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Increase</a:t>
                      </a:r>
                      <a:r>
                        <a:rPr lang="en-US" baseline="0" dirty="0" smtClean="0"/>
                        <a:t> Target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Decrease Target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2554147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Quality Adjustment Factor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1.000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1.284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.951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0569766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Backlog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4,939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1255037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Cost</a:t>
                      </a:r>
                      <a:r>
                        <a:rPr lang="en-US" baseline="0" dirty="0" smtClean="0"/>
                        <a:t> to Eliminate Backlog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$0.00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$1,894,718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$0.00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125154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Target Expenditure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$2,793,452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$5,530,404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$2,723,280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21777139"/>
                  </a:ext>
                </a:extLst>
              </a:tr>
            </a:tbl>
          </a:graphicData>
        </a:graphic>
      </p:graphicFrame>
      <p:graphicFrame>
        <p:nvGraphicFramePr>
          <p:cNvPr id="15" name="Content Placeholder 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38152483"/>
              </p:ext>
            </p:extLst>
          </p:nvPr>
        </p:nvGraphicFramePr>
        <p:xfrm>
          <a:off x="457200" y="4471217"/>
          <a:ext cx="8229600" cy="1854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45597">
                  <a:extLst>
                    <a:ext uri="{9D8B030D-6E8A-4147-A177-3AD203B41FA5}">
                      <a16:colId xmlns:a16="http://schemas.microsoft.com/office/drawing/2014/main" val="1498585839"/>
                    </a:ext>
                  </a:extLst>
                </a:gridCol>
                <a:gridCol w="600323">
                  <a:extLst>
                    <a:ext uri="{9D8B030D-6E8A-4147-A177-3AD203B41FA5}">
                      <a16:colId xmlns:a16="http://schemas.microsoft.com/office/drawing/2014/main" val="2942689119"/>
                    </a:ext>
                  </a:extLst>
                </a:gridCol>
                <a:gridCol w="822960">
                  <a:extLst>
                    <a:ext uri="{9D8B030D-6E8A-4147-A177-3AD203B41FA5}">
                      <a16:colId xmlns:a16="http://schemas.microsoft.com/office/drawing/2014/main" val="2436212703"/>
                    </a:ext>
                  </a:extLst>
                </a:gridCol>
                <a:gridCol w="822960">
                  <a:extLst>
                    <a:ext uri="{9D8B030D-6E8A-4147-A177-3AD203B41FA5}">
                      <a16:colId xmlns:a16="http://schemas.microsoft.com/office/drawing/2014/main" val="1081560926"/>
                    </a:ext>
                  </a:extLst>
                </a:gridCol>
                <a:gridCol w="822960">
                  <a:extLst>
                    <a:ext uri="{9D8B030D-6E8A-4147-A177-3AD203B41FA5}">
                      <a16:colId xmlns:a16="http://schemas.microsoft.com/office/drawing/2014/main" val="3509532950"/>
                    </a:ext>
                  </a:extLst>
                </a:gridCol>
                <a:gridCol w="822960">
                  <a:extLst>
                    <a:ext uri="{9D8B030D-6E8A-4147-A177-3AD203B41FA5}">
                      <a16:colId xmlns:a16="http://schemas.microsoft.com/office/drawing/2014/main" val="3519711642"/>
                    </a:ext>
                  </a:extLst>
                </a:gridCol>
                <a:gridCol w="822960">
                  <a:extLst>
                    <a:ext uri="{9D8B030D-6E8A-4147-A177-3AD203B41FA5}">
                      <a16:colId xmlns:a16="http://schemas.microsoft.com/office/drawing/2014/main" val="443454498"/>
                    </a:ext>
                  </a:extLst>
                </a:gridCol>
                <a:gridCol w="822960">
                  <a:extLst>
                    <a:ext uri="{9D8B030D-6E8A-4147-A177-3AD203B41FA5}">
                      <a16:colId xmlns:a16="http://schemas.microsoft.com/office/drawing/2014/main" val="3268663702"/>
                    </a:ext>
                  </a:extLst>
                </a:gridCol>
                <a:gridCol w="822960">
                  <a:extLst>
                    <a:ext uri="{9D8B030D-6E8A-4147-A177-3AD203B41FA5}">
                      <a16:colId xmlns:a16="http://schemas.microsoft.com/office/drawing/2014/main" val="3930472254"/>
                    </a:ext>
                  </a:extLst>
                </a:gridCol>
                <a:gridCol w="822960">
                  <a:extLst>
                    <a:ext uri="{9D8B030D-6E8A-4147-A177-3AD203B41FA5}">
                      <a16:colId xmlns:a16="http://schemas.microsoft.com/office/drawing/2014/main" val="367572134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A</a:t>
                      </a:r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B</a:t>
                      </a:r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C</a:t>
                      </a:r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D</a:t>
                      </a:r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F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2554147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Range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5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5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15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15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&gt;20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0569766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Midpoint</a:t>
                      </a:r>
                      <a:endParaRPr lang="en-US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2.5</a:t>
                      </a:r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7.5</a:t>
                      </a:r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12.5</a:t>
                      </a:r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17.5</a:t>
                      </a:r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20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12550376"/>
                  </a:ext>
                </a:extLst>
              </a:tr>
              <a:tr h="370840">
                <a:tc gridSpan="3">
                  <a:txBody>
                    <a:bodyPr/>
                    <a:lstStyle/>
                    <a:p>
                      <a:r>
                        <a:rPr lang="en-US" dirty="0" smtClean="0"/>
                        <a:t>Current Deficiency</a:t>
                      </a:r>
                      <a:r>
                        <a:rPr lang="en-US" baseline="0" dirty="0" smtClean="0"/>
                        <a:t> %</a:t>
                      </a:r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25%</a:t>
                      </a:r>
                      <a:endParaRPr lang="en-US" dirty="0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r>
                        <a:rPr lang="en-US" dirty="0" smtClean="0"/>
                        <a:t>Annual</a:t>
                      </a:r>
                      <a:r>
                        <a:rPr lang="en-US" baseline="0" dirty="0" smtClean="0"/>
                        <a:t> Work Quantity</a:t>
                      </a:r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13,135</a:t>
                      </a:r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12515454"/>
                  </a:ext>
                </a:extLst>
              </a:tr>
              <a:tr h="370840">
                <a:tc gridSpan="3">
                  <a:txBody>
                    <a:bodyPr/>
                    <a:lstStyle/>
                    <a:p>
                      <a:r>
                        <a:rPr lang="en-US" dirty="0" smtClean="0"/>
                        <a:t>Target Deficiency %</a:t>
                      </a:r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15%</a:t>
                      </a:r>
                      <a:endParaRPr lang="en-US" dirty="0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r>
                        <a:rPr lang="en-US" dirty="0" smtClean="0"/>
                        <a:t>Target Expenditure</a:t>
                      </a:r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$1,079,759</a:t>
                      </a:r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4454952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740545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1461</TotalTime>
  <Words>1035</Words>
  <Application>Microsoft Office PowerPoint</Application>
  <PresentationFormat>On-screen Show (4:3)</PresentationFormat>
  <Paragraphs>253</Paragraphs>
  <Slides>34</Slides>
  <Notes>34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34</vt:i4>
      </vt:variant>
    </vt:vector>
  </HeadingPairs>
  <TitlesOfParts>
    <vt:vector size="40" baseType="lpstr">
      <vt:lpstr>Arial</vt:lpstr>
      <vt:lpstr>Calibri</vt:lpstr>
      <vt:lpstr>Museo 300</vt:lpstr>
      <vt:lpstr>Museo Slab 500</vt:lpstr>
      <vt:lpstr>Trebuchet MS</vt:lpstr>
      <vt:lpstr>Office Theme</vt:lpstr>
      <vt:lpstr>Maintenance Optimization Project</vt:lpstr>
      <vt:lpstr>Purpose of Optimization Project</vt:lpstr>
      <vt:lpstr>Optimization Project Deliverables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MMS Analysis</vt:lpstr>
      <vt:lpstr>PowerPoint Presentation</vt:lpstr>
      <vt:lpstr>PowerPoint Presentation</vt:lpstr>
      <vt:lpstr>PowerPoint Presentation</vt:lpstr>
      <vt:lpstr>PowerPoint Presentation</vt:lpstr>
      <vt:lpstr>Facilities Report</vt:lpstr>
      <vt:lpstr>PowerPoint Presentation</vt:lpstr>
      <vt:lpstr>PowerPoint Presentation</vt:lpstr>
      <vt:lpstr>Lane Mile per FTE</vt:lpstr>
      <vt:lpstr>PowerPoint Presentation</vt:lpstr>
      <vt:lpstr>PowerPoint Presentation</vt:lpstr>
      <vt:lpstr>PowerPoint Presentation</vt:lpstr>
      <vt:lpstr>Questions?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Graphic Designer-PR Office</dc:creator>
  <cp:lastModifiedBy>Jacobs, Braporh</cp:lastModifiedBy>
  <cp:revision>133</cp:revision>
  <dcterms:created xsi:type="dcterms:W3CDTF">2014-01-10T23:48:02Z</dcterms:created>
  <dcterms:modified xsi:type="dcterms:W3CDTF">2018-09-18T14:00:32Z</dcterms:modified>
</cp:coreProperties>
</file>