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charts/chart3.xml" ContentType="application/vnd.openxmlformats-officedocument.drawingml.chart+xml"/>
  <Override PartName="/ppt/tags/tag12.xml" ContentType="application/vnd.openxmlformats-officedocument.presentationml.tags+xml"/>
  <Override PartName="/ppt/notesSlides/notesSlide16.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notesSlides/notesSlide22.xml" ContentType="application/vnd.openxmlformats-officedocument.presentationml.notesSlide+xml"/>
  <Override PartName="/ppt/charts/chart1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2.xml" ContentType="application/vnd.openxmlformats-officedocument.drawingml.chart+xml"/>
  <Override PartName="/ppt/notesSlides/notesSlide42.xml" ContentType="application/vnd.openxmlformats-officedocument.presentationml.notesSlide+xml"/>
  <Override PartName="/ppt/charts/chart13.xml" ContentType="application/vnd.openxmlformats-officedocument.drawingml.chart+xml"/>
  <Override PartName="/ppt/theme/themeOverride1.xml" ContentType="application/vnd.openxmlformats-officedocument.themeOverride+xml"/>
  <Override PartName="/ppt/drawings/drawing2.xml" ContentType="application/vnd.openxmlformats-officedocument.drawingml.chartshapes+xml"/>
  <Override PartName="/ppt/charts/chart14.xml" ContentType="application/vnd.openxmlformats-officedocument.drawingml.chart+xml"/>
  <Override PartName="/ppt/theme/themeOverride2.xml" ContentType="application/vnd.openxmlformats-officedocument.themeOverride+xml"/>
  <Override PartName="/ppt/drawings/drawing3.xml" ContentType="application/vnd.openxmlformats-officedocument.drawingml.chartshape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815" r:id="rId1"/>
  </p:sldMasterIdLst>
  <p:notesMasterIdLst>
    <p:notesMasterId r:id="rId74"/>
  </p:notesMasterIdLst>
  <p:sldIdLst>
    <p:sldId id="281" r:id="rId2"/>
    <p:sldId id="319" r:id="rId3"/>
    <p:sldId id="330" r:id="rId4"/>
    <p:sldId id="331" r:id="rId5"/>
    <p:sldId id="320" r:id="rId6"/>
    <p:sldId id="332" r:id="rId7"/>
    <p:sldId id="403" r:id="rId8"/>
    <p:sldId id="306" r:id="rId9"/>
    <p:sldId id="322" r:id="rId10"/>
    <p:sldId id="323" r:id="rId11"/>
    <p:sldId id="394" r:id="rId12"/>
    <p:sldId id="318" r:id="rId13"/>
    <p:sldId id="391" r:id="rId14"/>
    <p:sldId id="392" r:id="rId15"/>
    <p:sldId id="393" r:id="rId16"/>
    <p:sldId id="333" r:id="rId17"/>
    <p:sldId id="304" r:id="rId18"/>
    <p:sldId id="329" r:id="rId19"/>
    <p:sldId id="321" r:id="rId20"/>
    <p:sldId id="324" r:id="rId21"/>
    <p:sldId id="342" r:id="rId22"/>
    <p:sldId id="343" r:id="rId23"/>
    <p:sldId id="316" r:id="rId24"/>
    <p:sldId id="340" r:id="rId25"/>
    <p:sldId id="371" r:id="rId26"/>
    <p:sldId id="372" r:id="rId27"/>
    <p:sldId id="337" r:id="rId28"/>
    <p:sldId id="302" r:id="rId29"/>
    <p:sldId id="345" r:id="rId30"/>
    <p:sldId id="341" r:id="rId31"/>
    <p:sldId id="346" r:id="rId32"/>
    <p:sldId id="347" r:id="rId33"/>
    <p:sldId id="353" r:id="rId34"/>
    <p:sldId id="354" r:id="rId35"/>
    <p:sldId id="355" r:id="rId36"/>
    <p:sldId id="338" r:id="rId37"/>
    <p:sldId id="348" r:id="rId38"/>
    <p:sldId id="349" r:id="rId39"/>
    <p:sldId id="352" r:id="rId40"/>
    <p:sldId id="339" r:id="rId41"/>
    <p:sldId id="327" r:id="rId42"/>
    <p:sldId id="328" r:id="rId43"/>
    <p:sldId id="360" r:id="rId44"/>
    <p:sldId id="356" r:id="rId45"/>
    <p:sldId id="369" r:id="rId46"/>
    <p:sldId id="370" r:id="rId47"/>
    <p:sldId id="362" r:id="rId48"/>
    <p:sldId id="363" r:id="rId49"/>
    <p:sldId id="364" r:id="rId50"/>
    <p:sldId id="367" r:id="rId51"/>
    <p:sldId id="368" r:id="rId52"/>
    <p:sldId id="365" r:id="rId53"/>
    <p:sldId id="366" r:id="rId54"/>
    <p:sldId id="373" r:id="rId55"/>
    <p:sldId id="374" r:id="rId56"/>
    <p:sldId id="375" r:id="rId57"/>
    <p:sldId id="376" r:id="rId58"/>
    <p:sldId id="377" r:id="rId59"/>
    <p:sldId id="378" r:id="rId60"/>
    <p:sldId id="379" r:id="rId61"/>
    <p:sldId id="380" r:id="rId62"/>
    <p:sldId id="395" r:id="rId63"/>
    <p:sldId id="396" r:id="rId64"/>
    <p:sldId id="397" r:id="rId65"/>
    <p:sldId id="400" r:id="rId66"/>
    <p:sldId id="401" r:id="rId67"/>
    <p:sldId id="402" r:id="rId68"/>
    <p:sldId id="361" r:id="rId69"/>
    <p:sldId id="357" r:id="rId70"/>
    <p:sldId id="358" r:id="rId71"/>
    <p:sldId id="359" r:id="rId72"/>
    <p:sldId id="296" r:id="rId73"/>
  </p:sldIdLst>
  <p:sldSz cx="12192000" cy="6858000"/>
  <p:notesSz cx="7315200" cy="9601200"/>
  <p:custDataLst>
    <p:tags r:id="rId7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0000"/>
    <a:srgbClr val="EB80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27" autoAdjust="0"/>
    <p:restoredTop sz="88229" autoAdjust="0"/>
  </p:normalViewPr>
  <p:slideViewPr>
    <p:cSldViewPr snapToGrid="0">
      <p:cViewPr>
        <p:scale>
          <a:sx n="80" d="100"/>
          <a:sy n="80" d="100"/>
        </p:scale>
        <p:origin x="-84" y="-48"/>
      </p:cViewPr>
      <p:guideLst>
        <p:guide orient="horz" pos="2160"/>
        <p:guide pos="3840"/>
      </p:guideLst>
    </p:cSldViewPr>
  </p:slideViewPr>
  <p:outlineViewPr>
    <p:cViewPr>
      <p:scale>
        <a:sx n="33" d="100"/>
        <a:sy n="33" d="100"/>
      </p:scale>
      <p:origin x="34" y="581"/>
    </p:cViewPr>
  </p:outlineViewPr>
  <p:notesTextViewPr>
    <p:cViewPr>
      <p:scale>
        <a:sx n="1" d="1"/>
        <a:sy n="1" d="1"/>
      </p:scale>
      <p:origin x="0" y="0"/>
    </p:cViewPr>
  </p:notesTextViewPr>
  <p:notesViewPr>
    <p:cSldViewPr snapToGrid="0">
      <p:cViewPr varScale="1">
        <p:scale>
          <a:sx n="81" d="100"/>
          <a:sy n="81" d="100"/>
        </p:scale>
        <p:origin x="3144"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4.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2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8308080808080808E-2"/>
          <c:y val="0.11180182587673779"/>
          <c:w val="0.96085858585858586"/>
          <c:h val="0.63540783921346844"/>
        </c:manualLayout>
      </c:layout>
      <c:pie3DChart>
        <c:varyColors val="1"/>
        <c:ser>
          <c:idx val="0"/>
          <c:order val="0"/>
          <c:tx>
            <c:strRef>
              <c:f>Sheet1!$B$1</c:f>
              <c:strCache>
                <c:ptCount val="1"/>
                <c:pt idx="0">
                  <c:v>Budget FY 2015</c:v>
                </c:pt>
              </c:strCache>
            </c:strRef>
          </c:tx>
          <c:explosion val="11"/>
          <c:dPt>
            <c:idx val="0"/>
            <c:bubble3D val="0"/>
            <c:explosion val="9"/>
            <c:spPr>
              <a:solidFill>
                <a:schemeClr val="accent1">
                  <a:lumMod val="60000"/>
                  <a:lumOff val="40000"/>
                </a:schemeClr>
              </a:solidFill>
              <a:ln w="25400">
                <a:noFill/>
              </a:ln>
              <a:effectLst/>
              <a:sp3d/>
            </c:spPr>
          </c:dPt>
          <c:dPt>
            <c:idx val="1"/>
            <c:bubble3D val="0"/>
            <c:explosion val="9"/>
            <c:spPr>
              <a:solidFill>
                <a:schemeClr val="accent2"/>
              </a:solidFill>
              <a:ln w="25400">
                <a:noFill/>
              </a:ln>
              <a:effectLst/>
              <a:sp3d/>
            </c:spPr>
          </c:dPt>
          <c:dPt>
            <c:idx val="2"/>
            <c:bubble3D val="0"/>
            <c:spPr>
              <a:solidFill>
                <a:schemeClr val="accent3"/>
              </a:solidFill>
              <a:ln w="25400">
                <a:noFill/>
              </a:ln>
              <a:effectLst/>
              <a:sp3d/>
            </c:spPr>
          </c:dPt>
          <c:dLbls>
            <c:dLbl>
              <c:idx val="0"/>
              <c:layout/>
              <c:tx>
                <c:rich>
                  <a:bodyPr/>
                  <a:lstStyle/>
                  <a:p>
                    <a:r>
                      <a:rPr lang="en-US" dirty="0" smtClean="0"/>
                      <a:t>$1,038  </a:t>
                    </a:r>
                    <a:r>
                      <a:rPr lang="en-US" dirty="0"/>
                      <a:t>Million</a:t>
                    </a:r>
                  </a:p>
                </c:rich>
              </c:tx>
              <c:dLblPos val="bestFit"/>
              <c:showLegendKey val="0"/>
              <c:showVal val="1"/>
              <c:showCatName val="0"/>
              <c:showSerName val="0"/>
              <c:showPercent val="0"/>
              <c:showBubbleSize val="0"/>
            </c:dLbl>
            <c:dLbl>
              <c:idx val="1"/>
              <c:layout/>
              <c:tx>
                <c:rich>
                  <a:bodyPr/>
                  <a:lstStyle/>
                  <a:p>
                    <a:r>
                      <a:rPr lang="en-US" dirty="0" smtClean="0"/>
                      <a:t>$996  </a:t>
                    </a:r>
                    <a:r>
                      <a:rPr lang="en-US" dirty="0"/>
                      <a:t>Million</a:t>
                    </a:r>
                  </a:p>
                </c:rich>
              </c:tx>
              <c:dLblPos val="bestFit"/>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State</c:v>
                </c:pt>
                <c:pt idx="1">
                  <c:v>Federal</c:v>
                </c:pt>
                <c:pt idx="2">
                  <c:v>Local</c:v>
                </c:pt>
              </c:strCache>
            </c:strRef>
          </c:cat>
          <c:val>
            <c:numRef>
              <c:f>Sheet1!$B$2:$B$4</c:f>
              <c:numCache>
                <c:formatCode>"$"#,##0_)\ "Million"</c:formatCode>
                <c:ptCount val="3"/>
                <c:pt idx="0">
                  <c:v>1036</c:v>
                </c:pt>
                <c:pt idx="1">
                  <c:v>996</c:v>
                </c:pt>
                <c:pt idx="2">
                  <c:v>42</c:v>
                </c:pt>
              </c:numCache>
            </c:numRef>
          </c:val>
        </c:ser>
        <c:dLbls>
          <c:showLegendKey val="0"/>
          <c:showVal val="0"/>
          <c:showCatName val="0"/>
          <c:showSerName val="0"/>
          <c:showPercent val="0"/>
          <c:showBubbleSize val="0"/>
          <c:showLeaderLines val="1"/>
        </c:dLbls>
      </c:pie3D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Structurally Deficient Deck Area Added, SqFt </c:v>
                </c:pt>
              </c:strCache>
            </c:strRef>
          </c:tx>
          <c:spPr>
            <a:ln>
              <a:solidFill>
                <a:srgbClr val="00B0F0"/>
              </a:solidFill>
            </a:ln>
          </c:spPr>
          <c:cat>
            <c:strRef>
              <c:f>Sheet1!$A$2:$A$12</c:f>
              <c:strCache>
                <c:ptCount val="11"/>
                <c:pt idx="0">
                  <c:v>2002-03</c:v>
                </c:pt>
                <c:pt idx="1">
                  <c:v>2003-04</c:v>
                </c:pt>
                <c:pt idx="2">
                  <c:v>2004-05</c:v>
                </c:pt>
                <c:pt idx="3">
                  <c:v>2005-06</c:v>
                </c:pt>
                <c:pt idx="4">
                  <c:v>2006-07</c:v>
                </c:pt>
                <c:pt idx="5">
                  <c:v>2007-08</c:v>
                </c:pt>
                <c:pt idx="6">
                  <c:v>2008-09</c:v>
                </c:pt>
                <c:pt idx="7">
                  <c:v>2009-10</c:v>
                </c:pt>
                <c:pt idx="8">
                  <c:v>2010-11</c:v>
                </c:pt>
                <c:pt idx="9">
                  <c:v>2011-12</c:v>
                </c:pt>
                <c:pt idx="10">
                  <c:v>2012-13</c:v>
                </c:pt>
              </c:strCache>
            </c:strRef>
          </c:cat>
          <c:val>
            <c:numRef>
              <c:f>Sheet1!$B$2:$B$12</c:f>
              <c:numCache>
                <c:formatCode>#,##0</c:formatCode>
                <c:ptCount val="11"/>
                <c:pt idx="0">
                  <c:v>548051</c:v>
                </c:pt>
                <c:pt idx="1">
                  <c:v>900813</c:v>
                </c:pt>
                <c:pt idx="2">
                  <c:v>889416</c:v>
                </c:pt>
                <c:pt idx="3">
                  <c:v>682640</c:v>
                </c:pt>
                <c:pt idx="4">
                  <c:v>368429</c:v>
                </c:pt>
                <c:pt idx="5">
                  <c:v>602783</c:v>
                </c:pt>
                <c:pt idx="6">
                  <c:v>345526</c:v>
                </c:pt>
                <c:pt idx="7">
                  <c:v>701883</c:v>
                </c:pt>
                <c:pt idx="8">
                  <c:v>548009</c:v>
                </c:pt>
                <c:pt idx="9">
                  <c:v>345526</c:v>
                </c:pt>
                <c:pt idx="10">
                  <c:v>700100</c:v>
                </c:pt>
              </c:numCache>
            </c:numRef>
          </c:val>
          <c:smooth val="0"/>
        </c:ser>
        <c:ser>
          <c:idx val="1"/>
          <c:order val="1"/>
          <c:tx>
            <c:strRef>
              <c:f>Sheet1!$C$1</c:f>
              <c:strCache>
                <c:ptCount val="1"/>
                <c:pt idx="0">
                  <c:v>Structurally Deficient Deck Area Removed, SqFt </c:v>
                </c:pt>
              </c:strCache>
            </c:strRef>
          </c:tx>
          <c:cat>
            <c:strRef>
              <c:f>Sheet1!$A$2:$A$12</c:f>
              <c:strCache>
                <c:ptCount val="11"/>
                <c:pt idx="0">
                  <c:v>2002-03</c:v>
                </c:pt>
                <c:pt idx="1">
                  <c:v>2003-04</c:v>
                </c:pt>
                <c:pt idx="2">
                  <c:v>2004-05</c:v>
                </c:pt>
                <c:pt idx="3">
                  <c:v>2005-06</c:v>
                </c:pt>
                <c:pt idx="4">
                  <c:v>2006-07</c:v>
                </c:pt>
                <c:pt idx="5">
                  <c:v>2007-08</c:v>
                </c:pt>
                <c:pt idx="6">
                  <c:v>2008-09</c:v>
                </c:pt>
                <c:pt idx="7">
                  <c:v>2009-10</c:v>
                </c:pt>
                <c:pt idx="8">
                  <c:v>2010-11</c:v>
                </c:pt>
                <c:pt idx="9">
                  <c:v>2011-12</c:v>
                </c:pt>
                <c:pt idx="10">
                  <c:v>2012-13</c:v>
                </c:pt>
              </c:strCache>
            </c:strRef>
          </c:cat>
          <c:val>
            <c:numRef>
              <c:f>Sheet1!$C$2:$C$12</c:f>
              <c:numCache>
                <c:formatCode>#,##0</c:formatCode>
                <c:ptCount val="11"/>
                <c:pt idx="0">
                  <c:v>666119</c:v>
                </c:pt>
                <c:pt idx="1">
                  <c:v>988630</c:v>
                </c:pt>
                <c:pt idx="2">
                  <c:v>1120812</c:v>
                </c:pt>
                <c:pt idx="3">
                  <c:v>1264756</c:v>
                </c:pt>
                <c:pt idx="4">
                  <c:v>640848</c:v>
                </c:pt>
                <c:pt idx="5">
                  <c:v>660281</c:v>
                </c:pt>
                <c:pt idx="6">
                  <c:v>945928</c:v>
                </c:pt>
                <c:pt idx="7">
                  <c:v>327143</c:v>
                </c:pt>
                <c:pt idx="8">
                  <c:v>405556</c:v>
                </c:pt>
                <c:pt idx="9">
                  <c:v>945928</c:v>
                </c:pt>
                <c:pt idx="10">
                  <c:v>785851</c:v>
                </c:pt>
              </c:numCache>
            </c:numRef>
          </c:val>
          <c:smooth val="0"/>
        </c:ser>
        <c:dLbls>
          <c:showLegendKey val="0"/>
          <c:showVal val="0"/>
          <c:showCatName val="0"/>
          <c:showSerName val="0"/>
          <c:showPercent val="0"/>
          <c:showBubbleSize val="0"/>
        </c:dLbls>
        <c:marker val="1"/>
        <c:smooth val="0"/>
        <c:axId val="135631616"/>
        <c:axId val="135633152"/>
      </c:lineChart>
      <c:catAx>
        <c:axId val="135631616"/>
        <c:scaling>
          <c:orientation val="minMax"/>
        </c:scaling>
        <c:delete val="0"/>
        <c:axPos val="b"/>
        <c:majorTickMark val="none"/>
        <c:minorTickMark val="none"/>
        <c:tickLblPos val="nextTo"/>
        <c:crossAx val="135633152"/>
        <c:crosses val="autoZero"/>
        <c:auto val="1"/>
        <c:lblAlgn val="ctr"/>
        <c:lblOffset val="100"/>
        <c:noMultiLvlLbl val="0"/>
      </c:catAx>
      <c:valAx>
        <c:axId val="135633152"/>
        <c:scaling>
          <c:orientation val="minMax"/>
        </c:scaling>
        <c:delete val="0"/>
        <c:axPos val="l"/>
        <c:majorGridlines/>
        <c:numFmt formatCode="#,##0" sourceLinked="1"/>
        <c:majorTickMark val="none"/>
        <c:minorTickMark val="none"/>
        <c:tickLblPos val="nextTo"/>
        <c:spPr>
          <a:ln w="9525">
            <a:noFill/>
          </a:ln>
        </c:spPr>
        <c:crossAx val="135631616"/>
        <c:crosses val="autoZero"/>
        <c:crossBetween val="between"/>
      </c:valAx>
    </c:plotArea>
    <c:legend>
      <c:legendPos val="b"/>
      <c:overlay val="0"/>
    </c:legend>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 of Deck Area Structurally </a:t>
            </a:r>
            <a:r>
              <a:rPr lang="en-US" dirty="0"/>
              <a:t>Deficient</a:t>
            </a:r>
          </a:p>
        </c:rich>
      </c:tx>
      <c:overlay val="0"/>
    </c:title>
    <c:autoTitleDeleted val="0"/>
    <c:plotArea>
      <c:layout/>
      <c:lineChart>
        <c:grouping val="standard"/>
        <c:varyColors val="0"/>
        <c:ser>
          <c:idx val="0"/>
          <c:order val="0"/>
          <c:tx>
            <c:strRef>
              <c:f>Sheet1!$B$1</c:f>
              <c:strCache>
                <c:ptCount val="1"/>
                <c:pt idx="0">
                  <c:v>Structurally Deficient</c:v>
                </c:pt>
              </c:strCache>
            </c:strRef>
          </c:tx>
          <c:spPr>
            <a:ln>
              <a:solidFill>
                <a:schemeClr val="accent2"/>
              </a:solidFill>
            </a:ln>
          </c:spPr>
          <c:marker>
            <c:spPr>
              <a:solidFill>
                <a:schemeClr val="accent2"/>
              </a:solidFill>
              <a:ln>
                <a:solidFill>
                  <a:schemeClr val="accent2"/>
                </a:solidFill>
              </a:ln>
            </c:spPr>
          </c:marker>
          <c:cat>
            <c:numRef>
              <c:f>Sheet1!$A$2:$A$23</c:f>
              <c:numCache>
                <c:formatCode>General</c:formatCode>
                <c:ptCount val="22"/>
                <c:pt idx="0">
                  <c:v>1992</c:v>
                </c:pt>
                <c:pt idx="1">
                  <c:v>1993</c:v>
                </c:pt>
                <c:pt idx="2">
                  <c:v>1994</c:v>
                </c:pt>
                <c:pt idx="3">
                  <c:v>1995</c:v>
                </c:pt>
                <c:pt idx="4">
                  <c:v>1996</c:v>
                </c:pt>
                <c:pt idx="5">
                  <c:v>1997</c:v>
                </c:pt>
                <c:pt idx="6">
                  <c:v>1998</c:v>
                </c:pt>
                <c:pt idx="7">
                  <c:v>1999</c:v>
                </c:pt>
                <c:pt idx="8">
                  <c:v>2000</c:v>
                </c:pt>
                <c:pt idx="9">
                  <c:v>2001</c:v>
                </c:pt>
                <c:pt idx="10">
                  <c:v>2002</c:v>
                </c:pt>
                <c:pt idx="11">
                  <c:v>2003</c:v>
                </c:pt>
                <c:pt idx="12">
                  <c:v>2004</c:v>
                </c:pt>
                <c:pt idx="13">
                  <c:v>2005</c:v>
                </c:pt>
                <c:pt idx="14">
                  <c:v>2006</c:v>
                </c:pt>
                <c:pt idx="15">
                  <c:v>2007</c:v>
                </c:pt>
                <c:pt idx="16">
                  <c:v>2008</c:v>
                </c:pt>
                <c:pt idx="17">
                  <c:v>2009</c:v>
                </c:pt>
                <c:pt idx="18">
                  <c:v>2010</c:v>
                </c:pt>
                <c:pt idx="19">
                  <c:v>2011</c:v>
                </c:pt>
                <c:pt idx="20">
                  <c:v>2012</c:v>
                </c:pt>
                <c:pt idx="21">
                  <c:v>2013</c:v>
                </c:pt>
              </c:numCache>
            </c:numRef>
          </c:cat>
          <c:val>
            <c:numRef>
              <c:f>Sheet1!$B$2:$B$23</c:f>
              <c:numCache>
                <c:formatCode>0.00%</c:formatCode>
                <c:ptCount val="22"/>
                <c:pt idx="0">
                  <c:v>0.13713195201744821</c:v>
                </c:pt>
                <c:pt idx="1">
                  <c:v>0.11869436201780416</c:v>
                </c:pt>
                <c:pt idx="2">
                  <c:v>8.1016042780748657E-2</c:v>
                </c:pt>
                <c:pt idx="3">
                  <c:v>7.2037283621837547E-2</c:v>
                </c:pt>
                <c:pt idx="4">
                  <c:v>6.6402640264026397E-2</c:v>
                </c:pt>
                <c:pt idx="5">
                  <c:v>6.6433112754638646E-2</c:v>
                </c:pt>
                <c:pt idx="6">
                  <c:v>7.3145515637115535E-2</c:v>
                </c:pt>
                <c:pt idx="7">
                  <c:v>6.6828831135578026E-2</c:v>
                </c:pt>
                <c:pt idx="8">
                  <c:v>5.9563119126238254E-2</c:v>
                </c:pt>
                <c:pt idx="9">
                  <c:v>6.0025380710659895E-2</c:v>
                </c:pt>
                <c:pt idx="10">
                  <c:v>6.0483870967741937E-2</c:v>
                </c:pt>
                <c:pt idx="11">
                  <c:v>5.808239889126874E-2</c:v>
                </c:pt>
                <c:pt idx="12">
                  <c:v>5.1883262659017208E-2</c:v>
                </c:pt>
                <c:pt idx="13">
                  <c:v>4.5782532968400097E-2</c:v>
                </c:pt>
                <c:pt idx="14">
                  <c:v>4.0624225910329451E-2</c:v>
                </c:pt>
                <c:pt idx="15">
                  <c:v>4.1207771315431262E-2</c:v>
                </c:pt>
                <c:pt idx="16">
                  <c:v>4.2123414213573102E-2</c:v>
                </c:pt>
                <c:pt idx="17">
                  <c:v>3.9418576003941858E-2</c:v>
                </c:pt>
                <c:pt idx="18">
                  <c:v>4.0600393700787399E-2</c:v>
                </c:pt>
                <c:pt idx="19">
                  <c:v>4.1191614564178004E-2</c:v>
                </c:pt>
                <c:pt idx="20">
                  <c:v>3.6237188872620792E-2</c:v>
                </c:pt>
                <c:pt idx="21">
                  <c:v>3.4194252455438341E-2</c:v>
                </c:pt>
              </c:numCache>
            </c:numRef>
          </c:val>
          <c:smooth val="0"/>
        </c:ser>
        <c:dLbls>
          <c:showLegendKey val="0"/>
          <c:showVal val="0"/>
          <c:showCatName val="0"/>
          <c:showSerName val="0"/>
          <c:showPercent val="0"/>
          <c:showBubbleSize val="0"/>
        </c:dLbls>
        <c:marker val="1"/>
        <c:smooth val="0"/>
        <c:axId val="135689344"/>
        <c:axId val="135691264"/>
      </c:lineChart>
      <c:catAx>
        <c:axId val="135689344"/>
        <c:scaling>
          <c:orientation val="minMax"/>
        </c:scaling>
        <c:delete val="0"/>
        <c:axPos val="b"/>
        <c:numFmt formatCode="General" sourceLinked="1"/>
        <c:majorTickMark val="out"/>
        <c:minorTickMark val="none"/>
        <c:tickLblPos val="nextTo"/>
        <c:crossAx val="135691264"/>
        <c:crosses val="autoZero"/>
        <c:auto val="1"/>
        <c:lblAlgn val="ctr"/>
        <c:lblOffset val="100"/>
        <c:noMultiLvlLbl val="0"/>
      </c:catAx>
      <c:valAx>
        <c:axId val="135691264"/>
        <c:scaling>
          <c:orientation val="minMax"/>
        </c:scaling>
        <c:delete val="0"/>
        <c:axPos val="l"/>
        <c:majorGridlines>
          <c:spPr>
            <a:ln>
              <a:solidFill>
                <a:schemeClr val="bg2">
                  <a:lumMod val="60000"/>
                  <a:lumOff val="40000"/>
                </a:schemeClr>
              </a:solidFill>
            </a:ln>
          </c:spPr>
        </c:majorGridlines>
        <c:numFmt formatCode="0.00%" sourceLinked="1"/>
        <c:majorTickMark val="out"/>
        <c:minorTickMark val="none"/>
        <c:tickLblPos val="nextTo"/>
        <c:crossAx val="1356893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IRI (Internation</a:t>
            </a:r>
            <a:r>
              <a:rPr lang="en-US" baseline="0" dirty="0" smtClean="0"/>
              <a:t>al Roughness Index</a:t>
            </a:r>
            <a:r>
              <a:rPr lang="en-US" dirty="0" smtClean="0"/>
              <a:t>)</a:t>
            </a:r>
            <a:endParaRPr lang="en-US" dirty="0"/>
          </a:p>
        </c:rich>
      </c:tx>
      <c:overlay val="0"/>
    </c:title>
    <c:autoTitleDeleted val="0"/>
    <c:plotArea>
      <c:layout/>
      <c:barChart>
        <c:barDir val="bar"/>
        <c:grouping val="clustered"/>
        <c:varyColors val="0"/>
        <c:ser>
          <c:idx val="0"/>
          <c:order val="0"/>
          <c:tx>
            <c:strRef>
              <c:f>Sheet1!$B$1</c:f>
              <c:strCache>
                <c:ptCount val="1"/>
                <c:pt idx="0">
                  <c:v>Rural Interstates</c:v>
                </c:pt>
              </c:strCache>
            </c:strRef>
          </c:tx>
          <c:spPr>
            <a:solidFill>
              <a:schemeClr val="accent1">
                <a:lumMod val="60000"/>
                <a:lumOff val="40000"/>
              </a:schemeClr>
            </a:solidFill>
            <a:ln>
              <a:solidFill>
                <a:schemeClr val="accent1">
                  <a:lumMod val="60000"/>
                  <a:lumOff val="40000"/>
                </a:schemeClr>
              </a:solidFill>
            </a:ln>
          </c:spPr>
          <c:invertIfNegative val="0"/>
          <c:dLbls>
            <c:txPr>
              <a:bodyPr/>
              <a:lstStyle/>
              <a:p>
                <a:pPr>
                  <a:defRPr b="1" i="1">
                    <a:solidFill>
                      <a:schemeClr val="accent1">
                        <a:lumMod val="60000"/>
                        <a:lumOff val="40000"/>
                      </a:schemeClr>
                    </a:solidFill>
                  </a:defRPr>
                </a:pPr>
                <a:endParaRPr lang="en-US"/>
              </a:p>
            </c:txPr>
            <c:dLblPos val="outEnd"/>
            <c:showLegendKey val="0"/>
            <c:showVal val="1"/>
            <c:showCatName val="0"/>
            <c:showSerName val="0"/>
            <c:showPercent val="0"/>
            <c:showBubbleSize val="0"/>
            <c:showLeaderLines val="0"/>
          </c:dLbls>
          <c:cat>
            <c:strRef>
              <c:f>Sheet1!$A$2:$A$6</c:f>
              <c:strCache>
                <c:ptCount val="5"/>
                <c:pt idx="0">
                  <c:v>District of Columbia</c:v>
                </c:pt>
                <c:pt idx="1">
                  <c:v>Hawaii</c:v>
                </c:pt>
                <c:pt idx="2">
                  <c:v>California</c:v>
                </c:pt>
                <c:pt idx="3">
                  <c:v>Tennessee</c:v>
                </c:pt>
                <c:pt idx="4">
                  <c:v>Idaho</c:v>
                </c:pt>
              </c:strCache>
            </c:strRef>
          </c:cat>
          <c:val>
            <c:numRef>
              <c:f>Sheet1!$B$2:$B$6</c:f>
              <c:numCache>
                <c:formatCode>General</c:formatCode>
                <c:ptCount val="5"/>
                <c:pt idx="1">
                  <c:v>128</c:v>
                </c:pt>
                <c:pt idx="2">
                  <c:v>110</c:v>
                </c:pt>
                <c:pt idx="3">
                  <c:v>45</c:v>
                </c:pt>
                <c:pt idx="4">
                  <c:v>45</c:v>
                </c:pt>
              </c:numCache>
            </c:numRef>
          </c:val>
        </c:ser>
        <c:ser>
          <c:idx val="1"/>
          <c:order val="1"/>
          <c:tx>
            <c:strRef>
              <c:f>Sheet1!$C$1</c:f>
              <c:strCache>
                <c:ptCount val="1"/>
                <c:pt idx="0">
                  <c:v>Urban Interstates</c:v>
                </c:pt>
              </c:strCache>
            </c:strRef>
          </c:tx>
          <c:invertIfNegative val="0"/>
          <c:dLbls>
            <c:txPr>
              <a:bodyPr/>
              <a:lstStyle/>
              <a:p>
                <a:pPr>
                  <a:defRPr b="1" i="1">
                    <a:solidFill>
                      <a:schemeClr val="accent2"/>
                    </a:solidFill>
                  </a:defRPr>
                </a:pPr>
                <a:endParaRPr lang="en-US"/>
              </a:p>
            </c:txPr>
            <c:dLblPos val="outEnd"/>
            <c:showLegendKey val="0"/>
            <c:showVal val="1"/>
            <c:showCatName val="0"/>
            <c:showSerName val="0"/>
            <c:showPercent val="0"/>
            <c:showBubbleSize val="0"/>
            <c:showLeaderLines val="0"/>
          </c:dLbls>
          <c:cat>
            <c:strRef>
              <c:f>Sheet1!$A$2:$A$6</c:f>
              <c:strCache>
                <c:ptCount val="5"/>
                <c:pt idx="0">
                  <c:v>District of Columbia</c:v>
                </c:pt>
                <c:pt idx="1">
                  <c:v>Hawaii</c:v>
                </c:pt>
                <c:pt idx="2">
                  <c:v>California</c:v>
                </c:pt>
                <c:pt idx="3">
                  <c:v>Tennessee</c:v>
                </c:pt>
                <c:pt idx="4">
                  <c:v>Idaho</c:v>
                </c:pt>
              </c:strCache>
            </c:strRef>
          </c:cat>
          <c:val>
            <c:numRef>
              <c:f>Sheet1!$C$2:$C$6</c:f>
              <c:numCache>
                <c:formatCode>General</c:formatCode>
                <c:ptCount val="5"/>
                <c:pt idx="0">
                  <c:v>201</c:v>
                </c:pt>
                <c:pt idx="1">
                  <c:v>147</c:v>
                </c:pt>
                <c:pt idx="2">
                  <c:v>132</c:v>
                </c:pt>
                <c:pt idx="3">
                  <c:v>62</c:v>
                </c:pt>
                <c:pt idx="4">
                  <c:v>50</c:v>
                </c:pt>
              </c:numCache>
            </c:numRef>
          </c:val>
        </c:ser>
        <c:dLbls>
          <c:dLblPos val="outEnd"/>
          <c:showLegendKey val="0"/>
          <c:showVal val="1"/>
          <c:showCatName val="0"/>
          <c:showSerName val="0"/>
          <c:showPercent val="0"/>
          <c:showBubbleSize val="0"/>
        </c:dLbls>
        <c:gapWidth val="150"/>
        <c:axId val="139203328"/>
        <c:axId val="139204864"/>
      </c:barChart>
      <c:catAx>
        <c:axId val="139203328"/>
        <c:scaling>
          <c:orientation val="minMax"/>
        </c:scaling>
        <c:delete val="0"/>
        <c:axPos val="l"/>
        <c:majorTickMark val="none"/>
        <c:minorTickMark val="none"/>
        <c:tickLblPos val="nextTo"/>
        <c:crossAx val="139204864"/>
        <c:crosses val="autoZero"/>
        <c:auto val="1"/>
        <c:lblAlgn val="ctr"/>
        <c:lblOffset val="100"/>
        <c:noMultiLvlLbl val="0"/>
      </c:catAx>
      <c:valAx>
        <c:axId val="139204864"/>
        <c:scaling>
          <c:orientation val="minMax"/>
        </c:scaling>
        <c:delete val="0"/>
        <c:axPos val="b"/>
        <c:majorGridlines>
          <c:spPr>
            <a:ln>
              <a:solidFill>
                <a:schemeClr val="tx1">
                  <a:lumMod val="50000"/>
                </a:schemeClr>
              </a:solidFill>
            </a:ln>
          </c:spPr>
        </c:majorGridlines>
        <c:numFmt formatCode="General" sourceLinked="1"/>
        <c:majorTickMark val="none"/>
        <c:minorTickMark val="none"/>
        <c:tickLblPos val="nextTo"/>
        <c:crossAx val="139203328"/>
        <c:crosses val="autoZero"/>
        <c:crossBetween val="between"/>
      </c:valAx>
    </c:plotArea>
    <c:legend>
      <c:legendPos val="r"/>
      <c:layout>
        <c:manualLayout>
          <c:xMode val="edge"/>
          <c:yMode val="edge"/>
          <c:x val="0.79776793525809264"/>
          <c:y val="0.43083399402660877"/>
          <c:w val="0.19465630716614968"/>
          <c:h val="0.15313212055389627"/>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 Structurally</a:t>
            </a:r>
            <a:r>
              <a:rPr lang="en-US" baseline="0" dirty="0"/>
              <a:t> Deficient</a:t>
            </a:r>
            <a:r>
              <a:rPr lang="en-US" dirty="0"/>
              <a:t> Bridges on National Highway System by State</a:t>
            </a:r>
          </a:p>
        </c:rich>
      </c:tx>
      <c:layout>
        <c:manualLayout>
          <c:xMode val="edge"/>
          <c:yMode val="edge"/>
          <c:x val="0.13224169712209533"/>
          <c:y val="2.2116903633491308E-2"/>
        </c:manualLayout>
      </c:layout>
      <c:overlay val="0"/>
    </c:title>
    <c:autoTitleDeleted val="0"/>
    <c:plotArea>
      <c:layout/>
      <c:barChart>
        <c:barDir val="col"/>
        <c:grouping val="clustered"/>
        <c:varyColors val="0"/>
        <c:ser>
          <c:idx val="1"/>
          <c:order val="0"/>
          <c:tx>
            <c:strRef>
              <c:f>[defbr10.xlsx]defbr10!$K$5</c:f>
              <c:strCache>
                <c:ptCount val="1"/>
                <c:pt idx="0">
                  <c:v>% Structurally Deficient</c:v>
                </c:pt>
              </c:strCache>
            </c:strRef>
          </c:tx>
          <c:invertIfNegative val="0"/>
          <c:cat>
            <c:strRef>
              <c:f>[defbr10.xlsx]defbr10!$A$6:$A$57</c:f>
              <c:strCache>
                <c:ptCount val="52"/>
                <c:pt idx="0">
                  <c:v>FLORIDA</c:v>
                </c:pt>
                <c:pt idx="1">
                  <c:v>KANSAS</c:v>
                </c:pt>
                <c:pt idx="2">
                  <c:v>TEXAS</c:v>
                </c:pt>
                <c:pt idx="3">
                  <c:v>DELAWARE</c:v>
                </c:pt>
                <c:pt idx="4">
                  <c:v>NEVADA</c:v>
                </c:pt>
                <c:pt idx="5">
                  <c:v>GEORGIA</c:v>
                </c:pt>
                <c:pt idx="6">
                  <c:v>MISSISSIPPI</c:v>
                </c:pt>
                <c:pt idx="7">
                  <c:v>ARIZONA</c:v>
                </c:pt>
                <c:pt idx="8">
                  <c:v>SOUTH DAKOTA</c:v>
                </c:pt>
                <c:pt idx="9">
                  <c:v>TENNESSEE</c:v>
                </c:pt>
                <c:pt idx="10">
                  <c:v>NEBRASKA</c:v>
                </c:pt>
                <c:pt idx="11">
                  <c:v>UTAH</c:v>
                </c:pt>
                <c:pt idx="12">
                  <c:v>MINNESOTA</c:v>
                </c:pt>
                <c:pt idx="13">
                  <c:v>ARKANSAS</c:v>
                </c:pt>
                <c:pt idx="14">
                  <c:v>LOUISIANA</c:v>
                </c:pt>
                <c:pt idx="15">
                  <c:v>NORTH DAKOTA</c:v>
                </c:pt>
                <c:pt idx="16">
                  <c:v>MONTANA</c:v>
                </c:pt>
                <c:pt idx="17">
                  <c:v>ALABAMA</c:v>
                </c:pt>
                <c:pt idx="18">
                  <c:v>WISCONSIN</c:v>
                </c:pt>
                <c:pt idx="19">
                  <c:v>MARYLAND</c:v>
                </c:pt>
                <c:pt idx="20">
                  <c:v>OREGON</c:v>
                </c:pt>
                <c:pt idx="21">
                  <c:v>NEW MEXICO</c:v>
                </c:pt>
                <c:pt idx="22">
                  <c:v>VIRGINIA</c:v>
                </c:pt>
                <c:pt idx="23">
                  <c:v>IDAHO</c:v>
                </c:pt>
                <c:pt idx="24">
                  <c:v>OHIO</c:v>
                </c:pt>
                <c:pt idx="25">
                  <c:v>MISSOURI</c:v>
                </c:pt>
                <c:pt idx="26">
                  <c:v>KENTUCKY</c:v>
                </c:pt>
                <c:pt idx="27">
                  <c:v>WASHINGTON</c:v>
                </c:pt>
                <c:pt idx="28">
                  <c:v>IOWA</c:v>
                </c:pt>
                <c:pt idx="29">
                  <c:v>CONNECTICUT</c:v>
                </c:pt>
                <c:pt idx="30">
                  <c:v>NORTH CAROLINA</c:v>
                </c:pt>
                <c:pt idx="31">
                  <c:v>INDIANA</c:v>
                </c:pt>
                <c:pt idx="32">
                  <c:v>VERMONT</c:v>
                </c:pt>
                <c:pt idx="33">
                  <c:v>COLORADO</c:v>
                </c:pt>
                <c:pt idx="34">
                  <c:v>ILLINOIS</c:v>
                </c:pt>
                <c:pt idx="35">
                  <c:v>NEW JERSEY</c:v>
                </c:pt>
                <c:pt idx="36">
                  <c:v>NEW YORK</c:v>
                </c:pt>
                <c:pt idx="37">
                  <c:v>HAWAII</c:v>
                </c:pt>
                <c:pt idx="38">
                  <c:v>SOUTH CAROLINA</c:v>
                </c:pt>
                <c:pt idx="39">
                  <c:v>MICHIGAN</c:v>
                </c:pt>
                <c:pt idx="40">
                  <c:v>NEW HAMPSHIRE</c:v>
                </c:pt>
                <c:pt idx="41">
                  <c:v>MAINE</c:v>
                </c:pt>
                <c:pt idx="42">
                  <c:v>OKLAHOMA</c:v>
                </c:pt>
                <c:pt idx="43">
                  <c:v>WEST VIRGINIA</c:v>
                </c:pt>
                <c:pt idx="44">
                  <c:v>PUERTO RICO</c:v>
                </c:pt>
                <c:pt idx="45">
                  <c:v>ALASKA</c:v>
                </c:pt>
                <c:pt idx="46">
                  <c:v>MASSACHUSETTS</c:v>
                </c:pt>
                <c:pt idx="47">
                  <c:v>WYOMING</c:v>
                </c:pt>
                <c:pt idx="48">
                  <c:v>CALIFORNIA</c:v>
                </c:pt>
                <c:pt idx="49">
                  <c:v>DIST. OF COL.</c:v>
                </c:pt>
                <c:pt idx="50">
                  <c:v>PENNSYLVANIA</c:v>
                </c:pt>
                <c:pt idx="51">
                  <c:v>RHODE ISLAND</c:v>
                </c:pt>
              </c:strCache>
            </c:strRef>
          </c:cat>
          <c:val>
            <c:numRef>
              <c:f>[defbr10.xlsx]defbr10!$K$6:$K$57</c:f>
              <c:numCache>
                <c:formatCode>0.00%</c:formatCode>
                <c:ptCount val="52"/>
                <c:pt idx="0">
                  <c:v>4.434589800443459E-3</c:v>
                </c:pt>
                <c:pt idx="1">
                  <c:v>6.6445182724252467E-3</c:v>
                </c:pt>
                <c:pt idx="2">
                  <c:v>7.3869520193303442E-3</c:v>
                </c:pt>
                <c:pt idx="3">
                  <c:v>8.4745762711864476E-3</c:v>
                </c:pt>
                <c:pt idx="4">
                  <c:v>8.7064676616915426E-3</c:v>
                </c:pt>
                <c:pt idx="5">
                  <c:v>1.0963194988253721E-2</c:v>
                </c:pt>
                <c:pt idx="6">
                  <c:v>1.2311901504787962E-2</c:v>
                </c:pt>
                <c:pt idx="7">
                  <c:v>1.6761904761904763E-2</c:v>
                </c:pt>
                <c:pt idx="8">
                  <c:v>1.8427518427518434E-2</c:v>
                </c:pt>
                <c:pt idx="9">
                  <c:v>2.1642266072565256E-2</c:v>
                </c:pt>
                <c:pt idx="10">
                  <c:v>2.4351924587588381E-2</c:v>
                </c:pt>
                <c:pt idx="11">
                  <c:v>2.6595744680851074E-2</c:v>
                </c:pt>
                <c:pt idx="12">
                  <c:v>2.665876777251186E-2</c:v>
                </c:pt>
                <c:pt idx="13">
                  <c:v>2.7676240208877299E-2</c:v>
                </c:pt>
                <c:pt idx="14">
                  <c:v>2.8529626920263351E-2</c:v>
                </c:pt>
                <c:pt idx="15">
                  <c:v>3.0418250950570342E-2</c:v>
                </c:pt>
                <c:pt idx="16">
                  <c:v>3.048780487804879E-2</c:v>
                </c:pt>
                <c:pt idx="17">
                  <c:v>3.0648610121168936E-2</c:v>
                </c:pt>
                <c:pt idx="18">
                  <c:v>3.2058287795992714E-2</c:v>
                </c:pt>
                <c:pt idx="19">
                  <c:v>3.3152909336941802E-2</c:v>
                </c:pt>
                <c:pt idx="20">
                  <c:v>3.5256410256410256E-2</c:v>
                </c:pt>
                <c:pt idx="21">
                  <c:v>3.7796284433055743E-2</c:v>
                </c:pt>
                <c:pt idx="22">
                  <c:v>4.1265060240963852E-2</c:v>
                </c:pt>
                <c:pt idx="23">
                  <c:v>4.144385026737965E-2</c:v>
                </c:pt>
                <c:pt idx="24">
                  <c:v>4.5119924008549063E-2</c:v>
                </c:pt>
                <c:pt idx="25">
                  <c:v>4.658605974395446E-2</c:v>
                </c:pt>
                <c:pt idx="26">
                  <c:v>4.7214854111405836E-2</c:v>
                </c:pt>
                <c:pt idx="27">
                  <c:v>4.7917599641737592E-2</c:v>
                </c:pt>
                <c:pt idx="28">
                  <c:v>4.9604221635883926E-2</c:v>
                </c:pt>
                <c:pt idx="29">
                  <c:v>5.1592356687898085E-2</c:v>
                </c:pt>
                <c:pt idx="30">
                  <c:v>5.2002810962754754E-2</c:v>
                </c:pt>
                <c:pt idx="31">
                  <c:v>5.6348900038595127E-2</c:v>
                </c:pt>
                <c:pt idx="32">
                  <c:v>5.9447983014862017E-2</c:v>
                </c:pt>
                <c:pt idx="33">
                  <c:v>6.1855670103092793E-2</c:v>
                </c:pt>
                <c:pt idx="34">
                  <c:v>6.5359477124183024E-2</c:v>
                </c:pt>
                <c:pt idx="35">
                  <c:v>6.8172810146650817E-2</c:v>
                </c:pt>
                <c:pt idx="36">
                  <c:v>6.8577852726250679E-2</c:v>
                </c:pt>
                <c:pt idx="37">
                  <c:v>7.3113207547169809E-2</c:v>
                </c:pt>
                <c:pt idx="38">
                  <c:v>7.485465116279072E-2</c:v>
                </c:pt>
                <c:pt idx="39">
                  <c:v>7.6590730557737657E-2</c:v>
                </c:pt>
                <c:pt idx="40">
                  <c:v>7.8518518518518515E-2</c:v>
                </c:pt>
                <c:pt idx="41">
                  <c:v>8.2788671023965102E-2</c:v>
                </c:pt>
                <c:pt idx="42">
                  <c:v>8.4350323043790448E-2</c:v>
                </c:pt>
                <c:pt idx="43">
                  <c:v>9.4909404659188956E-2</c:v>
                </c:pt>
                <c:pt idx="44">
                  <c:v>9.8684210526315763E-2</c:v>
                </c:pt>
                <c:pt idx="45">
                  <c:v>9.8958333333333398E-2</c:v>
                </c:pt>
                <c:pt idx="46">
                  <c:v>0.1011181332036947</c:v>
                </c:pt>
                <c:pt idx="47">
                  <c:v>0.10947204968944099</c:v>
                </c:pt>
                <c:pt idx="48">
                  <c:v>0.12022724270048889</c:v>
                </c:pt>
                <c:pt idx="49">
                  <c:v>0.1272727272727272</c:v>
                </c:pt>
                <c:pt idx="50">
                  <c:v>0.13116643614568926</c:v>
                </c:pt>
                <c:pt idx="51">
                  <c:v>0.20143884892086336</c:v>
                </c:pt>
              </c:numCache>
            </c:numRef>
          </c:val>
        </c:ser>
        <c:dLbls>
          <c:showLegendKey val="0"/>
          <c:showVal val="0"/>
          <c:showCatName val="0"/>
          <c:showSerName val="0"/>
          <c:showPercent val="0"/>
          <c:showBubbleSize val="0"/>
        </c:dLbls>
        <c:gapWidth val="150"/>
        <c:axId val="139282304"/>
        <c:axId val="139283840"/>
      </c:barChart>
      <c:catAx>
        <c:axId val="139282304"/>
        <c:scaling>
          <c:orientation val="minMax"/>
        </c:scaling>
        <c:delete val="0"/>
        <c:axPos val="b"/>
        <c:majorTickMark val="out"/>
        <c:minorTickMark val="none"/>
        <c:tickLblPos val="nextTo"/>
        <c:crossAx val="139283840"/>
        <c:crosses val="autoZero"/>
        <c:auto val="1"/>
        <c:lblAlgn val="ctr"/>
        <c:lblOffset val="100"/>
        <c:tickLblSkip val="1"/>
        <c:noMultiLvlLbl val="0"/>
      </c:catAx>
      <c:valAx>
        <c:axId val="139283840"/>
        <c:scaling>
          <c:orientation val="minMax"/>
        </c:scaling>
        <c:delete val="0"/>
        <c:axPos val="l"/>
        <c:majorGridlines/>
        <c:numFmt formatCode="0.00%" sourceLinked="1"/>
        <c:majorTickMark val="out"/>
        <c:minorTickMark val="none"/>
        <c:tickLblPos val="nextTo"/>
        <c:crossAx val="139282304"/>
        <c:crosses val="autoZero"/>
        <c:crossBetween val="between"/>
      </c:valAx>
    </c:plotArea>
    <c:legend>
      <c:legendPos val="b"/>
      <c:overlay val="0"/>
    </c:legend>
    <c:plotVisOnly val="1"/>
    <c:dispBlanksAs val="gap"/>
    <c:showDLblsOverMax val="0"/>
  </c:chart>
  <c:externalData r:id="rId2">
    <c:autoUpdate val="0"/>
  </c:externalData>
  <c:userShapes r:id="rId3"/>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a:t># of Bridges on National Highway System by State</a:t>
            </a:r>
          </a:p>
        </c:rich>
      </c:tx>
      <c:overlay val="0"/>
    </c:title>
    <c:autoTitleDeleted val="0"/>
    <c:plotArea>
      <c:layout/>
      <c:barChart>
        <c:barDir val="col"/>
        <c:grouping val="clustered"/>
        <c:varyColors val="0"/>
        <c:ser>
          <c:idx val="0"/>
          <c:order val="0"/>
          <c:tx>
            <c:strRef>
              <c:f>[defbr10.xlsx]defbr10!$B$5</c:f>
              <c:strCache>
                <c:ptCount val="1"/>
                <c:pt idx="0">
                  <c:v># NHS Bridges</c:v>
                </c:pt>
              </c:strCache>
            </c:strRef>
          </c:tx>
          <c:invertIfNegative val="0"/>
          <c:cat>
            <c:strRef>
              <c:f>[defbr10.xlsx]defbr10!$A$6:$A$57</c:f>
              <c:strCache>
                <c:ptCount val="52"/>
                <c:pt idx="0">
                  <c:v>TEXAS</c:v>
                </c:pt>
                <c:pt idx="1">
                  <c:v>CALIFORNIA</c:v>
                </c:pt>
                <c:pt idx="2">
                  <c:v>PENNSYLVANIA</c:v>
                </c:pt>
                <c:pt idx="3">
                  <c:v>OHIO</c:v>
                </c:pt>
                <c:pt idx="4">
                  <c:v>FLORIDA</c:v>
                </c:pt>
                <c:pt idx="5">
                  <c:v>ILLINOIS</c:v>
                </c:pt>
                <c:pt idx="6">
                  <c:v>NEW YORK</c:v>
                </c:pt>
                <c:pt idx="7">
                  <c:v>VIRGINIA</c:v>
                </c:pt>
                <c:pt idx="8">
                  <c:v>TENNESSEE</c:v>
                </c:pt>
                <c:pt idx="9">
                  <c:v>NORTH CAROLINA</c:v>
                </c:pt>
                <c:pt idx="10">
                  <c:v>MISSOURI</c:v>
                </c:pt>
                <c:pt idx="11">
                  <c:v>ALABAMA</c:v>
                </c:pt>
                <c:pt idx="12">
                  <c:v>OKLAHOMA</c:v>
                </c:pt>
                <c:pt idx="13">
                  <c:v>WISCONSIN</c:v>
                </c:pt>
                <c:pt idx="14">
                  <c:v>LOUISIANA</c:v>
                </c:pt>
                <c:pt idx="15">
                  <c:v>ARIZONA</c:v>
                </c:pt>
                <c:pt idx="16">
                  <c:v>INDIANA</c:v>
                </c:pt>
                <c:pt idx="17">
                  <c:v>GEORGIA</c:v>
                </c:pt>
                <c:pt idx="18">
                  <c:v>MICHIGAN</c:v>
                </c:pt>
                <c:pt idx="19">
                  <c:v>NEW JERSEY</c:v>
                </c:pt>
                <c:pt idx="20">
                  <c:v>KANSAS</c:v>
                </c:pt>
                <c:pt idx="21">
                  <c:v>WASHINGTON</c:v>
                </c:pt>
                <c:pt idx="22">
                  <c:v>COLORADO</c:v>
                </c:pt>
                <c:pt idx="23">
                  <c:v>MISSISSIPPI</c:v>
                </c:pt>
                <c:pt idx="24">
                  <c:v>MASSACHUSETTS</c:v>
                </c:pt>
                <c:pt idx="25">
                  <c:v>ARKANSAS</c:v>
                </c:pt>
                <c:pt idx="26">
                  <c:v>IOWA</c:v>
                </c:pt>
                <c:pt idx="27">
                  <c:v>KENTUCKY</c:v>
                </c:pt>
                <c:pt idx="28">
                  <c:v>MINNESOTA</c:v>
                </c:pt>
                <c:pt idx="29">
                  <c:v>CONNECTICUT</c:v>
                </c:pt>
                <c:pt idx="30">
                  <c:v>NEW MEXICO</c:v>
                </c:pt>
                <c:pt idx="31">
                  <c:v>OREGON</c:v>
                </c:pt>
                <c:pt idx="32">
                  <c:v>MARYLAND</c:v>
                </c:pt>
                <c:pt idx="33">
                  <c:v>SOUTH CAROLINA</c:v>
                </c:pt>
                <c:pt idx="34">
                  <c:v>MONTANA</c:v>
                </c:pt>
                <c:pt idx="35">
                  <c:v>WYOMING</c:v>
                </c:pt>
                <c:pt idx="36">
                  <c:v>NEBRASKA</c:v>
                </c:pt>
                <c:pt idx="37">
                  <c:v>WEST VIRGINIA</c:v>
                </c:pt>
                <c:pt idx="38">
                  <c:v>UTAH</c:v>
                </c:pt>
                <c:pt idx="39">
                  <c:v>SOUTH DAKOTA</c:v>
                </c:pt>
                <c:pt idx="40">
                  <c:v>NEVADA</c:v>
                </c:pt>
                <c:pt idx="41">
                  <c:v>IDAHO</c:v>
                </c:pt>
                <c:pt idx="42">
                  <c:v>NEW HAMPSHIRE</c:v>
                </c:pt>
                <c:pt idx="43">
                  <c:v>PUERTO RICO</c:v>
                </c:pt>
                <c:pt idx="44">
                  <c:v>NORTH DAKOTA</c:v>
                </c:pt>
                <c:pt idx="45">
                  <c:v>VERMONT</c:v>
                </c:pt>
                <c:pt idx="46">
                  <c:v>MAINE</c:v>
                </c:pt>
                <c:pt idx="47">
                  <c:v>HAWAII</c:v>
                </c:pt>
                <c:pt idx="48">
                  <c:v>ALASKA</c:v>
                </c:pt>
                <c:pt idx="49">
                  <c:v>RHODE ISLAND</c:v>
                </c:pt>
                <c:pt idx="50">
                  <c:v>DELAWARE</c:v>
                </c:pt>
                <c:pt idx="51">
                  <c:v>DIST. OF COL.</c:v>
                </c:pt>
              </c:strCache>
            </c:strRef>
          </c:cat>
          <c:val>
            <c:numRef>
              <c:f>[defbr10.xlsx]defbr10!$B$6:$B$57</c:f>
              <c:numCache>
                <c:formatCode>#,##0</c:formatCode>
                <c:ptCount val="52"/>
                <c:pt idx="0">
                  <c:v>14485</c:v>
                </c:pt>
                <c:pt idx="1">
                  <c:v>7569</c:v>
                </c:pt>
                <c:pt idx="2">
                  <c:v>4338</c:v>
                </c:pt>
                <c:pt idx="3">
                  <c:v>4211</c:v>
                </c:pt>
                <c:pt idx="4">
                  <c:v>4059</c:v>
                </c:pt>
                <c:pt idx="5">
                  <c:v>3672</c:v>
                </c:pt>
                <c:pt idx="6">
                  <c:v>3558</c:v>
                </c:pt>
                <c:pt idx="7">
                  <c:v>3320</c:v>
                </c:pt>
                <c:pt idx="8">
                  <c:v>3142</c:v>
                </c:pt>
                <c:pt idx="9">
                  <c:v>2846</c:v>
                </c:pt>
                <c:pt idx="10">
                  <c:v>2812</c:v>
                </c:pt>
                <c:pt idx="11">
                  <c:v>2806</c:v>
                </c:pt>
                <c:pt idx="12">
                  <c:v>2786</c:v>
                </c:pt>
                <c:pt idx="13">
                  <c:v>2745</c:v>
                </c:pt>
                <c:pt idx="14">
                  <c:v>2734</c:v>
                </c:pt>
                <c:pt idx="15">
                  <c:v>2625</c:v>
                </c:pt>
                <c:pt idx="16">
                  <c:v>2591</c:v>
                </c:pt>
                <c:pt idx="17">
                  <c:v>2554</c:v>
                </c:pt>
                <c:pt idx="18">
                  <c:v>2546</c:v>
                </c:pt>
                <c:pt idx="19">
                  <c:v>2523</c:v>
                </c:pt>
                <c:pt idx="20">
                  <c:v>2408</c:v>
                </c:pt>
                <c:pt idx="21">
                  <c:v>2233</c:v>
                </c:pt>
                <c:pt idx="22">
                  <c:v>2231</c:v>
                </c:pt>
                <c:pt idx="23">
                  <c:v>2193</c:v>
                </c:pt>
                <c:pt idx="24">
                  <c:v>2057</c:v>
                </c:pt>
                <c:pt idx="25">
                  <c:v>1915</c:v>
                </c:pt>
                <c:pt idx="26">
                  <c:v>1895</c:v>
                </c:pt>
                <c:pt idx="27">
                  <c:v>1885</c:v>
                </c:pt>
                <c:pt idx="28">
                  <c:v>1688</c:v>
                </c:pt>
                <c:pt idx="29">
                  <c:v>1570</c:v>
                </c:pt>
                <c:pt idx="30">
                  <c:v>1561</c:v>
                </c:pt>
                <c:pt idx="31">
                  <c:v>1560</c:v>
                </c:pt>
                <c:pt idx="32">
                  <c:v>1478</c:v>
                </c:pt>
                <c:pt idx="33">
                  <c:v>1376</c:v>
                </c:pt>
                <c:pt idx="34">
                  <c:v>1312</c:v>
                </c:pt>
                <c:pt idx="35">
                  <c:v>1288</c:v>
                </c:pt>
                <c:pt idx="36">
                  <c:v>1273</c:v>
                </c:pt>
                <c:pt idx="37">
                  <c:v>1159</c:v>
                </c:pt>
                <c:pt idx="38">
                  <c:v>1128</c:v>
                </c:pt>
                <c:pt idx="39">
                  <c:v>814</c:v>
                </c:pt>
                <c:pt idx="40">
                  <c:v>804</c:v>
                </c:pt>
                <c:pt idx="41">
                  <c:v>748</c:v>
                </c:pt>
                <c:pt idx="42">
                  <c:v>675</c:v>
                </c:pt>
                <c:pt idx="43">
                  <c:v>608</c:v>
                </c:pt>
                <c:pt idx="44">
                  <c:v>526</c:v>
                </c:pt>
                <c:pt idx="45">
                  <c:v>471</c:v>
                </c:pt>
                <c:pt idx="46">
                  <c:v>459</c:v>
                </c:pt>
                <c:pt idx="47">
                  <c:v>424</c:v>
                </c:pt>
                <c:pt idx="48">
                  <c:v>384</c:v>
                </c:pt>
                <c:pt idx="49">
                  <c:v>278</c:v>
                </c:pt>
                <c:pt idx="50">
                  <c:v>236</c:v>
                </c:pt>
                <c:pt idx="51">
                  <c:v>110</c:v>
                </c:pt>
              </c:numCache>
            </c:numRef>
          </c:val>
        </c:ser>
        <c:dLbls>
          <c:showLegendKey val="0"/>
          <c:showVal val="0"/>
          <c:showCatName val="0"/>
          <c:showSerName val="0"/>
          <c:showPercent val="0"/>
          <c:showBubbleSize val="0"/>
        </c:dLbls>
        <c:gapWidth val="150"/>
        <c:axId val="140280192"/>
        <c:axId val="140281728"/>
      </c:barChart>
      <c:catAx>
        <c:axId val="140280192"/>
        <c:scaling>
          <c:orientation val="minMax"/>
        </c:scaling>
        <c:delete val="0"/>
        <c:axPos val="b"/>
        <c:majorTickMark val="out"/>
        <c:minorTickMark val="none"/>
        <c:tickLblPos val="nextTo"/>
        <c:crossAx val="140281728"/>
        <c:crosses val="autoZero"/>
        <c:auto val="1"/>
        <c:lblAlgn val="ctr"/>
        <c:lblOffset val="100"/>
        <c:tickLblSkip val="1"/>
        <c:noMultiLvlLbl val="0"/>
      </c:catAx>
      <c:valAx>
        <c:axId val="140281728"/>
        <c:scaling>
          <c:orientation val="minMax"/>
        </c:scaling>
        <c:delete val="0"/>
        <c:axPos val="l"/>
        <c:majorGridlines/>
        <c:numFmt formatCode="#,##0" sourceLinked="1"/>
        <c:majorTickMark val="out"/>
        <c:minorTickMark val="none"/>
        <c:tickLblPos val="nextTo"/>
        <c:crossAx val="140280192"/>
        <c:crosses val="autoZero"/>
        <c:crossBetween val="between"/>
      </c:valAx>
    </c:plotArea>
    <c:legend>
      <c:legendPos val="b"/>
      <c:overlay val="0"/>
    </c:legend>
    <c:plotVisOnly val="1"/>
    <c:dispBlanksAs val="gap"/>
    <c:showDLblsOverMax val="0"/>
  </c:chart>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Interstate Pavement Condition</a:t>
            </a:r>
          </a:p>
        </c:rich>
      </c:tx>
      <c:layout/>
      <c:overlay val="0"/>
    </c:title>
    <c:autoTitleDeleted val="0"/>
    <c:plotArea>
      <c:layout/>
      <c:areaChart>
        <c:grouping val="percentStacked"/>
        <c:varyColors val="0"/>
        <c:ser>
          <c:idx val="0"/>
          <c:order val="0"/>
          <c:tx>
            <c:strRef>
              <c:f>Sheet1!$A$12</c:f>
              <c:strCache>
                <c:ptCount val="1"/>
                <c:pt idx="0">
                  <c:v>Very Poor</c:v>
                </c:pt>
              </c:strCache>
            </c:strRef>
          </c:tx>
          <c:cat>
            <c:numRef>
              <c:f>Sheet1!$B$11:$K$11</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Sheet1!$B$12:$K$12</c:f>
              <c:numCache>
                <c:formatCode>General</c:formatCode>
                <c:ptCount val="10"/>
                <c:pt idx="0">
                  <c:v>0</c:v>
                </c:pt>
                <c:pt idx="1">
                  <c:v>0</c:v>
                </c:pt>
                <c:pt idx="2">
                  <c:v>0</c:v>
                </c:pt>
                <c:pt idx="3">
                  <c:v>0</c:v>
                </c:pt>
                <c:pt idx="4">
                  <c:v>1.23</c:v>
                </c:pt>
                <c:pt idx="5">
                  <c:v>4.93</c:v>
                </c:pt>
                <c:pt idx="6">
                  <c:v>7.33</c:v>
                </c:pt>
                <c:pt idx="7">
                  <c:v>8.1100000000001273</c:v>
                </c:pt>
                <c:pt idx="8">
                  <c:v>9.1700000000005275</c:v>
                </c:pt>
                <c:pt idx="9">
                  <c:v>13.98</c:v>
                </c:pt>
              </c:numCache>
            </c:numRef>
          </c:val>
        </c:ser>
        <c:ser>
          <c:idx val="1"/>
          <c:order val="1"/>
          <c:tx>
            <c:strRef>
              <c:f>Sheet1!$A$13</c:f>
              <c:strCache>
                <c:ptCount val="1"/>
                <c:pt idx="0">
                  <c:v>Poor</c:v>
                </c:pt>
              </c:strCache>
            </c:strRef>
          </c:tx>
          <c:cat>
            <c:numRef>
              <c:f>Sheet1!$B$11:$K$11</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Sheet1!$B$13:$K$13</c:f>
              <c:numCache>
                <c:formatCode>General</c:formatCode>
                <c:ptCount val="10"/>
                <c:pt idx="0">
                  <c:v>0</c:v>
                </c:pt>
                <c:pt idx="1">
                  <c:v>2.0299999999999998</c:v>
                </c:pt>
                <c:pt idx="2">
                  <c:v>2.15</c:v>
                </c:pt>
                <c:pt idx="3">
                  <c:v>4.5</c:v>
                </c:pt>
                <c:pt idx="4">
                  <c:v>6.24</c:v>
                </c:pt>
                <c:pt idx="5">
                  <c:v>5.28</c:v>
                </c:pt>
                <c:pt idx="6">
                  <c:v>6.23</c:v>
                </c:pt>
                <c:pt idx="7">
                  <c:v>6.94</c:v>
                </c:pt>
                <c:pt idx="8">
                  <c:v>8.93</c:v>
                </c:pt>
                <c:pt idx="9">
                  <c:v>10.78</c:v>
                </c:pt>
              </c:numCache>
            </c:numRef>
          </c:val>
        </c:ser>
        <c:ser>
          <c:idx val="2"/>
          <c:order val="2"/>
          <c:tx>
            <c:strRef>
              <c:f>Sheet1!$A$14</c:f>
              <c:strCache>
                <c:ptCount val="1"/>
                <c:pt idx="0">
                  <c:v>Fair</c:v>
                </c:pt>
              </c:strCache>
            </c:strRef>
          </c:tx>
          <c:spPr>
            <a:solidFill>
              <a:schemeClr val="accent3">
                <a:lumMod val="40000"/>
                <a:lumOff val="60000"/>
              </a:schemeClr>
            </a:solidFill>
          </c:spPr>
          <c:cat>
            <c:numRef>
              <c:f>Sheet1!$B$11:$K$11</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Sheet1!$B$14:$K$14</c:f>
              <c:numCache>
                <c:formatCode>General</c:formatCode>
                <c:ptCount val="10"/>
                <c:pt idx="0">
                  <c:v>100.68</c:v>
                </c:pt>
                <c:pt idx="1">
                  <c:v>149.13</c:v>
                </c:pt>
                <c:pt idx="2">
                  <c:v>219.03</c:v>
                </c:pt>
                <c:pt idx="3">
                  <c:v>257.67</c:v>
                </c:pt>
                <c:pt idx="4">
                  <c:v>344.57</c:v>
                </c:pt>
                <c:pt idx="5">
                  <c:v>431.51</c:v>
                </c:pt>
                <c:pt idx="6">
                  <c:v>533.69000000000005</c:v>
                </c:pt>
                <c:pt idx="7">
                  <c:v>824.46</c:v>
                </c:pt>
                <c:pt idx="8">
                  <c:v>900.37</c:v>
                </c:pt>
                <c:pt idx="9">
                  <c:v>894.16</c:v>
                </c:pt>
              </c:numCache>
            </c:numRef>
          </c:val>
        </c:ser>
        <c:ser>
          <c:idx val="3"/>
          <c:order val="3"/>
          <c:tx>
            <c:strRef>
              <c:f>Sheet1!$A$15</c:f>
              <c:strCache>
                <c:ptCount val="1"/>
                <c:pt idx="0">
                  <c:v>Good</c:v>
                </c:pt>
              </c:strCache>
            </c:strRef>
          </c:tx>
          <c:spPr>
            <a:solidFill>
              <a:schemeClr val="accent6">
                <a:lumMod val="40000"/>
                <a:lumOff val="60000"/>
              </a:schemeClr>
            </a:solidFill>
          </c:spPr>
          <c:cat>
            <c:numRef>
              <c:f>Sheet1!$B$11:$K$11</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Sheet1!$B$15:$K$15</c:f>
              <c:numCache>
                <c:formatCode>General</c:formatCode>
                <c:ptCount val="10"/>
                <c:pt idx="0">
                  <c:v>1662.34</c:v>
                </c:pt>
                <c:pt idx="1">
                  <c:v>1865</c:v>
                </c:pt>
                <c:pt idx="2">
                  <c:v>1719.55</c:v>
                </c:pt>
                <c:pt idx="3">
                  <c:v>1560.18</c:v>
                </c:pt>
                <c:pt idx="4">
                  <c:v>1319.47</c:v>
                </c:pt>
                <c:pt idx="5">
                  <c:v>1076.8900000000001</c:v>
                </c:pt>
                <c:pt idx="6">
                  <c:v>918.66</c:v>
                </c:pt>
                <c:pt idx="7">
                  <c:v>714.78</c:v>
                </c:pt>
                <c:pt idx="8">
                  <c:v>771.3</c:v>
                </c:pt>
                <c:pt idx="9">
                  <c:v>877.51</c:v>
                </c:pt>
              </c:numCache>
            </c:numRef>
          </c:val>
        </c:ser>
        <c:ser>
          <c:idx val="4"/>
          <c:order val="4"/>
          <c:tx>
            <c:strRef>
              <c:f>Sheet1!$A$16</c:f>
              <c:strCache>
                <c:ptCount val="1"/>
                <c:pt idx="0">
                  <c:v>Very Good</c:v>
                </c:pt>
              </c:strCache>
            </c:strRef>
          </c:tx>
          <c:spPr>
            <a:solidFill>
              <a:schemeClr val="accent1">
                <a:lumMod val="40000"/>
                <a:lumOff val="60000"/>
              </a:schemeClr>
            </a:solidFill>
          </c:spPr>
          <c:cat>
            <c:numRef>
              <c:f>Sheet1!$B$11:$K$11</c:f>
              <c:numCache>
                <c:formatCode>General</c:formatCode>
                <c:ptCount val="10"/>
                <c:pt idx="0">
                  <c:v>2015</c:v>
                </c:pt>
                <c:pt idx="1">
                  <c:v>2016</c:v>
                </c:pt>
                <c:pt idx="2">
                  <c:v>2017</c:v>
                </c:pt>
                <c:pt idx="3">
                  <c:v>2018</c:v>
                </c:pt>
                <c:pt idx="4">
                  <c:v>2019</c:v>
                </c:pt>
                <c:pt idx="5">
                  <c:v>2020</c:v>
                </c:pt>
                <c:pt idx="6">
                  <c:v>2021</c:v>
                </c:pt>
                <c:pt idx="7">
                  <c:v>2022</c:v>
                </c:pt>
                <c:pt idx="8">
                  <c:v>2023</c:v>
                </c:pt>
                <c:pt idx="9">
                  <c:v>2024</c:v>
                </c:pt>
              </c:numCache>
            </c:numRef>
          </c:cat>
          <c:val>
            <c:numRef>
              <c:f>Sheet1!$B$16:$K$16</c:f>
              <c:numCache>
                <c:formatCode>General</c:formatCode>
                <c:ptCount val="10"/>
                <c:pt idx="0">
                  <c:v>446.53</c:v>
                </c:pt>
                <c:pt idx="1">
                  <c:v>193.39</c:v>
                </c:pt>
                <c:pt idx="2">
                  <c:v>268.82</c:v>
                </c:pt>
                <c:pt idx="3">
                  <c:v>387.2</c:v>
                </c:pt>
                <c:pt idx="4">
                  <c:v>538.04</c:v>
                </c:pt>
                <c:pt idx="5">
                  <c:v>690.94</c:v>
                </c:pt>
                <c:pt idx="6">
                  <c:v>743.64</c:v>
                </c:pt>
                <c:pt idx="7">
                  <c:v>655.26</c:v>
                </c:pt>
                <c:pt idx="8">
                  <c:v>519.78</c:v>
                </c:pt>
                <c:pt idx="9">
                  <c:v>413.12</c:v>
                </c:pt>
              </c:numCache>
            </c:numRef>
          </c:val>
        </c:ser>
        <c:dLbls>
          <c:showLegendKey val="0"/>
          <c:showVal val="0"/>
          <c:showCatName val="0"/>
          <c:showSerName val="0"/>
          <c:showPercent val="0"/>
          <c:showBubbleSize val="0"/>
        </c:dLbls>
        <c:axId val="134851584"/>
        <c:axId val="134865664"/>
      </c:areaChart>
      <c:catAx>
        <c:axId val="134851584"/>
        <c:scaling>
          <c:orientation val="minMax"/>
        </c:scaling>
        <c:delete val="0"/>
        <c:axPos val="b"/>
        <c:numFmt formatCode="General" sourceLinked="1"/>
        <c:majorTickMark val="none"/>
        <c:minorTickMark val="none"/>
        <c:tickLblPos val="nextTo"/>
        <c:crossAx val="134865664"/>
        <c:crosses val="autoZero"/>
        <c:auto val="1"/>
        <c:lblAlgn val="ctr"/>
        <c:lblOffset val="100"/>
        <c:noMultiLvlLbl val="0"/>
      </c:catAx>
      <c:valAx>
        <c:axId val="134865664"/>
        <c:scaling>
          <c:orientation val="minMax"/>
        </c:scaling>
        <c:delete val="0"/>
        <c:axPos val="l"/>
        <c:majorGridlines>
          <c:spPr>
            <a:ln>
              <a:solidFill>
                <a:schemeClr val="accent1"/>
              </a:solidFill>
            </a:ln>
          </c:spPr>
        </c:majorGridlines>
        <c:title>
          <c:tx>
            <c:rich>
              <a:bodyPr/>
              <a:lstStyle/>
              <a:p>
                <a:pPr>
                  <a:defRPr/>
                </a:pPr>
                <a:r>
                  <a:rPr lang="en-US" dirty="0"/>
                  <a:t>Percent</a:t>
                </a:r>
              </a:p>
            </c:rich>
          </c:tx>
          <c:layout/>
          <c:overlay val="0"/>
        </c:title>
        <c:numFmt formatCode="0%" sourceLinked="1"/>
        <c:majorTickMark val="none"/>
        <c:minorTickMark val="none"/>
        <c:tickLblPos val="nextTo"/>
        <c:crossAx val="134851584"/>
        <c:crosses val="autoZero"/>
        <c:crossBetween val="midCat"/>
      </c:valAx>
    </c:plotArea>
    <c:legend>
      <c:legendPos val="r"/>
      <c:layout>
        <c:manualLayout>
          <c:xMode val="edge"/>
          <c:yMode val="edge"/>
          <c:x val="0.87251672585044515"/>
          <c:y val="0.34767304450072067"/>
          <c:w val="0.12748327414955485"/>
          <c:h val="0.42378784229518346"/>
        </c:manualLayout>
      </c:layout>
      <c:overlay val="0"/>
    </c:legend>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85"/>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8622444921657357E-4"/>
          <c:y val="0.25393160109130003"/>
          <c:w val="0.62099449216575198"/>
          <c:h val="0.65928767191393889"/>
        </c:manualLayout>
      </c:layout>
      <c:pie3DChart>
        <c:varyColors val="1"/>
        <c:ser>
          <c:idx val="0"/>
          <c:order val="0"/>
          <c:tx>
            <c:strRef>
              <c:f>Sheet1!$B$1</c:f>
              <c:strCache>
                <c:ptCount val="1"/>
                <c:pt idx="0">
                  <c:v>FY 2014</c:v>
                </c:pt>
              </c:strCache>
            </c:strRef>
          </c:tx>
          <c:spPr>
            <a:ln>
              <a:noFill/>
            </a:ln>
          </c:spPr>
          <c:dPt>
            <c:idx val="0"/>
            <c:bubble3D val="0"/>
            <c:spPr>
              <a:solidFill>
                <a:schemeClr val="accent1"/>
              </a:solidFill>
              <a:ln w="25400">
                <a:noFill/>
              </a:ln>
              <a:effectLst/>
              <a:sp3d/>
            </c:spPr>
          </c:dPt>
          <c:dPt>
            <c:idx val="1"/>
            <c:bubble3D val="0"/>
            <c:spPr>
              <a:solidFill>
                <a:srgbClr val="0070C0"/>
              </a:solidFill>
              <a:ln w="25400">
                <a:noFill/>
              </a:ln>
              <a:effectLst/>
              <a:sp3d/>
            </c:spPr>
          </c:dPt>
          <c:dPt>
            <c:idx val="2"/>
            <c:bubble3D val="0"/>
            <c:spPr>
              <a:solidFill>
                <a:schemeClr val="accent1">
                  <a:lumMod val="40000"/>
                  <a:lumOff val="60000"/>
                </a:schemeClr>
              </a:solidFill>
              <a:ln w="25400">
                <a:noFill/>
              </a:ln>
              <a:effectLst/>
              <a:sp3d/>
            </c:spPr>
          </c:dPt>
          <c:dPt>
            <c:idx val="3"/>
            <c:bubble3D val="0"/>
            <c:explosion val="27"/>
            <c:spPr>
              <a:solidFill>
                <a:schemeClr val="accent4"/>
              </a:solidFill>
              <a:ln w="25400">
                <a:noFill/>
              </a:ln>
              <a:effectLst/>
              <a:sp3d/>
            </c:spPr>
          </c:dPt>
          <c:dPt>
            <c:idx val="4"/>
            <c:bubble3D val="0"/>
            <c:explosion val="21"/>
            <c:spPr>
              <a:solidFill>
                <a:schemeClr val="accent5"/>
              </a:solidFill>
              <a:ln w="25400">
                <a:noFill/>
              </a:ln>
              <a:effectLst/>
              <a:sp3d/>
            </c:spPr>
          </c:dPt>
          <c:dPt>
            <c:idx val="5"/>
            <c:bubble3D val="0"/>
            <c:explosion val="15"/>
            <c:spPr>
              <a:solidFill>
                <a:schemeClr val="accent6"/>
              </a:solidFill>
              <a:ln w="25400">
                <a:noFill/>
              </a:ln>
              <a:effectLst/>
              <a:sp3d/>
            </c:spPr>
          </c:dPt>
          <c:dPt>
            <c:idx val="6"/>
            <c:bubble3D val="0"/>
            <c:explosion val="12"/>
            <c:spPr>
              <a:solidFill>
                <a:schemeClr val="accent3"/>
              </a:solidFill>
              <a:ln w="25400">
                <a:noFill/>
              </a:ln>
              <a:effectLst/>
              <a:sp3d/>
            </c:spPr>
          </c:dPt>
          <c:dPt>
            <c:idx val="7"/>
            <c:bubble3D val="0"/>
            <c:explosion val="8"/>
            <c:spPr>
              <a:solidFill>
                <a:schemeClr val="accent2">
                  <a:lumMod val="60000"/>
                </a:schemeClr>
              </a:solidFill>
              <a:ln w="25400">
                <a:noFill/>
              </a:ln>
              <a:effectLst/>
              <a:sp3d/>
            </c:spPr>
          </c:dPt>
          <c:dLbls>
            <c:dLbl>
              <c:idx val="0"/>
              <c:layout>
                <c:manualLayout>
                  <c:x val="-8.4103237095363131E-2"/>
                  <c:y val="7.6397466891224175E-2"/>
                </c:manualLayout>
              </c:layout>
              <c:tx>
                <c:rich>
                  <a:bodyPr/>
                  <a:lstStyle/>
                  <a:p>
                    <a:r>
                      <a:rPr lang="en-US" dirty="0" smtClean="0"/>
                      <a:t>66%</a:t>
                    </a:r>
                    <a:endParaRPr lang="en-US" dirty="0"/>
                  </a:p>
                </c:rich>
              </c:tx>
              <c:dLblPos val="bestFit"/>
              <c:showLegendKey val="1"/>
              <c:showVal val="1"/>
              <c:showCatName val="0"/>
              <c:showSerName val="0"/>
              <c:showPercent val="0"/>
              <c:showBubbleSize val="0"/>
              <c:extLst>
                <c:ext xmlns:c15="http://schemas.microsoft.com/office/drawing/2012/chart" uri="{CE6537A1-D6FC-4f65-9D91-7224C49458BB}"/>
              </c:extLst>
            </c:dLbl>
            <c:dLbl>
              <c:idx val="1"/>
              <c:tx>
                <c:rich>
                  <a:bodyPr/>
                  <a:lstStyle/>
                  <a:p>
                    <a:r>
                      <a:rPr lang="en-US" smtClean="0"/>
                      <a:t>15%</a:t>
                    </a:r>
                    <a:endParaRPr lang="en-US"/>
                  </a:p>
                </c:rich>
              </c:tx>
              <c:dLblPos val="bestFit"/>
              <c:showLegendKey val="1"/>
              <c:showVal val="1"/>
              <c:showCatName val="0"/>
              <c:showSerName val="0"/>
              <c:showPercent val="0"/>
              <c:showBubbleSize val="0"/>
            </c:dLbl>
            <c:dLbl>
              <c:idx val="2"/>
              <c:layout>
                <c:manualLayout>
                  <c:x val="-1.1499542670802514E-2"/>
                  <c:y val="1.8385795698189659E-2"/>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3"/>
              <c:layout>
                <c:manualLayout>
                  <c:x val="-3.0261174739521172E-2"/>
                  <c:y val="-1.0531169791621352E-2"/>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4"/>
              <c:layout>
                <c:manualLayout>
                  <c:x val="-3.3618368726636448E-2"/>
                  <c:y val="-0.10492489543779403"/>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5"/>
              <c:layout>
                <c:manualLayout>
                  <c:x val="-3.6482144277419866E-2"/>
                  <c:y val="-0.1034947703360285"/>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6"/>
              <c:layout>
                <c:manualLayout>
                  <c:x val="-9.5965561123041443E-3"/>
                  <c:y val="-0.12325625042726013"/>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7"/>
              <c:layout>
                <c:manualLayout>
                  <c:x val="2.7572079058299507E-2"/>
                  <c:y val="-0.13983083606261926"/>
                </c:manualLayout>
              </c:layout>
              <c:dLblPos val="bestFit"/>
              <c:showLegendKey val="1"/>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dLblPos val="bestFit"/>
            <c:showLegendKey val="1"/>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Construction Projects</c:v>
                </c:pt>
                <c:pt idx="1">
                  <c:v>Maintenance &amp; Preservation</c:v>
                </c:pt>
                <c:pt idx="2">
                  <c:v>Grants</c:v>
                </c:pt>
                <c:pt idx="3">
                  <c:v>Field Operations</c:v>
                </c:pt>
                <c:pt idx="4">
                  <c:v>Equipment &amp; Facility</c:v>
                </c:pt>
                <c:pt idx="5">
                  <c:v>Other State Agencies</c:v>
                </c:pt>
                <c:pt idx="6">
                  <c:v>Administration</c:v>
                </c:pt>
                <c:pt idx="7">
                  <c:v>Other</c:v>
                </c:pt>
              </c:strCache>
            </c:strRef>
          </c:cat>
          <c:val>
            <c:numRef>
              <c:f>Sheet1!$B$2:$B$9</c:f>
              <c:numCache>
                <c:formatCode>0%</c:formatCode>
                <c:ptCount val="8"/>
                <c:pt idx="0">
                  <c:v>0.63</c:v>
                </c:pt>
                <c:pt idx="1">
                  <c:v>0.18</c:v>
                </c:pt>
                <c:pt idx="2">
                  <c:v>0.09</c:v>
                </c:pt>
                <c:pt idx="3">
                  <c:v>0.03</c:v>
                </c:pt>
                <c:pt idx="4">
                  <c:v>0.02</c:v>
                </c:pt>
                <c:pt idx="5">
                  <c:v>0.02</c:v>
                </c:pt>
                <c:pt idx="6">
                  <c:v>0.02</c:v>
                </c:pt>
                <c:pt idx="7">
                  <c:v>0.01</c:v>
                </c:pt>
              </c:numCache>
            </c:numRef>
          </c:val>
        </c:ser>
        <c:dLbls>
          <c:showLegendKey val="0"/>
          <c:showVal val="0"/>
          <c:showCatName val="0"/>
          <c:showSerName val="0"/>
          <c:showPercent val="0"/>
          <c:showBubbleSize val="0"/>
          <c:showLeaderLines val="1"/>
        </c:dLbls>
      </c:pie3DChart>
      <c:spPr>
        <a:noFill/>
        <a:ln>
          <a:noFill/>
        </a:ln>
        <a:effectLst/>
      </c:spPr>
    </c:plotArea>
    <c:legend>
      <c:legendPos val="r"/>
      <c:layout>
        <c:manualLayout>
          <c:xMode val="edge"/>
          <c:yMode val="edge"/>
          <c:x val="0.55711037540761954"/>
          <c:y val="0.2249400592881691"/>
          <c:w val="0.41132396802672394"/>
          <c:h val="0.7750599407118309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85"/>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8622444921657357E-4"/>
          <c:y val="0.25393160109130003"/>
          <c:w val="0.62099449216575198"/>
          <c:h val="0.65928767191393889"/>
        </c:manualLayout>
      </c:layout>
      <c:pie3DChart>
        <c:varyColors val="1"/>
        <c:ser>
          <c:idx val="0"/>
          <c:order val="0"/>
          <c:tx>
            <c:strRef>
              <c:f>Sheet1!$B$1</c:f>
              <c:strCache>
                <c:ptCount val="1"/>
                <c:pt idx="0">
                  <c:v>FY 2014</c:v>
                </c:pt>
              </c:strCache>
            </c:strRef>
          </c:tx>
          <c:spPr>
            <a:ln>
              <a:noFill/>
            </a:ln>
          </c:spPr>
          <c:dPt>
            <c:idx val="0"/>
            <c:bubble3D val="0"/>
            <c:spPr>
              <a:solidFill>
                <a:schemeClr val="accent1">
                  <a:alpha val="30000"/>
                </a:schemeClr>
              </a:solidFill>
              <a:ln w="25400">
                <a:noFill/>
              </a:ln>
              <a:effectLst/>
              <a:sp3d/>
            </c:spPr>
          </c:dPt>
          <c:dPt>
            <c:idx val="1"/>
            <c:bubble3D val="0"/>
            <c:spPr>
              <a:solidFill>
                <a:srgbClr val="0070C0"/>
              </a:solidFill>
              <a:ln w="25400">
                <a:noFill/>
              </a:ln>
              <a:effectLst/>
              <a:sp3d/>
            </c:spPr>
          </c:dPt>
          <c:dPt>
            <c:idx val="2"/>
            <c:bubble3D val="0"/>
            <c:spPr>
              <a:solidFill>
                <a:schemeClr val="accent1">
                  <a:lumMod val="40000"/>
                  <a:lumOff val="60000"/>
                  <a:alpha val="30000"/>
                </a:schemeClr>
              </a:solidFill>
              <a:ln w="25400">
                <a:noFill/>
              </a:ln>
              <a:effectLst/>
              <a:sp3d/>
            </c:spPr>
          </c:dPt>
          <c:dPt>
            <c:idx val="3"/>
            <c:bubble3D val="0"/>
            <c:explosion val="27"/>
            <c:spPr>
              <a:solidFill>
                <a:schemeClr val="accent4">
                  <a:alpha val="30000"/>
                </a:schemeClr>
              </a:solidFill>
              <a:ln w="25400">
                <a:noFill/>
              </a:ln>
              <a:effectLst/>
              <a:sp3d/>
            </c:spPr>
          </c:dPt>
          <c:dPt>
            <c:idx val="4"/>
            <c:bubble3D val="0"/>
            <c:explosion val="21"/>
            <c:spPr>
              <a:solidFill>
                <a:schemeClr val="accent5">
                  <a:alpha val="30000"/>
                </a:schemeClr>
              </a:solidFill>
              <a:ln w="25400">
                <a:noFill/>
              </a:ln>
              <a:effectLst/>
              <a:sp3d/>
            </c:spPr>
          </c:dPt>
          <c:dPt>
            <c:idx val="5"/>
            <c:bubble3D val="0"/>
            <c:explosion val="15"/>
            <c:spPr>
              <a:solidFill>
                <a:schemeClr val="accent6">
                  <a:alpha val="30000"/>
                </a:schemeClr>
              </a:solidFill>
              <a:ln w="25400">
                <a:noFill/>
              </a:ln>
              <a:effectLst/>
              <a:sp3d/>
            </c:spPr>
          </c:dPt>
          <c:dPt>
            <c:idx val="6"/>
            <c:bubble3D val="0"/>
            <c:explosion val="12"/>
            <c:spPr>
              <a:solidFill>
                <a:schemeClr val="accent3">
                  <a:alpha val="30000"/>
                </a:schemeClr>
              </a:solidFill>
              <a:ln w="25400">
                <a:noFill/>
              </a:ln>
              <a:effectLst/>
              <a:sp3d/>
            </c:spPr>
          </c:dPt>
          <c:dPt>
            <c:idx val="7"/>
            <c:bubble3D val="0"/>
            <c:explosion val="8"/>
            <c:spPr>
              <a:solidFill>
                <a:schemeClr val="accent2">
                  <a:lumMod val="60000"/>
                  <a:alpha val="30000"/>
                </a:schemeClr>
              </a:solidFill>
              <a:ln w="25400">
                <a:noFill/>
              </a:ln>
              <a:effectLst/>
              <a:sp3d/>
            </c:spPr>
          </c:dPt>
          <c:dLbls>
            <c:dLbl>
              <c:idx val="0"/>
              <c:layout>
                <c:manualLayout>
                  <c:x val="-8.4103237095363131E-2"/>
                  <c:y val="7.6397466891224175E-2"/>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2"/>
              <c:layout>
                <c:manualLayout>
                  <c:x val="-1.1499542670802514E-2"/>
                  <c:y val="1.8385795698189659E-2"/>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3"/>
              <c:layout>
                <c:manualLayout>
                  <c:x val="-3.0261174739521172E-2"/>
                  <c:y val="-1.0531169791621352E-2"/>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4"/>
              <c:layout>
                <c:manualLayout>
                  <c:x val="-3.3618368726636448E-2"/>
                  <c:y val="-0.10492489543779403"/>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5"/>
              <c:layout>
                <c:manualLayout>
                  <c:x val="-3.6482144277419866E-2"/>
                  <c:y val="-0.1034947703360285"/>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6"/>
              <c:layout>
                <c:manualLayout>
                  <c:x val="-9.5965561123041443E-3"/>
                  <c:y val="-0.12325625042726013"/>
                </c:manualLayout>
              </c:layout>
              <c:dLblPos val="bestFit"/>
              <c:showLegendKey val="1"/>
              <c:showVal val="1"/>
              <c:showCatName val="0"/>
              <c:showSerName val="0"/>
              <c:showPercent val="0"/>
              <c:showBubbleSize val="0"/>
              <c:extLst>
                <c:ext xmlns:c15="http://schemas.microsoft.com/office/drawing/2012/chart" uri="{CE6537A1-D6FC-4f65-9D91-7224C49458BB}"/>
              </c:extLst>
            </c:dLbl>
            <c:dLbl>
              <c:idx val="7"/>
              <c:layout>
                <c:manualLayout>
                  <c:x val="2.7572079058299507E-2"/>
                  <c:y val="-0.13983083606261926"/>
                </c:manualLayout>
              </c:layout>
              <c:dLblPos val="bestFit"/>
              <c:showLegendKey val="1"/>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dLblPos val="bestFit"/>
            <c:showLegendKey val="1"/>
            <c:showVal val="1"/>
            <c:showCatName val="0"/>
            <c:showSerName val="0"/>
            <c:showPercent val="0"/>
            <c:showBubbleSize val="0"/>
            <c:showLeaderLines val="1"/>
            <c:extLst>
              <c:ext xmlns:c15="http://schemas.microsoft.com/office/drawing/2012/chart" uri="{CE6537A1-D6FC-4f65-9D91-7224C49458BB}"/>
            </c:extLst>
          </c:dLbls>
          <c:cat>
            <c:strRef>
              <c:f>Sheet1!$A$2:$A$9</c:f>
              <c:strCache>
                <c:ptCount val="8"/>
                <c:pt idx="0">
                  <c:v>Construction Projects</c:v>
                </c:pt>
                <c:pt idx="1">
                  <c:v>Maintenance &amp; Preservation</c:v>
                </c:pt>
                <c:pt idx="2">
                  <c:v>Grants</c:v>
                </c:pt>
                <c:pt idx="3">
                  <c:v>Field Operations</c:v>
                </c:pt>
                <c:pt idx="4">
                  <c:v>Equipment &amp; Facility</c:v>
                </c:pt>
                <c:pt idx="5">
                  <c:v>Other State Agencies</c:v>
                </c:pt>
                <c:pt idx="6">
                  <c:v>Administration</c:v>
                </c:pt>
                <c:pt idx="7">
                  <c:v>Other</c:v>
                </c:pt>
              </c:strCache>
            </c:strRef>
          </c:cat>
          <c:val>
            <c:numRef>
              <c:f>Sheet1!$B$2:$B$9</c:f>
              <c:numCache>
                <c:formatCode>0%</c:formatCode>
                <c:ptCount val="8"/>
                <c:pt idx="0">
                  <c:v>0.63</c:v>
                </c:pt>
                <c:pt idx="1">
                  <c:v>0.18</c:v>
                </c:pt>
                <c:pt idx="2">
                  <c:v>0.09</c:v>
                </c:pt>
                <c:pt idx="3">
                  <c:v>0.03</c:v>
                </c:pt>
                <c:pt idx="4">
                  <c:v>0.02</c:v>
                </c:pt>
                <c:pt idx="5">
                  <c:v>0.02</c:v>
                </c:pt>
                <c:pt idx="6">
                  <c:v>0.02</c:v>
                </c:pt>
                <c:pt idx="7">
                  <c:v>0.01</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
          <c:y val="0.14933456847305851"/>
          <c:w val="0.83071006686301796"/>
          <c:h val="0.81337568098105384"/>
        </c:manualLayout>
      </c:layout>
      <c:pie3DChart>
        <c:varyColors val="1"/>
        <c:ser>
          <c:idx val="0"/>
          <c:order val="0"/>
          <c:tx>
            <c:strRef>
              <c:f>Sheet1!$B$1</c:f>
              <c:strCache>
                <c:ptCount val="1"/>
                <c:pt idx="0">
                  <c:v>451 Budget Breakdown</c:v>
                </c:pt>
              </c:strCache>
            </c:strRef>
          </c:tx>
          <c:explosion val="25"/>
          <c:dPt>
            <c:idx val="0"/>
            <c:bubble3D val="0"/>
          </c:dPt>
          <c:dPt>
            <c:idx val="1"/>
            <c:bubble3D val="0"/>
          </c:dPt>
          <c:dPt>
            <c:idx val="2"/>
            <c:bubble3D val="0"/>
          </c:dPt>
          <c:dPt>
            <c:idx val="3"/>
            <c:bubble3D val="0"/>
          </c:dPt>
          <c:dPt>
            <c:idx val="4"/>
            <c:bubble3D val="0"/>
          </c:dPt>
          <c:dPt>
            <c:idx val="5"/>
            <c:bubble3D val="0"/>
          </c:dPt>
          <c:dPt>
            <c:idx val="6"/>
            <c:bubble3D val="0"/>
          </c:dPt>
          <c:dLbls>
            <c:dLbl>
              <c:idx val="0"/>
              <c:tx>
                <c:rich>
                  <a:bodyPr/>
                  <a:lstStyle/>
                  <a:p>
                    <a:r>
                      <a:rPr lang="en-US" dirty="0"/>
                      <a:t>Routine Maintenance,  $</a:t>
                    </a:r>
                    <a:r>
                      <a:rPr lang="en-US" dirty="0" smtClean="0"/>
                      <a:t>125,701,810 </a:t>
                    </a:r>
                    <a:endParaRPr lang="en-US" dirty="0"/>
                  </a:p>
                </c:rich>
              </c:tx>
              <c:dLblPos val="bestFit"/>
              <c:showLegendKey val="0"/>
              <c:showVal val="1"/>
              <c:showCatName val="1"/>
              <c:showSerName val="0"/>
              <c:showPercent val="0"/>
              <c:showBubbleSize val="0"/>
            </c:dLbl>
            <c:dLbl>
              <c:idx val="1"/>
              <c:tx>
                <c:rich>
                  <a:bodyPr/>
                  <a:lstStyle/>
                  <a:p>
                    <a:r>
                      <a:rPr lang="en-US" dirty="0"/>
                      <a:t>Contract Maintenance,  </a:t>
                    </a:r>
                    <a:r>
                      <a:rPr lang="en-US" dirty="0" smtClean="0"/>
                      <a:t>$82,012,090 </a:t>
                    </a:r>
                    <a:endParaRPr lang="en-US" dirty="0"/>
                  </a:p>
                </c:rich>
              </c:tx>
              <c:dLblPos val="bestFit"/>
              <c:showLegendKey val="0"/>
              <c:showVal val="1"/>
              <c:showCatName val="1"/>
              <c:showSerName val="0"/>
              <c:showPercent val="0"/>
              <c:showBubbleSize val="0"/>
            </c:dLbl>
            <c:dLbl>
              <c:idx val="2"/>
              <c:layout>
                <c:manualLayout>
                  <c:x val="6.3428641899844235E-2"/>
                  <c:y val="-1.2913165266106443E-2"/>
                </c:manualLayout>
              </c:layout>
              <c:dLblPos val="bestFit"/>
              <c:showLegendKey val="0"/>
              <c:showVal val="1"/>
              <c:showCatName val="1"/>
              <c:showSerName val="0"/>
              <c:showPercent val="0"/>
              <c:showBubbleSize val="0"/>
            </c:dLbl>
            <c:dLbl>
              <c:idx val="3"/>
              <c:tx>
                <c:rich>
                  <a:bodyPr/>
                  <a:lstStyle/>
                  <a:p>
                    <a:r>
                      <a:rPr lang="en-US" dirty="0"/>
                      <a:t>Bridge Repair</a:t>
                    </a:r>
                    <a:r>
                      <a:rPr lang="en-US"/>
                      <a:t>,  </a:t>
                    </a:r>
                    <a:r>
                      <a:rPr lang="en-US" smtClean="0"/>
                      <a:t>$41,610,000 </a:t>
                    </a:r>
                    <a:endParaRPr lang="en-US" dirty="0"/>
                  </a:p>
                </c:rich>
              </c:tx>
              <c:dLblPos val="bestFit"/>
              <c:showLegendKey val="0"/>
              <c:showVal val="1"/>
              <c:showCatName val="1"/>
              <c:showSerName val="0"/>
              <c:showPercent val="0"/>
              <c:showBubbleSize val="0"/>
            </c:dLbl>
            <c:dLbl>
              <c:idx val="4"/>
              <c:tx>
                <c:rich>
                  <a:bodyPr/>
                  <a:lstStyle/>
                  <a:p>
                    <a:r>
                      <a:rPr lang="en-US" dirty="0"/>
                      <a:t>Other,  </a:t>
                    </a:r>
                    <a:r>
                      <a:rPr lang="en-US"/>
                      <a:t>$</a:t>
                    </a:r>
                    <a:r>
                      <a:rPr lang="en-US" smtClean="0"/>
                      <a:t>18,100,000 </a:t>
                    </a:r>
                    <a:endParaRPr lang="en-US" dirty="0"/>
                  </a:p>
                </c:rich>
              </c:tx>
              <c:dLblPos val="bestFit"/>
              <c:showLegendKey val="0"/>
              <c:showVal val="1"/>
              <c:showCatName val="1"/>
              <c:showSerName val="0"/>
              <c:showPercent val="0"/>
              <c:showBubbleSize val="0"/>
            </c:dLbl>
            <c:dLblPos val="bestFit"/>
            <c:showLegendKey val="0"/>
            <c:showVal val="1"/>
            <c:showCatName val="1"/>
            <c:showSerName val="0"/>
            <c:showPercent val="0"/>
            <c:showBubbleSize val="0"/>
            <c:showLeaderLines val="1"/>
          </c:dLbls>
          <c:cat>
            <c:strRef>
              <c:f>Sheet1!$A$2:$A$6</c:f>
              <c:strCache>
                <c:ptCount val="5"/>
                <c:pt idx="0">
                  <c:v>Routine Maintenance</c:v>
                </c:pt>
                <c:pt idx="1">
                  <c:v>Contract Maintenance</c:v>
                </c:pt>
                <c:pt idx="2">
                  <c:v>Resurfacing</c:v>
                </c:pt>
                <c:pt idx="3">
                  <c:v>Bridge Repair</c:v>
                </c:pt>
                <c:pt idx="4">
                  <c:v>Other</c:v>
                </c:pt>
              </c:strCache>
            </c:strRef>
          </c:cat>
          <c:val>
            <c:numRef>
              <c:f>Sheet1!$B$2:$B$6</c:f>
              <c:numCache>
                <c:formatCode>_("$"* #,##0_);_("$"* \(#,##0\);_("$"* "-"??_);_(@_)</c:formatCode>
                <c:ptCount val="5"/>
                <c:pt idx="0">
                  <c:v>123696865</c:v>
                </c:pt>
                <c:pt idx="1">
                  <c:v>83217135</c:v>
                </c:pt>
                <c:pt idx="2">
                  <c:v>45000000</c:v>
                </c:pt>
                <c:pt idx="3">
                  <c:v>37945000</c:v>
                </c:pt>
                <c:pt idx="4">
                  <c:v>12400000</c:v>
                </c:pt>
              </c:numCache>
            </c:numRef>
          </c:val>
        </c:ser>
        <c:dLbls>
          <c:dLblPos val="bestFit"/>
          <c:showLegendKey val="0"/>
          <c:showVal val="1"/>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85"/>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32942743713099937"/>
          <c:y val="0.15761237162427869"/>
          <c:w val="0.62099449216575198"/>
          <c:h val="0.65928767191393889"/>
        </c:manualLayout>
      </c:layout>
      <c:pie3DChart>
        <c:varyColors val="1"/>
        <c:ser>
          <c:idx val="0"/>
          <c:order val="0"/>
          <c:tx>
            <c:strRef>
              <c:f>Sheet1!$B$1</c:f>
              <c:strCache>
                <c:ptCount val="1"/>
                <c:pt idx="0">
                  <c:v>FY 2014</c:v>
                </c:pt>
              </c:strCache>
            </c:strRef>
          </c:tx>
          <c:spPr>
            <a:ln>
              <a:noFill/>
            </a:ln>
          </c:spPr>
          <c:explosion val="18"/>
          <c:dPt>
            <c:idx val="0"/>
            <c:bubble3D val="0"/>
            <c:spPr>
              <a:solidFill>
                <a:schemeClr val="accent1">
                  <a:alpha val="28000"/>
                </a:schemeClr>
              </a:solidFill>
              <a:ln w="25400">
                <a:noFill/>
              </a:ln>
              <a:effectLst/>
              <a:sp3d/>
            </c:spPr>
          </c:dPt>
          <c:dPt>
            <c:idx val="1"/>
            <c:bubble3D val="0"/>
            <c:spPr>
              <a:solidFill>
                <a:srgbClr val="0070C0"/>
              </a:solidFill>
              <a:ln w="25400">
                <a:noFill/>
              </a:ln>
              <a:effectLst/>
              <a:sp3d/>
            </c:spPr>
          </c:dPt>
          <c:dPt>
            <c:idx val="2"/>
            <c:bubble3D val="0"/>
            <c:spPr>
              <a:solidFill>
                <a:schemeClr val="accent1">
                  <a:lumMod val="40000"/>
                  <a:lumOff val="60000"/>
                  <a:alpha val="28000"/>
                </a:schemeClr>
              </a:solidFill>
              <a:ln w="25400">
                <a:noFill/>
              </a:ln>
              <a:effectLst/>
              <a:sp3d/>
            </c:spPr>
          </c:dPt>
          <c:dPt>
            <c:idx val="3"/>
            <c:bubble3D val="0"/>
            <c:spPr>
              <a:solidFill>
                <a:schemeClr val="accent4">
                  <a:alpha val="28000"/>
                </a:schemeClr>
              </a:solidFill>
              <a:ln w="25400">
                <a:noFill/>
              </a:ln>
              <a:effectLst/>
              <a:sp3d/>
            </c:spPr>
          </c:dPt>
          <c:dPt>
            <c:idx val="4"/>
            <c:bubble3D val="0"/>
            <c:spPr>
              <a:solidFill>
                <a:schemeClr val="accent5">
                  <a:alpha val="28000"/>
                </a:schemeClr>
              </a:solidFill>
              <a:ln w="25400">
                <a:noFill/>
              </a:ln>
              <a:effectLst/>
              <a:sp3d/>
            </c:spPr>
          </c:dPt>
          <c:dPt>
            <c:idx val="5"/>
            <c:bubble3D val="0"/>
            <c:spPr>
              <a:solidFill>
                <a:schemeClr val="accent6">
                  <a:alpha val="27000"/>
                </a:schemeClr>
              </a:solidFill>
              <a:ln w="25400">
                <a:noFill/>
              </a:ln>
              <a:effectLst/>
              <a:sp3d/>
            </c:spPr>
          </c:dPt>
          <c:dPt>
            <c:idx val="6"/>
            <c:bubble3D val="0"/>
            <c:spPr>
              <a:solidFill>
                <a:schemeClr val="accent3">
                  <a:alpha val="27000"/>
                </a:schemeClr>
              </a:solidFill>
              <a:ln w="25400">
                <a:noFill/>
              </a:ln>
              <a:effectLst/>
              <a:sp3d/>
            </c:spPr>
          </c:dPt>
          <c:dPt>
            <c:idx val="7"/>
            <c:bubble3D val="0"/>
            <c:spPr>
              <a:solidFill>
                <a:schemeClr val="accent2">
                  <a:lumMod val="60000"/>
                  <a:alpha val="29000"/>
                </a:schemeClr>
              </a:solidFill>
              <a:ln w="25400">
                <a:noFill/>
              </a:ln>
              <a:effectLst/>
              <a:sp3d/>
            </c:spPr>
          </c:dPt>
          <c:cat>
            <c:strRef>
              <c:f>Sheet1!$A$2:$A$9</c:f>
              <c:strCache>
                <c:ptCount val="8"/>
                <c:pt idx="0">
                  <c:v>Construction Projects</c:v>
                </c:pt>
                <c:pt idx="1">
                  <c:v>Maintenance &amp; Preservation</c:v>
                </c:pt>
                <c:pt idx="2">
                  <c:v>Grants</c:v>
                </c:pt>
                <c:pt idx="3">
                  <c:v>Field Operations</c:v>
                </c:pt>
                <c:pt idx="4">
                  <c:v>Equipment &amp; Facility</c:v>
                </c:pt>
                <c:pt idx="5">
                  <c:v>Other State Agencies</c:v>
                </c:pt>
                <c:pt idx="6">
                  <c:v>Administration</c:v>
                </c:pt>
                <c:pt idx="7">
                  <c:v>Other</c:v>
                </c:pt>
              </c:strCache>
            </c:strRef>
          </c:cat>
          <c:val>
            <c:numRef>
              <c:f>Sheet1!$B$2:$B$9</c:f>
              <c:numCache>
                <c:formatCode>0%</c:formatCode>
                <c:ptCount val="8"/>
                <c:pt idx="0">
                  <c:v>0.63</c:v>
                </c:pt>
                <c:pt idx="1">
                  <c:v>0.18</c:v>
                </c:pt>
                <c:pt idx="2">
                  <c:v>0.09</c:v>
                </c:pt>
                <c:pt idx="3">
                  <c:v>0.03</c:v>
                </c:pt>
                <c:pt idx="4">
                  <c:v>0.02</c:v>
                </c:pt>
                <c:pt idx="5">
                  <c:v>0.02</c:v>
                </c:pt>
                <c:pt idx="6">
                  <c:v>0.02</c:v>
                </c:pt>
                <c:pt idx="7">
                  <c:v>0.01</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2031253567717276"/>
          <c:y val="0.12298324015257535"/>
          <c:w val="0.87968746432282718"/>
          <c:h val="0.85581275292456682"/>
        </c:manualLayout>
      </c:layout>
      <c:pie3DChart>
        <c:varyColors val="1"/>
        <c:ser>
          <c:idx val="0"/>
          <c:order val="0"/>
          <c:tx>
            <c:strRef>
              <c:f>Sheet1!$B$1</c:f>
              <c:strCache>
                <c:ptCount val="1"/>
                <c:pt idx="0">
                  <c:v>451 Budget Breakdown</c:v>
                </c:pt>
              </c:strCache>
            </c:strRef>
          </c:tx>
          <c:explosion val="35"/>
          <c:dPt>
            <c:idx val="0"/>
            <c:bubble3D val="0"/>
            <c:explosion val="8"/>
            <c:spPr>
              <a:solidFill>
                <a:schemeClr val="accent1">
                  <a:alpha val="30000"/>
                </a:schemeClr>
              </a:solidFill>
            </c:spPr>
          </c:dPt>
          <c:dPt>
            <c:idx val="1"/>
            <c:bubble3D val="0"/>
            <c:explosion val="6"/>
            <c:spPr>
              <a:solidFill>
                <a:schemeClr val="accent2">
                  <a:alpha val="30000"/>
                </a:schemeClr>
              </a:solidFill>
            </c:spPr>
          </c:dPt>
          <c:dPt>
            <c:idx val="2"/>
            <c:bubble3D val="0"/>
            <c:explosion val="8"/>
            <c:spPr>
              <a:solidFill>
                <a:schemeClr val="accent3">
                  <a:alpha val="30000"/>
                </a:schemeClr>
              </a:solidFill>
            </c:spPr>
          </c:dPt>
          <c:dPt>
            <c:idx val="3"/>
            <c:bubble3D val="0"/>
            <c:explosion val="56"/>
            <c:spPr>
              <a:solidFill>
                <a:schemeClr val="accent4"/>
              </a:solidFill>
            </c:spPr>
          </c:dPt>
          <c:dPt>
            <c:idx val="4"/>
            <c:bubble3D val="0"/>
            <c:explosion val="6"/>
            <c:spPr>
              <a:solidFill>
                <a:schemeClr val="accent5">
                  <a:alpha val="31000"/>
                </a:schemeClr>
              </a:solidFill>
            </c:spPr>
          </c:dPt>
          <c:dPt>
            <c:idx val="5"/>
            <c:bubble3D val="0"/>
            <c:explosion val="11"/>
            <c:spPr>
              <a:solidFill>
                <a:schemeClr val="accent6">
                  <a:alpha val="30000"/>
                </a:schemeClr>
              </a:solidFill>
            </c:spPr>
          </c:dPt>
          <c:dPt>
            <c:idx val="6"/>
            <c:bubble3D val="0"/>
            <c:explosion val="8"/>
            <c:spPr>
              <a:solidFill>
                <a:schemeClr val="tx2">
                  <a:alpha val="30000"/>
                </a:schemeClr>
              </a:solidFill>
            </c:spPr>
          </c:dPt>
          <c:cat>
            <c:strRef>
              <c:f>Sheet1!$A$2:$A$9</c:f>
              <c:strCache>
                <c:ptCount val="7"/>
                <c:pt idx="0">
                  <c:v>Routine Maintenance</c:v>
                </c:pt>
                <c:pt idx="1">
                  <c:v>Contract Maintenance</c:v>
                </c:pt>
                <c:pt idx="2">
                  <c:v>Resurfacing</c:v>
                </c:pt>
                <c:pt idx="3">
                  <c:v>Bridge Repair</c:v>
                </c:pt>
                <c:pt idx="4">
                  <c:v>Litter Pickup</c:v>
                </c:pt>
                <c:pt idx="5">
                  <c:v>Hwy Beautification</c:v>
                </c:pt>
                <c:pt idx="6">
                  <c:v>Env Compliance</c:v>
                </c:pt>
              </c:strCache>
            </c:strRef>
          </c:cat>
          <c:val>
            <c:numRef>
              <c:f>Sheet1!$B$2:$B$9</c:f>
              <c:numCache>
                <c:formatCode>_("$"* #,##0_);_("$"* \(#,##0\);_("$"* "-"??_);_(@_)</c:formatCode>
                <c:ptCount val="8"/>
                <c:pt idx="0">
                  <c:v>123696865</c:v>
                </c:pt>
                <c:pt idx="1">
                  <c:v>83217135</c:v>
                </c:pt>
                <c:pt idx="2">
                  <c:v>45000000</c:v>
                </c:pt>
                <c:pt idx="3">
                  <c:v>37945000</c:v>
                </c:pt>
                <c:pt idx="4">
                  <c:v>6200000</c:v>
                </c:pt>
                <c:pt idx="5">
                  <c:v>1200000</c:v>
                </c:pt>
                <c:pt idx="6">
                  <c:v>5000000</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2031253567717276"/>
          <c:y val="0.12298324015257535"/>
          <c:w val="0.87968746432282718"/>
          <c:h val="0.85581275292456682"/>
        </c:manualLayout>
      </c:layout>
      <c:pie3DChart>
        <c:varyColors val="1"/>
        <c:ser>
          <c:idx val="0"/>
          <c:order val="0"/>
          <c:tx>
            <c:strRef>
              <c:f>Sheet1!$B$1</c:f>
              <c:strCache>
                <c:ptCount val="1"/>
                <c:pt idx="0">
                  <c:v>451 Budget Breakdown</c:v>
                </c:pt>
              </c:strCache>
            </c:strRef>
          </c:tx>
          <c:explosion val="35"/>
          <c:dPt>
            <c:idx val="0"/>
            <c:bubble3D val="0"/>
            <c:explosion val="8"/>
            <c:spPr>
              <a:solidFill>
                <a:schemeClr val="accent1">
                  <a:alpha val="30000"/>
                </a:schemeClr>
              </a:solidFill>
            </c:spPr>
          </c:dPt>
          <c:dPt>
            <c:idx val="1"/>
            <c:bubble3D val="0"/>
            <c:explosion val="6"/>
            <c:spPr>
              <a:solidFill>
                <a:schemeClr val="accent2">
                  <a:alpha val="30000"/>
                </a:schemeClr>
              </a:solidFill>
            </c:spPr>
          </c:dPt>
          <c:dPt>
            <c:idx val="2"/>
            <c:bubble3D val="0"/>
            <c:explosion val="31"/>
            <c:spPr>
              <a:solidFill>
                <a:schemeClr val="accent3"/>
              </a:solidFill>
            </c:spPr>
          </c:dPt>
          <c:dPt>
            <c:idx val="3"/>
            <c:bubble3D val="0"/>
            <c:explosion val="0"/>
            <c:spPr>
              <a:solidFill>
                <a:schemeClr val="accent4">
                  <a:alpha val="30000"/>
                </a:schemeClr>
              </a:solidFill>
            </c:spPr>
          </c:dPt>
          <c:dPt>
            <c:idx val="4"/>
            <c:bubble3D val="0"/>
            <c:explosion val="6"/>
            <c:spPr>
              <a:solidFill>
                <a:schemeClr val="accent5">
                  <a:alpha val="31000"/>
                </a:schemeClr>
              </a:solidFill>
            </c:spPr>
          </c:dPt>
          <c:dPt>
            <c:idx val="5"/>
            <c:bubble3D val="0"/>
            <c:explosion val="11"/>
            <c:spPr>
              <a:solidFill>
                <a:schemeClr val="accent6">
                  <a:alpha val="30000"/>
                </a:schemeClr>
              </a:solidFill>
            </c:spPr>
          </c:dPt>
          <c:dPt>
            <c:idx val="6"/>
            <c:bubble3D val="0"/>
            <c:explosion val="8"/>
            <c:spPr>
              <a:solidFill>
                <a:schemeClr val="tx2">
                  <a:alpha val="30000"/>
                </a:schemeClr>
              </a:solidFill>
            </c:spPr>
          </c:dPt>
          <c:cat>
            <c:strRef>
              <c:f>Sheet1!$A$2:$A$9</c:f>
              <c:strCache>
                <c:ptCount val="7"/>
                <c:pt idx="0">
                  <c:v>Routine Maintenance</c:v>
                </c:pt>
                <c:pt idx="1">
                  <c:v>Contract Maintenance</c:v>
                </c:pt>
                <c:pt idx="2">
                  <c:v>Resurfacing</c:v>
                </c:pt>
                <c:pt idx="3">
                  <c:v>Bridge Repair</c:v>
                </c:pt>
                <c:pt idx="4">
                  <c:v>Litter Pickup</c:v>
                </c:pt>
                <c:pt idx="5">
                  <c:v>Hwy Beautification</c:v>
                </c:pt>
                <c:pt idx="6">
                  <c:v>Env Compliance</c:v>
                </c:pt>
              </c:strCache>
            </c:strRef>
          </c:cat>
          <c:val>
            <c:numRef>
              <c:f>Sheet1!$B$2:$B$9</c:f>
              <c:numCache>
                <c:formatCode>_("$"* #,##0_);_("$"* \(#,##0\);_("$"* "-"??_);_(@_)</c:formatCode>
                <c:ptCount val="8"/>
                <c:pt idx="0">
                  <c:v>123696865</c:v>
                </c:pt>
                <c:pt idx="1">
                  <c:v>83217135</c:v>
                </c:pt>
                <c:pt idx="2">
                  <c:v>45000000</c:v>
                </c:pt>
                <c:pt idx="3">
                  <c:v>37945000</c:v>
                </c:pt>
                <c:pt idx="4">
                  <c:v>6200000</c:v>
                </c:pt>
                <c:pt idx="5">
                  <c:v>1200000</c:v>
                </c:pt>
                <c:pt idx="6">
                  <c:v>5000000</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2031253567717276"/>
          <c:y val="0.12298324015257535"/>
          <c:w val="0.87968746432282718"/>
          <c:h val="0.85581275292456682"/>
        </c:manualLayout>
      </c:layout>
      <c:pie3DChart>
        <c:varyColors val="1"/>
        <c:ser>
          <c:idx val="0"/>
          <c:order val="0"/>
          <c:tx>
            <c:strRef>
              <c:f>Sheet1!$B$1</c:f>
              <c:strCache>
                <c:ptCount val="1"/>
                <c:pt idx="0">
                  <c:v>451 Budget Breakdown</c:v>
                </c:pt>
              </c:strCache>
            </c:strRef>
          </c:tx>
          <c:explosion val="35"/>
          <c:dPt>
            <c:idx val="0"/>
            <c:bubble3D val="0"/>
            <c:explosion val="17"/>
            <c:spPr>
              <a:solidFill>
                <a:schemeClr val="accent1"/>
              </a:solidFill>
            </c:spPr>
          </c:dPt>
          <c:dPt>
            <c:idx val="1"/>
            <c:bubble3D val="0"/>
            <c:explosion val="31"/>
            <c:spPr>
              <a:solidFill>
                <a:schemeClr val="accent2"/>
              </a:solidFill>
            </c:spPr>
          </c:dPt>
          <c:dPt>
            <c:idx val="2"/>
            <c:bubble3D val="0"/>
            <c:explosion val="4"/>
            <c:spPr>
              <a:solidFill>
                <a:schemeClr val="accent3">
                  <a:alpha val="30000"/>
                </a:schemeClr>
              </a:solidFill>
            </c:spPr>
          </c:dPt>
          <c:dPt>
            <c:idx val="3"/>
            <c:bubble3D val="0"/>
            <c:explosion val="0"/>
            <c:spPr>
              <a:solidFill>
                <a:schemeClr val="accent4">
                  <a:alpha val="30000"/>
                </a:schemeClr>
              </a:solidFill>
            </c:spPr>
          </c:dPt>
          <c:dPt>
            <c:idx val="4"/>
            <c:bubble3D val="0"/>
            <c:explosion val="6"/>
            <c:spPr>
              <a:solidFill>
                <a:schemeClr val="accent5">
                  <a:alpha val="31000"/>
                </a:schemeClr>
              </a:solidFill>
            </c:spPr>
          </c:dPt>
          <c:dPt>
            <c:idx val="5"/>
            <c:bubble3D val="0"/>
            <c:explosion val="11"/>
            <c:spPr>
              <a:solidFill>
                <a:schemeClr val="accent6">
                  <a:alpha val="30000"/>
                </a:schemeClr>
              </a:solidFill>
            </c:spPr>
          </c:dPt>
          <c:dPt>
            <c:idx val="6"/>
            <c:bubble3D val="0"/>
            <c:explosion val="8"/>
            <c:spPr>
              <a:solidFill>
                <a:schemeClr val="tx2">
                  <a:alpha val="30000"/>
                </a:schemeClr>
              </a:solidFill>
            </c:spPr>
          </c:dPt>
          <c:cat>
            <c:strRef>
              <c:f>Sheet1!$A$2:$A$9</c:f>
              <c:strCache>
                <c:ptCount val="7"/>
                <c:pt idx="0">
                  <c:v>Routine Maintenance</c:v>
                </c:pt>
                <c:pt idx="1">
                  <c:v>Contract Maintenance</c:v>
                </c:pt>
                <c:pt idx="2">
                  <c:v>Resurfacing</c:v>
                </c:pt>
                <c:pt idx="3">
                  <c:v>Bridge Repair</c:v>
                </c:pt>
                <c:pt idx="4">
                  <c:v>Litter Pickup</c:v>
                </c:pt>
                <c:pt idx="5">
                  <c:v>Hwy Beautification</c:v>
                </c:pt>
                <c:pt idx="6">
                  <c:v>Env Compliance</c:v>
                </c:pt>
              </c:strCache>
            </c:strRef>
          </c:cat>
          <c:val>
            <c:numRef>
              <c:f>Sheet1!$B$2:$B$9</c:f>
              <c:numCache>
                <c:formatCode>_("$"* #,##0_);_("$"* \(#,##0\);_("$"* "-"??_);_(@_)</c:formatCode>
                <c:ptCount val="8"/>
                <c:pt idx="0">
                  <c:v>123696865</c:v>
                </c:pt>
                <c:pt idx="1">
                  <c:v>83217135</c:v>
                </c:pt>
                <c:pt idx="2">
                  <c:v>45000000</c:v>
                </c:pt>
                <c:pt idx="3">
                  <c:v>37945000</c:v>
                </c:pt>
                <c:pt idx="4">
                  <c:v>6200000</c:v>
                </c:pt>
                <c:pt idx="5">
                  <c:v>1200000</c:v>
                </c:pt>
                <c:pt idx="6">
                  <c:v>5000000</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0.14714</cdr:x>
      <cdr:y>0.1226</cdr:y>
    </cdr:from>
    <cdr:to>
      <cdr:x>0.23805</cdr:x>
      <cdr:y>0.34991</cdr:y>
    </cdr:to>
    <cdr:sp macro="" textlink="">
      <cdr:nvSpPr>
        <cdr:cNvPr id="2" name="TextBox 1"/>
        <cdr:cNvSpPr txBox="1"/>
      </cdr:nvSpPr>
      <cdr:spPr>
        <a:xfrm xmlns:a="http://schemas.openxmlformats.org/drawingml/2006/main">
          <a:off x="1479982" y="49317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0.02908</cdr:x>
      <cdr:y>0.07241</cdr:y>
    </cdr:from>
    <cdr:to>
      <cdr:x>0.27465</cdr:x>
      <cdr:y>0.34105</cdr:y>
    </cdr:to>
    <cdr:sp macro="" textlink="">
      <cdr:nvSpPr>
        <cdr:cNvPr id="4" name="TextBox 3"/>
        <cdr:cNvSpPr txBox="1"/>
      </cdr:nvSpPr>
      <cdr:spPr>
        <a:xfrm xmlns:a="http://schemas.openxmlformats.org/drawingml/2006/main">
          <a:off x="292451" y="291295"/>
          <a:ext cx="2470068" cy="10806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800" dirty="0" smtClean="0">
              <a:solidFill>
                <a:schemeClr val="tx1"/>
              </a:solidFill>
            </a:rPr>
            <a:t>FY-2018</a:t>
          </a:r>
        </a:p>
        <a:p xmlns:a="http://schemas.openxmlformats.org/drawingml/2006/main">
          <a:r>
            <a:rPr lang="en-US" sz="2800" dirty="0" smtClean="0">
              <a:solidFill>
                <a:schemeClr val="tx1"/>
              </a:solidFill>
            </a:rPr>
            <a:t>$2.08 billion</a:t>
          </a:r>
          <a:endParaRPr lang="en-US" sz="2800" dirty="0">
            <a:solidFill>
              <a:schemeClr val="tx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0.21552</cdr:x>
      <cdr:y>0.77881</cdr:y>
    </cdr:from>
    <cdr:to>
      <cdr:x>0.23877</cdr:x>
      <cdr:y>0.9227</cdr:y>
    </cdr:to>
    <cdr:sp macro="" textlink="">
      <cdr:nvSpPr>
        <cdr:cNvPr id="2" name="Up Arrow 1"/>
        <cdr:cNvSpPr/>
      </cdr:nvSpPr>
      <cdr:spPr>
        <a:xfrm xmlns:a="http://schemas.openxmlformats.org/drawingml/2006/main">
          <a:off x="2194167" y="2311472"/>
          <a:ext cx="236698" cy="427059"/>
        </a:xfrm>
        <a:prstGeom xmlns:a="http://schemas.openxmlformats.org/drawingml/2006/main" prst="upArrow">
          <a:avLst/>
        </a:prstGeom>
        <a:solidFill xmlns:a="http://schemas.openxmlformats.org/drawingml/2006/main">
          <a:srgbClr val="FF0000"/>
        </a:solidFill>
        <a:ln xmlns:a="http://schemas.openxmlformats.org/drawingml/2006/main" w="25400" cap="flat" cmpd="sng" algn="ctr">
          <a:solidFill>
            <a:srgbClr val="F79646">
              <a:shade val="50000"/>
            </a:srgbClr>
          </a:solidFill>
          <a:prstDash val="solid"/>
        </a:ln>
        <a:effectLst xmlns:a="http://schemas.openxmlformats.org/drawingml/2006/main"/>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en-US" dirty="0"/>
        </a:p>
      </cdr:txBody>
    </cdr:sp>
  </cdr:relSizeAnchor>
</c:userShapes>
</file>

<file path=ppt/drawings/drawing3.xml><?xml version="1.0" encoding="utf-8"?>
<c:userShapes xmlns:c="http://schemas.openxmlformats.org/drawingml/2006/chart">
  <cdr:relSizeAnchor xmlns:cdr="http://schemas.openxmlformats.org/drawingml/2006/chartDrawing">
    <cdr:from>
      <cdr:x>0.19644</cdr:x>
      <cdr:y>0.78107</cdr:y>
    </cdr:from>
    <cdr:to>
      <cdr:x>0.22077</cdr:x>
      <cdr:y>0.92653</cdr:y>
    </cdr:to>
    <cdr:sp macro="" textlink="">
      <cdr:nvSpPr>
        <cdr:cNvPr id="2" name="Up Arrow 1"/>
        <cdr:cNvSpPr/>
      </cdr:nvSpPr>
      <cdr:spPr>
        <a:xfrm xmlns:a="http://schemas.openxmlformats.org/drawingml/2006/main">
          <a:off x="1924432" y="2228739"/>
          <a:ext cx="238347" cy="415061"/>
        </a:xfrm>
        <a:prstGeom xmlns:a="http://schemas.openxmlformats.org/drawingml/2006/main" prst="upArrow">
          <a:avLst/>
        </a:prstGeom>
        <a:solidFill xmlns:a="http://schemas.openxmlformats.org/drawingml/2006/main">
          <a:srgbClr val="FF0000"/>
        </a:solidFill>
      </cdr:spPr>
      <cdr:style>
        <a:lnRef xmlns:a="http://schemas.openxmlformats.org/drawingml/2006/main" idx="2">
          <a:schemeClr val="accent6">
            <a:shade val="50000"/>
          </a:schemeClr>
        </a:lnRef>
        <a:fillRef xmlns:a="http://schemas.openxmlformats.org/drawingml/2006/main" idx="1">
          <a:schemeClr val="accent6"/>
        </a:fillRef>
        <a:effectRef xmlns:a="http://schemas.openxmlformats.org/drawingml/2006/main" idx="0">
          <a:schemeClr val="accent6"/>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69920" cy="481727"/>
          </a:xfrm>
          <a:prstGeom prst="rect">
            <a:avLst/>
          </a:prstGeom>
        </p:spPr>
        <p:txBody>
          <a:bodyPr vert="horz" lIns="96656" tIns="48328" rIns="96656" bIns="48328" rtlCol="0"/>
          <a:lstStyle>
            <a:lvl1pPr algn="l">
              <a:defRPr sz="1200"/>
            </a:lvl1pPr>
          </a:lstStyle>
          <a:p>
            <a:endParaRPr lang="en-US" dirty="0"/>
          </a:p>
        </p:txBody>
      </p:sp>
      <p:sp>
        <p:nvSpPr>
          <p:cNvPr id="3" name="Date Placeholder 2"/>
          <p:cNvSpPr>
            <a:spLocks noGrp="1"/>
          </p:cNvSpPr>
          <p:nvPr>
            <p:ph type="dt" idx="1"/>
          </p:nvPr>
        </p:nvSpPr>
        <p:spPr>
          <a:xfrm>
            <a:off x="4143588" y="1"/>
            <a:ext cx="3169920" cy="481727"/>
          </a:xfrm>
          <a:prstGeom prst="rect">
            <a:avLst/>
          </a:prstGeom>
        </p:spPr>
        <p:txBody>
          <a:bodyPr vert="horz" lIns="96656" tIns="48328" rIns="96656" bIns="48328" rtlCol="0"/>
          <a:lstStyle>
            <a:lvl1pPr algn="r">
              <a:defRPr sz="1200"/>
            </a:lvl1pPr>
          </a:lstStyle>
          <a:p>
            <a:fld id="{1CB9327F-29E6-4922-AF72-FC655F203F79}" type="datetimeFigureOut">
              <a:rPr lang="en-US" smtClean="0"/>
              <a:t>9/19/2018</a:t>
            </a:fld>
            <a:endParaRPr lang="en-US" dirty="0"/>
          </a:p>
        </p:txBody>
      </p:sp>
      <p:sp>
        <p:nvSpPr>
          <p:cNvPr id="4" name="Slide Image Placeholder 3"/>
          <p:cNvSpPr>
            <a:spLocks noGrp="1" noRot="1" noChangeAspect="1"/>
          </p:cNvSpPr>
          <p:nvPr>
            <p:ph type="sldImg" idx="2"/>
          </p:nvPr>
        </p:nvSpPr>
        <p:spPr>
          <a:xfrm>
            <a:off x="779463" y="1200150"/>
            <a:ext cx="5756275" cy="3238500"/>
          </a:xfrm>
          <a:prstGeom prst="rect">
            <a:avLst/>
          </a:prstGeom>
          <a:noFill/>
          <a:ln w="12700">
            <a:solidFill>
              <a:prstClr val="black"/>
            </a:solidFill>
          </a:ln>
        </p:spPr>
        <p:txBody>
          <a:bodyPr vert="horz" lIns="96656" tIns="48328" rIns="96656" bIns="48328"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6" tIns="48328" rIns="96656" bIns="4832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119475"/>
            <a:ext cx="3169920" cy="481726"/>
          </a:xfrm>
          <a:prstGeom prst="rect">
            <a:avLst/>
          </a:prstGeom>
        </p:spPr>
        <p:txBody>
          <a:bodyPr vert="horz" lIns="96656" tIns="48328" rIns="96656" bIns="4832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8" y="9119475"/>
            <a:ext cx="3169920" cy="481726"/>
          </a:xfrm>
          <a:prstGeom prst="rect">
            <a:avLst/>
          </a:prstGeom>
        </p:spPr>
        <p:txBody>
          <a:bodyPr vert="horz" lIns="96656" tIns="48328" rIns="96656" bIns="48328" rtlCol="0" anchor="b"/>
          <a:lstStyle>
            <a:lvl1pPr algn="r">
              <a:defRPr sz="1200"/>
            </a:lvl1pPr>
          </a:lstStyle>
          <a:p>
            <a:fld id="{138C0462-A7A1-4859-9E54-93E10A1C29FD}" type="slidenum">
              <a:rPr lang="en-US" smtClean="0"/>
              <a:t>‹#›</a:t>
            </a:fld>
            <a:endParaRPr lang="en-US" dirty="0"/>
          </a:p>
        </p:txBody>
      </p:sp>
    </p:spTree>
    <p:extLst>
      <p:ext uri="{BB962C8B-B14F-4D97-AF65-F5344CB8AC3E}">
        <p14:creationId xmlns:p14="http://schemas.microsoft.com/office/powerpoint/2010/main" val="3619094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1</a:t>
            </a:fld>
            <a:endParaRPr lang="en-US" dirty="0"/>
          </a:p>
        </p:txBody>
      </p:sp>
    </p:spTree>
    <p:extLst>
      <p:ext uri="{BB962C8B-B14F-4D97-AF65-F5344CB8AC3E}">
        <p14:creationId xmlns:p14="http://schemas.microsoft.com/office/powerpoint/2010/main" val="1031367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12</a:t>
            </a:fld>
            <a:endParaRPr lang="en-US" dirty="0"/>
          </a:p>
        </p:txBody>
      </p:sp>
    </p:spTree>
    <p:extLst>
      <p:ext uri="{BB962C8B-B14F-4D97-AF65-F5344CB8AC3E}">
        <p14:creationId xmlns:p14="http://schemas.microsoft.com/office/powerpoint/2010/main" val="833217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22" indent="-285722">
              <a:buFont typeface="Arial" panose="020B0604020202020204" pitchFamily="34" charset="0"/>
              <a:buChar char="•"/>
              <a:tabLst>
                <a:tab pos="5916688" algn="l"/>
              </a:tabLst>
            </a:pPr>
            <a:r>
              <a:rPr lang="en-US" sz="1500" dirty="0">
                <a:solidFill>
                  <a:srgbClr val="3399FF"/>
                </a:solidFill>
              </a:rPr>
              <a:t>Lot of good things happening, but not sustainable</a:t>
            </a:r>
          </a:p>
          <a:p>
            <a:pPr marL="285722" indent="-285722">
              <a:buFont typeface="Arial" panose="020B0604020202020204" pitchFamily="34" charset="0"/>
              <a:buChar char="•"/>
              <a:tabLst>
                <a:tab pos="5916688" algn="l"/>
              </a:tabLst>
            </a:pPr>
            <a:r>
              <a:rPr lang="en-US" sz="1500" dirty="0">
                <a:solidFill>
                  <a:srgbClr val="3399FF"/>
                </a:solidFill>
              </a:rPr>
              <a:t>Current Revenues are not keeping up with growth (population and employment growth)</a:t>
            </a:r>
          </a:p>
          <a:p>
            <a:pPr>
              <a:tabLst>
                <a:tab pos="5916688" algn="l"/>
              </a:tabLst>
            </a:pPr>
            <a:endParaRPr lang="en-US" sz="1500" b="1" dirty="0">
              <a:solidFill>
                <a:srgbClr val="3399FF"/>
              </a:solidFill>
            </a:endParaRPr>
          </a:p>
          <a:p>
            <a:pPr>
              <a:tabLst>
                <a:tab pos="5916688" algn="l"/>
              </a:tabLst>
            </a:pPr>
            <a:r>
              <a:rPr lang="en-US" sz="1500" b="1" dirty="0">
                <a:solidFill>
                  <a:srgbClr val="3399FF"/>
                </a:solidFill>
              </a:rPr>
              <a:t>Funding Outlook</a:t>
            </a:r>
          </a:p>
          <a:p>
            <a:pPr eaLnBrk="1" hangingPunct="1"/>
            <a:r>
              <a:rPr lang="en-US" dirty="0"/>
              <a:t>Demand exceeds long term funding</a:t>
            </a:r>
          </a:p>
          <a:p>
            <a:pPr eaLnBrk="1" hangingPunct="1"/>
            <a:r>
              <a:rPr lang="en-US" dirty="0"/>
              <a:t>Inflation and project costs outpacing available revenues</a:t>
            </a:r>
          </a:p>
          <a:p>
            <a:pPr eaLnBrk="1" hangingPunct="1"/>
            <a:r>
              <a:rPr lang="en-US" dirty="0"/>
              <a:t>No change in state fuel taxes or transportation revenues since 1989</a:t>
            </a:r>
          </a:p>
          <a:p>
            <a:pPr eaLnBrk="1" hangingPunct="1"/>
            <a:r>
              <a:rPr lang="en-US" dirty="0"/>
              <a:t>Increasingly difficult to cover non-federal match amounts on federal funds to the State</a:t>
            </a:r>
          </a:p>
        </p:txBody>
      </p:sp>
      <p:sp>
        <p:nvSpPr>
          <p:cNvPr id="4" name="Slide Number Placeholder 3"/>
          <p:cNvSpPr>
            <a:spLocks noGrp="1"/>
          </p:cNvSpPr>
          <p:nvPr>
            <p:ph type="sldNum" sz="quarter" idx="10"/>
          </p:nvPr>
        </p:nvSpPr>
        <p:spPr/>
        <p:txBody>
          <a:bodyPr/>
          <a:lstStyle/>
          <a:p>
            <a:fld id="{7DE11898-62DF-4BFB-A638-219CB90BB97C}" type="slidenum">
              <a:rPr lang="en-US" smtClean="0"/>
              <a:t>13</a:t>
            </a:fld>
            <a:endParaRPr lang="en-US" dirty="0"/>
          </a:p>
        </p:txBody>
      </p:sp>
    </p:spTree>
    <p:extLst>
      <p:ext uri="{BB962C8B-B14F-4D97-AF65-F5344CB8AC3E}">
        <p14:creationId xmlns:p14="http://schemas.microsoft.com/office/powerpoint/2010/main" val="3427162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159" indent="-162159">
              <a:buFont typeface="Arial" panose="020B0604020202020204" pitchFamily="34" charset="0"/>
              <a:buChar char="•"/>
            </a:pPr>
            <a:r>
              <a:rPr lang="en-US" dirty="0" smtClean="0"/>
              <a:t>In</a:t>
            </a:r>
            <a:r>
              <a:rPr lang="en-US" baseline="0" dirty="0" smtClean="0"/>
              <a:t> 1990, if you purchased new car, it got 28 mpg and you paid ~$213 in gas tax</a:t>
            </a:r>
          </a:p>
          <a:p>
            <a:pPr marL="162159" indent="-162159">
              <a:buFont typeface="Arial" panose="020B0604020202020204" pitchFamily="34" charset="0"/>
              <a:buChar char="•"/>
            </a:pPr>
            <a:r>
              <a:rPr lang="en-US" baseline="0" dirty="0" smtClean="0"/>
              <a:t>In 2013, the </a:t>
            </a:r>
            <a:r>
              <a:rPr lang="en-US" baseline="0" dirty="0" err="1" smtClean="0"/>
              <a:t>avg</a:t>
            </a:r>
            <a:r>
              <a:rPr lang="en-US" baseline="0" dirty="0" smtClean="0"/>
              <a:t> new car got 36 mpg and you were only paying ~$166 in gas tax</a:t>
            </a:r>
          </a:p>
          <a:p>
            <a:pPr marL="162159" indent="-162159">
              <a:buFont typeface="Arial" panose="020B0604020202020204" pitchFamily="34" charset="0"/>
              <a:buChar char="•"/>
            </a:pPr>
            <a:r>
              <a:rPr lang="en-US" baseline="0" dirty="0" smtClean="0"/>
              <a:t>In 2025, when the CAFÉ standards are implemented, a new vehicle will get 54.5 mpg, which further decreases gas tax </a:t>
            </a:r>
          </a:p>
          <a:p>
            <a:pPr marL="162159" indent="-162159">
              <a:buFont typeface="Arial" panose="020B0604020202020204" pitchFamily="34" charset="0"/>
              <a:buChar char="•"/>
            </a:pPr>
            <a:r>
              <a:rPr lang="en-US" baseline="0" dirty="0" smtClean="0"/>
              <a:t>Corporate Average Fuel Economy (CAFE) Standards for 2025</a:t>
            </a:r>
          </a:p>
          <a:p>
            <a:pPr marL="162159" indent="-162159">
              <a:buFont typeface="Arial" panose="020B0604020202020204" pitchFamily="34" charset="0"/>
              <a:buChar char="•"/>
            </a:pPr>
            <a:endParaRPr lang="en-US" baseline="0" dirty="0" smtClean="0"/>
          </a:p>
          <a:p>
            <a:pPr marL="162159" indent="-162159">
              <a:buFont typeface="Arial" panose="020B0604020202020204" pitchFamily="34" charset="0"/>
              <a:buChar char="•"/>
            </a:pPr>
            <a:r>
              <a:rPr lang="en-US" sz="1200" b="1" kern="1200" dirty="0" smtClean="0">
                <a:solidFill>
                  <a:schemeClr val="tx1"/>
                </a:solidFill>
                <a:effectLst/>
                <a:latin typeface="+mn-lt"/>
                <a:ea typeface="+mn-ea"/>
                <a:cs typeface="+mn-cs"/>
              </a:rPr>
              <a:t>The first two MPG's is</a:t>
            </a:r>
            <a:r>
              <a:rPr lang="en-US" sz="1200" b="1" kern="1200" baseline="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the national average of new vehicles in the years depicted. The last one described is correct as the federally mandated CAFÉ rules.</a:t>
            </a:r>
            <a:endParaRPr lang="en-US" b="1" baseline="0" dirty="0" smtClean="0"/>
          </a:p>
        </p:txBody>
      </p:sp>
      <p:sp>
        <p:nvSpPr>
          <p:cNvPr id="4" name="Slide Number Placeholder 3"/>
          <p:cNvSpPr>
            <a:spLocks noGrp="1"/>
          </p:cNvSpPr>
          <p:nvPr>
            <p:ph type="sldNum" sz="quarter" idx="10"/>
          </p:nvPr>
        </p:nvSpPr>
        <p:spPr/>
        <p:txBody>
          <a:bodyPr/>
          <a:lstStyle/>
          <a:p>
            <a:fld id="{7DE11898-62DF-4BFB-A638-219CB90BB97C}" type="slidenum">
              <a:rPr lang="en-US" smtClean="0"/>
              <a:t>14</a:t>
            </a:fld>
            <a:endParaRPr lang="en-US" dirty="0"/>
          </a:p>
        </p:txBody>
      </p:sp>
    </p:spTree>
    <p:extLst>
      <p:ext uri="{BB962C8B-B14F-4D97-AF65-F5344CB8AC3E}">
        <p14:creationId xmlns:p14="http://schemas.microsoft.com/office/powerpoint/2010/main" val="251538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pavements, bridges, and other pieces of our highway network are in top quality condition.</a:t>
            </a:r>
          </a:p>
          <a:p>
            <a:endParaRPr lang="en-US" baseline="0" dirty="0" smtClean="0"/>
          </a:p>
          <a:p>
            <a:r>
              <a:rPr lang="en-US" baseline="0" dirty="0" smtClean="0"/>
              <a:t>As this slide shows, our Interstates are in great condition today, but even with long term funding at current levels, the quality of our Interstate pavements will drop nearly in half over the next 10 years. </a:t>
            </a:r>
          </a:p>
          <a:p>
            <a:endParaRPr lang="en-US" baseline="0" dirty="0" smtClean="0"/>
          </a:p>
          <a:p>
            <a:r>
              <a:rPr lang="en-US" baseline="0" dirty="0" smtClean="0"/>
              <a:t>Similar data is available for our non-interstate pavements, bridges, signing, and other infrastructure components.</a:t>
            </a:r>
          </a:p>
          <a:p>
            <a:endParaRPr lang="en-US" baseline="0" dirty="0" smtClean="0"/>
          </a:p>
          <a:p>
            <a:r>
              <a:rPr lang="en-US" baseline="0" dirty="0" smtClean="0"/>
              <a:t>An ageing infrastructure and the effects on inflation of stagnate transportation revenue will have a significant impact on the quality of these assets over time.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E085CD2-6AAE-4610-8624-25C4191BEC81}" type="slidenum">
              <a:rPr lang="en-US" smtClean="0"/>
              <a:t>15</a:t>
            </a:fld>
            <a:endParaRPr lang="en-US" dirty="0"/>
          </a:p>
        </p:txBody>
      </p:sp>
    </p:spTree>
    <p:extLst>
      <p:ext uri="{BB962C8B-B14F-4D97-AF65-F5344CB8AC3E}">
        <p14:creationId xmlns:p14="http://schemas.microsoft.com/office/powerpoint/2010/main" val="550670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16</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17</a:t>
            </a:fld>
            <a:endParaRPr lang="en-US" dirty="0"/>
          </a:p>
        </p:txBody>
      </p:sp>
    </p:spTree>
    <p:extLst>
      <p:ext uri="{BB962C8B-B14F-4D97-AF65-F5344CB8AC3E}">
        <p14:creationId xmlns:p14="http://schemas.microsoft.com/office/powerpoint/2010/main" val="3084046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18</a:t>
            </a:fld>
            <a:endParaRPr lang="en-US" dirty="0"/>
          </a:p>
        </p:txBody>
      </p:sp>
    </p:spTree>
    <p:extLst>
      <p:ext uri="{BB962C8B-B14F-4D97-AF65-F5344CB8AC3E}">
        <p14:creationId xmlns:p14="http://schemas.microsoft.com/office/powerpoint/2010/main" val="3084046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23</a:t>
            </a:fld>
            <a:endParaRPr lang="en-US" dirty="0"/>
          </a:p>
        </p:txBody>
      </p:sp>
    </p:spTree>
    <p:extLst>
      <p:ext uri="{BB962C8B-B14F-4D97-AF65-F5344CB8AC3E}">
        <p14:creationId xmlns:p14="http://schemas.microsoft.com/office/powerpoint/2010/main" val="597899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24</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25</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26</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27</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projecting the number to drop to around 2% by 2017.</a:t>
            </a:r>
          </a:p>
        </p:txBody>
      </p:sp>
      <p:sp>
        <p:nvSpPr>
          <p:cNvPr id="4" name="Slide Number Placeholder 3"/>
          <p:cNvSpPr>
            <a:spLocks noGrp="1"/>
          </p:cNvSpPr>
          <p:nvPr>
            <p:ph type="sldNum" sz="quarter" idx="10"/>
          </p:nvPr>
        </p:nvSpPr>
        <p:spPr/>
        <p:txBody>
          <a:bodyPr/>
          <a:lstStyle/>
          <a:p>
            <a:fld id="{138C0462-A7A1-4859-9E54-93E10A1C29FD}" type="slidenum">
              <a:rPr lang="en-US" smtClean="0"/>
              <a:t>28</a:t>
            </a:fld>
            <a:endParaRPr lang="en-US" dirty="0"/>
          </a:p>
        </p:txBody>
      </p:sp>
    </p:spTree>
    <p:extLst>
      <p:ext uri="{BB962C8B-B14F-4D97-AF65-F5344CB8AC3E}">
        <p14:creationId xmlns:p14="http://schemas.microsoft.com/office/powerpoint/2010/main" val="568895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29</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30</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31</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32</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43</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44</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45</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Tennessee has</a:t>
            </a:r>
            <a:r>
              <a:rPr lang="en-US" baseline="0" dirty="0" smtClean="0"/>
              <a:t> a total 95,523 miles (153,725 km) of public roads. These include everything from rural gravel roads and city streets in subdivisions to main arterial highways.</a:t>
            </a:r>
          </a:p>
          <a:p>
            <a:endParaRPr lang="en-US" baseline="0" dirty="0" smtClean="0"/>
          </a:p>
          <a:p>
            <a:r>
              <a:rPr lang="en-US" baseline="0" dirty="0" smtClean="0"/>
              <a:t>TDOT is responsible for the 13,884 miles (22,344 km) of the heavier traveled state highway network. When you account for all of the lanes of these roads, we are responsible for 37,447 miles (30,263 km) of travelled lanes.  </a:t>
            </a:r>
          </a:p>
          <a:p>
            <a:endParaRPr lang="en-US" baseline="0" dirty="0" smtClean="0"/>
          </a:p>
          <a:p>
            <a:r>
              <a:rPr lang="en-US" baseline="0" dirty="0" smtClean="0"/>
              <a:t>Of this state maintained network, 1,104 miles (1,777 km) are our interstate highways, our primary freeway network. While they only comprise about 1.2% of the road network in Tennessee they carry 27% of all traffic volume.</a:t>
            </a:r>
          </a:p>
          <a:p>
            <a:endParaRPr lang="en-US" baseline="0" dirty="0" smtClean="0"/>
          </a:p>
          <a:p>
            <a:r>
              <a:rPr lang="en-US" baseline="0" dirty="0" smtClean="0"/>
              <a:t>Our highway system also include support facilities such as our Traffic Management Centers in the four largest cities along with their ITS infrastructure, 14 Welcome Centers supporting tourist development, 18 motorist Rest Areas, and 10 Truck Weigh Stations for commercial vehicle enforcement activities.</a:t>
            </a:r>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3</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46</a:t>
            </a:fld>
            <a:endParaRPr lang="en-US" dirty="0"/>
          </a:p>
        </p:txBody>
      </p:sp>
    </p:spTree>
    <p:extLst>
      <p:ext uri="{BB962C8B-B14F-4D97-AF65-F5344CB8AC3E}">
        <p14:creationId xmlns:p14="http://schemas.microsoft.com/office/powerpoint/2010/main" val="19136598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47</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FEEA94-005F-43B9-A212-BC5885C005E5}" type="slidenum">
              <a:rPr lang="en-US" altLang="en-US"/>
              <a:pPr/>
              <a:t>56</a:t>
            </a:fld>
            <a:endParaRPr lang="en-US" altLang="en-US"/>
          </a:p>
        </p:txBody>
      </p:sp>
      <p:sp>
        <p:nvSpPr>
          <p:cNvPr id="371714" name="Rectangle 2"/>
          <p:cNvSpPr>
            <a:spLocks noGrp="1" noRot="1" noChangeAspect="1" noChangeArrowheads="1" noTextEdit="1"/>
          </p:cNvSpPr>
          <p:nvPr>
            <p:ph type="sldImg"/>
          </p:nvPr>
        </p:nvSpPr>
        <p:spPr>
          <a:xfrm>
            <a:off x="481013" y="754063"/>
            <a:ext cx="6399212" cy="3598862"/>
          </a:xfrm>
          <a:ln/>
        </p:spPr>
      </p:sp>
      <p:sp>
        <p:nvSpPr>
          <p:cNvPr id="371715" name="Rectangle 3"/>
          <p:cNvSpPr>
            <a:spLocks noGrp="1" noChangeArrowheads="1"/>
          </p:cNvSpPr>
          <p:nvPr>
            <p:ph type="body" idx="1"/>
          </p:nvPr>
        </p:nvSpPr>
        <p:spPr>
          <a:xfrm>
            <a:off x="442128" y="4560903"/>
            <a:ext cx="6511332" cy="4319548"/>
          </a:xfrm>
        </p:spPr>
        <p:txBody>
          <a:bodyPr/>
          <a:lstStyle/>
          <a:p>
            <a:endParaRPr lang="en-US" altLang="en-US" sz="170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FEEA94-005F-43B9-A212-BC5885C005E5}" type="slidenum">
              <a:rPr lang="en-US" altLang="en-US"/>
              <a:pPr/>
              <a:t>57</a:t>
            </a:fld>
            <a:endParaRPr lang="en-US" altLang="en-US"/>
          </a:p>
        </p:txBody>
      </p:sp>
      <p:sp>
        <p:nvSpPr>
          <p:cNvPr id="371714" name="Rectangle 2"/>
          <p:cNvSpPr>
            <a:spLocks noGrp="1" noRot="1" noChangeAspect="1" noChangeArrowheads="1" noTextEdit="1"/>
          </p:cNvSpPr>
          <p:nvPr>
            <p:ph type="sldImg"/>
          </p:nvPr>
        </p:nvSpPr>
        <p:spPr>
          <a:xfrm>
            <a:off x="481013" y="754063"/>
            <a:ext cx="6399212" cy="3598862"/>
          </a:xfrm>
          <a:ln/>
        </p:spPr>
      </p:sp>
      <p:sp>
        <p:nvSpPr>
          <p:cNvPr id="371715" name="Rectangle 3"/>
          <p:cNvSpPr>
            <a:spLocks noGrp="1" noChangeArrowheads="1"/>
          </p:cNvSpPr>
          <p:nvPr>
            <p:ph type="body" idx="1"/>
          </p:nvPr>
        </p:nvSpPr>
        <p:spPr>
          <a:xfrm>
            <a:off x="442128" y="4560903"/>
            <a:ext cx="6511332" cy="4319548"/>
          </a:xfrm>
        </p:spPr>
        <p:txBody>
          <a:bodyPr/>
          <a:lstStyle/>
          <a:p>
            <a:endParaRPr lang="en-US" altLang="en-US" sz="170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58</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F23B04-E426-4907-97BD-0604F250A5D5}" type="slidenum">
              <a:rPr lang="en-US" altLang="en-US"/>
              <a:pPr/>
              <a:t>59</a:t>
            </a:fld>
            <a:endParaRPr lang="en-US" altLang="en-US"/>
          </a:p>
        </p:txBody>
      </p:sp>
      <p:sp>
        <p:nvSpPr>
          <p:cNvPr id="381954" name="Rectangle 2"/>
          <p:cNvSpPr>
            <a:spLocks noGrp="1" noRot="1" noChangeAspect="1" noChangeArrowheads="1" noTextEdit="1"/>
          </p:cNvSpPr>
          <p:nvPr>
            <p:ph type="sldImg"/>
          </p:nvPr>
        </p:nvSpPr>
        <p:spPr>
          <a:xfrm>
            <a:off x="481013" y="754063"/>
            <a:ext cx="6399212" cy="3598862"/>
          </a:xfrm>
          <a:ln/>
        </p:spPr>
      </p:sp>
      <p:sp>
        <p:nvSpPr>
          <p:cNvPr id="381955" name="Rectangle 3"/>
          <p:cNvSpPr>
            <a:spLocks noGrp="1" noChangeArrowheads="1"/>
          </p:cNvSpPr>
          <p:nvPr>
            <p:ph type="body" idx="1"/>
          </p:nvPr>
        </p:nvSpPr>
        <p:spPr>
          <a:xfrm>
            <a:off x="442128" y="4560903"/>
            <a:ext cx="6511332" cy="4319548"/>
          </a:xfrm>
        </p:spPr>
        <p:txBody>
          <a:bodyPr/>
          <a:lstStyle/>
          <a:p>
            <a:endParaRPr lang="en-US" altLang="en-US" sz="170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65</a:t>
            </a:fld>
            <a:endParaRPr lang="en-US" dirty="0"/>
          </a:p>
        </p:txBody>
      </p:sp>
    </p:spTree>
    <p:extLst>
      <p:ext uri="{BB962C8B-B14F-4D97-AF65-F5344CB8AC3E}">
        <p14:creationId xmlns:p14="http://schemas.microsoft.com/office/powerpoint/2010/main" val="17583374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66</a:t>
            </a:fld>
            <a:endParaRPr lang="en-US" dirty="0"/>
          </a:p>
        </p:txBody>
      </p:sp>
    </p:spTree>
    <p:extLst>
      <p:ext uri="{BB962C8B-B14F-4D97-AF65-F5344CB8AC3E}">
        <p14:creationId xmlns:p14="http://schemas.microsoft.com/office/powerpoint/2010/main" val="17583374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67</a:t>
            </a:fld>
            <a:endParaRPr lang="en-US" dirty="0"/>
          </a:p>
        </p:txBody>
      </p:sp>
    </p:spTree>
    <p:extLst>
      <p:ext uri="{BB962C8B-B14F-4D97-AF65-F5344CB8AC3E}">
        <p14:creationId xmlns:p14="http://schemas.microsoft.com/office/powerpoint/2010/main" val="17583374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68</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4</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Good News, Tennessee is bucking this trend.</a:t>
            </a:r>
          </a:p>
          <a:p>
            <a:endParaRPr lang="en-US" dirty="0" smtClean="0"/>
          </a:p>
          <a:p>
            <a:r>
              <a:rPr lang="en-US" dirty="0" smtClean="0"/>
              <a:t>After 10 years of implementing and expanding this strategy, Tennessee</a:t>
            </a:r>
            <a:r>
              <a:rPr lang="en-US" baseline="0" dirty="0" smtClean="0"/>
              <a:t>’s state highway network is in the best condition it has been since detailed records have been kept.</a:t>
            </a:r>
          </a:p>
          <a:p>
            <a:endParaRPr lang="en-US" baseline="0" dirty="0" smtClean="0"/>
          </a:p>
          <a:p>
            <a:r>
              <a:rPr lang="en-US" baseline="0" dirty="0" smtClean="0"/>
              <a:t>CNBC rates Tennessee as the second best Transportation Infrastructure in the US.</a:t>
            </a:r>
          </a:p>
          <a:p>
            <a:endParaRPr lang="en-US" baseline="0" dirty="0" smtClean="0"/>
          </a:p>
          <a:p>
            <a:r>
              <a:rPr lang="en-US" baseline="0" dirty="0" smtClean="0"/>
              <a:t>Overdrive Magazine (A Trucking Industry Periodical) consistently rates Tennessee in the top 5 in the US. And they rate I-40 in Tennessee as the best Interstate segment in the US.</a:t>
            </a:r>
          </a:p>
          <a:p>
            <a:endParaRPr lang="en-US" baseline="0" dirty="0" smtClean="0"/>
          </a:p>
          <a:p>
            <a:r>
              <a:rPr lang="en-US" baseline="0" dirty="0" smtClean="0"/>
              <a:t>We do all of this while using no debt in the delivery of our projects and programs.</a:t>
            </a:r>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69</a:t>
            </a:fld>
            <a:endParaRPr lang="en-US" dirty="0"/>
          </a:p>
        </p:txBody>
      </p:sp>
    </p:spTree>
    <p:extLst>
      <p:ext uri="{BB962C8B-B14F-4D97-AF65-F5344CB8AC3E}">
        <p14:creationId xmlns:p14="http://schemas.microsoft.com/office/powerpoint/2010/main" val="36685619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70</a:t>
            </a:fld>
            <a:endParaRPr lang="en-US" dirty="0"/>
          </a:p>
        </p:txBody>
      </p:sp>
    </p:spTree>
    <p:extLst>
      <p:ext uri="{BB962C8B-B14F-4D97-AF65-F5344CB8AC3E}">
        <p14:creationId xmlns:p14="http://schemas.microsoft.com/office/powerpoint/2010/main" val="39309306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i="1" dirty="0"/>
          </a:p>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71</a:t>
            </a:fld>
            <a:endParaRPr lang="en-US" dirty="0"/>
          </a:p>
        </p:txBody>
      </p:sp>
    </p:spTree>
    <p:extLst>
      <p:ext uri="{BB962C8B-B14F-4D97-AF65-F5344CB8AC3E}">
        <p14:creationId xmlns:p14="http://schemas.microsoft.com/office/powerpoint/2010/main" val="12318862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72</a:t>
            </a:fld>
            <a:endParaRPr lang="en-US" dirty="0"/>
          </a:p>
        </p:txBody>
      </p:sp>
    </p:spTree>
    <p:extLst>
      <p:ext uri="{BB962C8B-B14F-4D97-AF65-F5344CB8AC3E}">
        <p14:creationId xmlns:p14="http://schemas.microsoft.com/office/powerpoint/2010/main" val="320119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8C0462-A7A1-4859-9E54-93E10A1C29FD}" type="slidenum">
              <a:rPr lang="en-US" smtClean="0"/>
              <a:t>6</a:t>
            </a:fld>
            <a:endParaRPr lang="en-US" dirty="0"/>
          </a:p>
        </p:txBody>
      </p:sp>
    </p:spTree>
    <p:extLst>
      <p:ext uri="{BB962C8B-B14F-4D97-AF65-F5344CB8AC3E}">
        <p14:creationId xmlns:p14="http://schemas.microsoft.com/office/powerpoint/2010/main" val="916644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138C0462-A7A1-4859-9E54-93E10A1C29FD}" type="slidenum">
              <a:rPr lang="en-US" smtClean="0"/>
              <a:t>8</a:t>
            </a:fld>
            <a:endParaRPr lang="en-US" dirty="0"/>
          </a:p>
        </p:txBody>
      </p:sp>
    </p:spTree>
    <p:extLst>
      <p:ext uri="{BB962C8B-B14F-4D97-AF65-F5344CB8AC3E}">
        <p14:creationId xmlns:p14="http://schemas.microsoft.com/office/powerpoint/2010/main" val="1423234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138C0462-A7A1-4859-9E54-93E10A1C29FD}" type="slidenum">
              <a:rPr lang="en-US" smtClean="0"/>
              <a:t>9</a:t>
            </a:fld>
            <a:endParaRPr lang="en-US" dirty="0"/>
          </a:p>
        </p:txBody>
      </p:sp>
    </p:spTree>
    <p:extLst>
      <p:ext uri="{BB962C8B-B14F-4D97-AF65-F5344CB8AC3E}">
        <p14:creationId xmlns:p14="http://schemas.microsoft.com/office/powerpoint/2010/main" val="1423234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138C0462-A7A1-4859-9E54-93E10A1C29FD}" type="slidenum">
              <a:rPr lang="en-US" smtClean="0"/>
              <a:t>10</a:t>
            </a:fld>
            <a:endParaRPr lang="en-US" dirty="0"/>
          </a:p>
        </p:txBody>
      </p:sp>
    </p:spTree>
    <p:extLst>
      <p:ext uri="{BB962C8B-B14F-4D97-AF65-F5344CB8AC3E}">
        <p14:creationId xmlns:p14="http://schemas.microsoft.com/office/powerpoint/2010/main" val="1423234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cap="small" dirty="0" smtClean="0">
                <a:latin typeface="PermianSlabSerifTypeface" pitchFamily="50" charset="0"/>
              </a:rPr>
              <a:t>While we are nationally</a:t>
            </a:r>
            <a:r>
              <a:rPr lang="en-US" cap="small" baseline="0" dirty="0" smtClean="0">
                <a:latin typeface="PermianSlabSerifTypeface" pitchFamily="50" charset="0"/>
              </a:rPr>
              <a:t> recognized for our transportation and the maintenance of our whole system, we are able to do that w/o transportation debt</a:t>
            </a:r>
          </a:p>
          <a:p>
            <a:pPr algn="l"/>
            <a:endParaRPr lang="en-US" cap="small" baseline="0" dirty="0" smtClean="0">
              <a:latin typeface="PermianSlabSerifTypeface" pitchFamily="50" charset="0"/>
            </a:endParaRPr>
          </a:p>
          <a:p>
            <a:pPr algn="l"/>
            <a:r>
              <a:rPr lang="en-US" cap="small" baseline="0" dirty="0" smtClean="0">
                <a:latin typeface="PermianSlabSerifTypeface" pitchFamily="50" charset="0"/>
              </a:rPr>
              <a:t>We are only one of five states in nation with no transportation debt</a:t>
            </a:r>
          </a:p>
          <a:p>
            <a:pPr algn="l"/>
            <a:endParaRPr lang="en-US" cap="small" baseline="0" dirty="0" smtClean="0">
              <a:latin typeface="PermianSlabSerifTypeface" pitchFamily="50" charset="0"/>
            </a:endParaRPr>
          </a:p>
          <a:p>
            <a:pPr algn="l"/>
            <a:r>
              <a:rPr lang="en-US" cap="small" dirty="0" smtClean="0">
                <a:latin typeface="PermianSlabSerifTypeface" pitchFamily="50" charset="0"/>
              </a:rPr>
              <a:t>2010 </a:t>
            </a:r>
            <a:r>
              <a:rPr lang="en-US" cap="small" dirty="0">
                <a:latin typeface="PermianSlabSerifTypeface" pitchFamily="50" charset="0"/>
              </a:rPr>
              <a:t>Tennessee spent - </a:t>
            </a:r>
            <a:r>
              <a:rPr lang="en-US" sz="1600" dirty="0">
                <a:latin typeface="PermianSlabSerifTypeface" pitchFamily="50" charset="0"/>
              </a:rPr>
              <a:t>LOWEST OF 50 STATES</a:t>
            </a:r>
          </a:p>
          <a:p>
            <a:pPr algn="l"/>
            <a:r>
              <a:rPr lang="en-US" sz="1800" dirty="0">
                <a:latin typeface="PermianSlabSerifTypeface" pitchFamily="50" charset="0"/>
              </a:rPr>
              <a:t>HIGHEST </a:t>
            </a:r>
            <a:r>
              <a:rPr lang="en-US" sz="1600" cap="small" dirty="0">
                <a:latin typeface="PermianSlabSerifTypeface" pitchFamily="50" charset="0"/>
              </a:rPr>
              <a:t>Good Roads &amp; Bridge Conditions</a:t>
            </a:r>
          </a:p>
          <a:p>
            <a:pPr algn="l"/>
            <a:r>
              <a:rPr lang="en-US" sz="1600" cap="small" dirty="0">
                <a:latin typeface="PermianSlabSerifTypeface" pitchFamily="50" charset="0"/>
              </a:rPr>
              <a:t>No transportation Debt</a:t>
            </a:r>
          </a:p>
          <a:p>
            <a:pPr algn="l"/>
            <a:r>
              <a:rPr lang="en-US" sz="1600" cap="small" dirty="0">
                <a:latin typeface="PermianSlabSerifTypeface" pitchFamily="50" charset="0"/>
              </a:rPr>
              <a:t>Pay as you go</a:t>
            </a:r>
          </a:p>
          <a:p>
            <a:pPr algn="l"/>
            <a:endParaRPr lang="en-US" sz="1600" dirty="0">
              <a:latin typeface="PermianSlabSerifTypeface" pitchFamily="50"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7DE11898-62DF-4BFB-A638-219CB90BB97C}" type="slidenum">
              <a:rPr lang="en-US" smtClean="0"/>
              <a:t>11</a:t>
            </a:fld>
            <a:endParaRPr lang="en-US" dirty="0"/>
          </a:p>
        </p:txBody>
      </p:sp>
    </p:spTree>
    <p:extLst>
      <p:ext uri="{BB962C8B-B14F-4D97-AF65-F5344CB8AC3E}">
        <p14:creationId xmlns:p14="http://schemas.microsoft.com/office/powerpoint/2010/main" val="8207495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347732"/>
            <a:ext cx="6997959" cy="510268"/>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94041" y="6347732"/>
            <a:ext cx="6997959" cy="510268"/>
          </a:xfrm>
          <a:prstGeom prst="rect">
            <a:avLst/>
          </a:prstGeom>
        </p:spPr>
      </p:pic>
      <p:sp>
        <p:nvSpPr>
          <p:cNvPr id="2" name="Title 1"/>
          <p:cNvSpPr>
            <a:spLocks noGrp="1"/>
          </p:cNvSpPr>
          <p:nvPr>
            <p:ph type="ctrTitle"/>
          </p:nvPr>
        </p:nvSpPr>
        <p:spPr>
          <a:xfrm>
            <a:off x="1097280" y="1509592"/>
            <a:ext cx="10058400" cy="2253190"/>
          </a:xfrm>
        </p:spPr>
        <p:txBody>
          <a:bodyPr anchor="b">
            <a:normAutofit/>
          </a:bodyPr>
          <a:lstStyle>
            <a:lvl1pPr algn="l">
              <a:lnSpc>
                <a:spcPct val="85000"/>
              </a:lnSpc>
              <a:defRPr sz="6000" spc="-38" baseline="0">
                <a:solidFill>
                  <a:schemeClr val="tx1">
                    <a:lumMod val="85000"/>
                    <a:lumOff val="1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00051" y="3958374"/>
            <a:ext cx="10058400" cy="1143000"/>
          </a:xfrm>
        </p:spPr>
        <p:txBody>
          <a:bodyPr lIns="91440" rIns="91440">
            <a:normAutofit/>
          </a:bodyPr>
          <a:lstStyle>
            <a:lvl1pPr marL="0" indent="0" algn="l">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DD9610-BF3D-4D07-884F-6C8B58EC851E}" type="datetime1">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A1B0E3D-1505-420A-86B5-8AD369248E94}" type="slidenum">
              <a:rPr lang="en-US" smtClean="0"/>
              <a:pPr/>
              <a:t>‹#›</a:t>
            </a:fld>
            <a:endParaRPr lang="en-US" dirty="0"/>
          </a:p>
        </p:txBody>
      </p:sp>
      <p:cxnSp>
        <p:nvCxnSpPr>
          <p:cNvPr id="9" name="Straight Connector 8"/>
          <p:cNvCxnSpPr/>
          <p:nvPr/>
        </p:nvCxnSpPr>
        <p:spPr>
          <a:xfrm>
            <a:off x="1207659" y="377643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27082" y="5186966"/>
            <a:ext cx="2398796" cy="1047750"/>
          </a:xfrm>
          <a:prstGeom prst="rect">
            <a:avLst/>
          </a:prstGeom>
        </p:spPr>
      </p:pic>
      <p:pic>
        <p:nvPicPr>
          <p:cNvPr id="13" name="Picture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1467" y="0"/>
            <a:ext cx="1571625" cy="1571625"/>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896946" y="1"/>
            <a:ext cx="6295053" cy="4721290"/>
          </a:xfrm>
          <a:prstGeom prst="rect">
            <a:avLst/>
          </a:prstGeom>
        </p:spPr>
      </p:pic>
    </p:spTree>
    <p:custDataLst>
      <p:tags r:id="rId1"/>
    </p:custDataLst>
    <p:extLst>
      <p:ext uri="{BB962C8B-B14F-4D97-AF65-F5344CB8AC3E}">
        <p14:creationId xmlns:p14="http://schemas.microsoft.com/office/powerpoint/2010/main" val="259149319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347732"/>
            <a:ext cx="6997959" cy="510268"/>
          </a:xfrm>
          <a:prstGeom prst="rect">
            <a:avLst/>
          </a:prstGeom>
        </p:spPr>
      </p:pic>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4041" y="6347732"/>
            <a:ext cx="6997959" cy="510268"/>
          </a:xfrm>
          <a:prstGeom prst="rect">
            <a:avLst/>
          </a:prstGeom>
        </p:spPr>
      </p:pic>
      <p:sp>
        <p:nvSpPr>
          <p:cNvPr id="7" name="Date Placeholder 6"/>
          <p:cNvSpPr>
            <a:spLocks noGrp="1"/>
          </p:cNvSpPr>
          <p:nvPr>
            <p:ph type="dt" sz="half" idx="10"/>
          </p:nvPr>
        </p:nvSpPr>
        <p:spPr/>
        <p:txBody>
          <a:bodyPr/>
          <a:lstStyle/>
          <a:p>
            <a:fld id="{6BE1A00A-84DC-4546-A271-7037F3C160F7}" type="datetime1">
              <a:rPr lang="en-US" smtClean="0"/>
              <a:t>9/19/2018</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a:xfrm>
            <a:off x="8610557" y="6459787"/>
            <a:ext cx="1312025" cy="365125"/>
          </a:xfrm>
        </p:spPr>
        <p:txBody>
          <a:bodyPr/>
          <a:lstStyle/>
          <a:p>
            <a:fld id="{2A1B0E3D-1505-420A-86B5-8AD369248E94}" type="slidenum">
              <a:rPr lang="en-US" smtClean="0"/>
              <a:pPr/>
              <a:t>‹#›</a:t>
            </a:fld>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89595" y="6088310"/>
            <a:ext cx="1526506" cy="666750"/>
          </a:xfrm>
          <a:prstGeom prst="rect">
            <a:avLst/>
          </a:prstGeom>
        </p:spPr>
      </p:pic>
    </p:spTree>
    <p:extLst>
      <p:ext uri="{BB962C8B-B14F-4D97-AF65-F5344CB8AC3E}">
        <p14:creationId xmlns:p14="http://schemas.microsoft.com/office/powerpoint/2010/main" val="55809859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347732"/>
            <a:ext cx="6997959" cy="510268"/>
          </a:xfrm>
          <a:prstGeom prst="rect">
            <a:avLst/>
          </a:prstGeom>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94041" y="6347732"/>
            <a:ext cx="6997959" cy="510268"/>
          </a:xfrm>
          <a:prstGeom prst="rect">
            <a:avLst/>
          </a:prstGeom>
        </p:spPr>
      </p:pic>
      <p:sp>
        <p:nvSpPr>
          <p:cNvPr id="2" name="Title 1"/>
          <p:cNvSpPr>
            <a:spLocks noGrp="1"/>
          </p:cNvSpPr>
          <p:nvPr>
            <p:ph type="ctrTitle"/>
          </p:nvPr>
        </p:nvSpPr>
        <p:spPr>
          <a:xfrm>
            <a:off x="1097280" y="758952"/>
            <a:ext cx="10058400" cy="2253191"/>
          </a:xfrm>
        </p:spPr>
        <p:txBody>
          <a:bodyPr anchor="b">
            <a:normAutofit/>
          </a:bodyPr>
          <a:lstStyle>
            <a:lvl1pPr algn="l">
              <a:lnSpc>
                <a:spcPct val="85000"/>
              </a:lnSpc>
              <a:defRPr sz="6000" spc="-38" baseline="0">
                <a:solidFill>
                  <a:schemeClr val="tx1">
                    <a:lumMod val="85000"/>
                    <a:lumOff val="1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00051" y="3207734"/>
            <a:ext cx="10058400" cy="1143000"/>
          </a:xfrm>
        </p:spPr>
        <p:txBody>
          <a:bodyPr lIns="91440" rIns="91440">
            <a:normAutofit/>
          </a:bodyPr>
          <a:lstStyle>
            <a:lvl1pPr marL="0" indent="0" algn="l">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82B0B2-25CE-4C60-AD85-9B89685969BB}" type="datetime1">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A1B0E3D-1505-420A-86B5-8AD369248E94}" type="slidenum">
              <a:rPr lang="en-US" smtClean="0"/>
              <a:pPr/>
              <a:t>‹#›</a:t>
            </a:fld>
            <a:endParaRPr lang="en-US" dirty="0"/>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927082" y="5186966"/>
            <a:ext cx="2398796" cy="1047750"/>
          </a:xfrm>
          <a:prstGeom prst="rect">
            <a:avLst/>
          </a:prstGeom>
        </p:spPr>
      </p:pic>
    </p:spTree>
    <p:custDataLst>
      <p:tags r:id="rId1"/>
    </p:custDataLst>
    <p:extLst>
      <p:ext uri="{BB962C8B-B14F-4D97-AF65-F5344CB8AC3E}">
        <p14:creationId xmlns:p14="http://schemas.microsoft.com/office/powerpoint/2010/main" val="296303881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347732"/>
            <a:ext cx="6997959" cy="510268"/>
          </a:xfrm>
          <a:prstGeom prst="rect">
            <a:avLst/>
          </a:prstGeom>
        </p:spPr>
      </p:pic>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94041" y="6347732"/>
            <a:ext cx="6997959" cy="510268"/>
          </a:xfrm>
          <a:prstGeom prst="rect">
            <a:avLst/>
          </a:prstGeom>
        </p:spPr>
      </p:pic>
      <p:sp>
        <p:nvSpPr>
          <p:cNvPr id="3" name="Subtitle 2"/>
          <p:cNvSpPr>
            <a:spLocks noGrp="1"/>
          </p:cNvSpPr>
          <p:nvPr>
            <p:ph type="subTitle" idx="1"/>
          </p:nvPr>
        </p:nvSpPr>
        <p:spPr>
          <a:xfrm>
            <a:off x="1100051" y="5930935"/>
            <a:ext cx="10058400" cy="400905"/>
          </a:xfrm>
        </p:spPr>
        <p:txBody>
          <a:bodyPr lIns="91440" rIns="91440">
            <a:normAutofit/>
          </a:bodyPr>
          <a:lstStyle>
            <a:lvl1pPr marL="0" indent="0" algn="r">
              <a:buNone/>
              <a:defRPr sz="1800" cap="all" spc="150" baseline="0">
                <a:solidFill>
                  <a:schemeClr val="tx2"/>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AEC94D03-ABAA-4321-AD1D-545E6D0BA39E}" type="datetime1">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A1B0E3D-1505-420A-86B5-8AD369248E94}" type="slidenum">
              <a:rPr lang="en-US" smtClean="0"/>
              <a:pPr/>
              <a:t>‹#›</a:t>
            </a:fld>
            <a:endParaRPr lang="en-US" dirty="0"/>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902154" y="2444993"/>
            <a:ext cx="4612769" cy="2014773"/>
          </a:xfrm>
          <a:prstGeom prst="rect">
            <a:avLst/>
          </a:prstGeom>
        </p:spPr>
      </p:pic>
      <p:pic>
        <p:nvPicPr>
          <p:cNvPr id="14" name="Picture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1467" y="0"/>
            <a:ext cx="1571625" cy="1571625"/>
          </a:xfrm>
          <a:prstGeom prst="rect">
            <a:avLst/>
          </a:prstGeom>
        </p:spPr>
      </p:pic>
    </p:spTree>
    <p:custDataLst>
      <p:tags r:id="rId1"/>
    </p:custDataLst>
    <p:extLst>
      <p:ext uri="{BB962C8B-B14F-4D97-AF65-F5344CB8AC3E}">
        <p14:creationId xmlns:p14="http://schemas.microsoft.com/office/powerpoint/2010/main" val="26979054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097280" y="1483567"/>
            <a:ext cx="10058400" cy="4604743"/>
          </a:xfrm>
        </p:spPr>
        <p:txBody>
          <a:bodyPr/>
          <a:lstStyle>
            <a:lvl2pPr marL="288036" indent="-137160">
              <a:buClr>
                <a:schemeClr val="tx1"/>
              </a:buClr>
              <a:buFont typeface="Arial" panose="020B0604020202020204" pitchFamily="34" charset="0"/>
              <a:buChar char="•"/>
              <a:defRPr/>
            </a:lvl2pPr>
            <a:lvl3pPr>
              <a:buClr>
                <a:schemeClr val="tx1"/>
              </a:buClr>
              <a:defRPr/>
            </a:lvl3pPr>
            <a:lvl4pPr marL="562356" indent="-137160">
              <a:buClr>
                <a:schemeClr val="tx2"/>
              </a:buClr>
              <a:buFont typeface="Arial" panose="020B0604020202020204" pitchFamily="34" charset="0"/>
              <a:buChar char="•"/>
              <a:defRPr/>
            </a:lvl4pPr>
            <a:lvl5pPr>
              <a:buClr>
                <a:schemeClr val="tx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7C065C9-6671-4819-8AA6-C73CAAB76FB8}" type="datetime1">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48657" y="6459787"/>
            <a:ext cx="1312025" cy="365125"/>
          </a:xfrm>
        </p:spPr>
        <p:txBody>
          <a:bodyPr/>
          <a:lstStyle/>
          <a:p>
            <a:fld id="{2A1B0E3D-1505-420A-86B5-8AD369248E94}" type="slidenum">
              <a:rPr lang="en-US" smtClean="0"/>
              <a:pPr/>
              <a:t>‹#›</a:t>
            </a:fld>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89595" y="6088310"/>
            <a:ext cx="1526506" cy="666750"/>
          </a:xfrm>
          <a:prstGeom prst="rect">
            <a:avLst/>
          </a:prstGeom>
        </p:spPr>
      </p:pic>
    </p:spTree>
    <p:custDataLst>
      <p:tags r:id="rId1"/>
    </p:custDataLst>
    <p:extLst>
      <p:ext uri="{BB962C8B-B14F-4D97-AF65-F5344CB8AC3E}">
        <p14:creationId xmlns:p14="http://schemas.microsoft.com/office/powerpoint/2010/main" val="3312203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FF01DB5-F7B6-45F5-9290-0CD73CA5E643}" type="datetime1">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48657" y="6459787"/>
            <a:ext cx="1312025" cy="365125"/>
          </a:xfrm>
        </p:spPr>
        <p:txBody>
          <a:bodyPr/>
          <a:lstStyle/>
          <a:p>
            <a:fld id="{2A1B0E3D-1505-420A-86B5-8AD369248E94}" type="slidenum">
              <a:rPr lang="en-US" smtClean="0"/>
              <a:pPr/>
              <a:t>‹#›</a:t>
            </a:fld>
            <a:endParaRPr lang="en-US" dirty="0"/>
          </a:p>
        </p:txBody>
      </p:sp>
    </p:spTree>
    <p:custDataLst>
      <p:tags r:id="rId1"/>
    </p:custDataLst>
    <p:extLst>
      <p:ext uri="{BB962C8B-B14F-4D97-AF65-F5344CB8AC3E}">
        <p14:creationId xmlns:p14="http://schemas.microsoft.com/office/powerpoint/2010/main" val="7798675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347732"/>
            <a:ext cx="6997959" cy="510268"/>
          </a:xfrm>
          <a:prstGeom prst="rect">
            <a:avLst/>
          </a:prstGeom>
        </p:spPr>
      </p:pic>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4041" y="6347732"/>
            <a:ext cx="6997959" cy="510268"/>
          </a:xfrm>
          <a:prstGeom prst="rect">
            <a:avLst/>
          </a:prstGeom>
        </p:spPr>
      </p:pic>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6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1800" cap="all" spc="150" baseline="0">
                <a:solidFill>
                  <a:schemeClr val="tx2"/>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7424B5-7C5A-4821-9ACA-8023B32BF96D}" type="datetime1">
              <a:rPr lang="en-US" smtClean="0"/>
              <a:t>9/19/2018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A1B0E3D-1505-420A-86B5-8AD369248E94}" type="slidenum">
              <a:rPr lang="en-US" smtClean="0"/>
              <a:pPr/>
              <a:t>‹#›</a:t>
            </a:fld>
            <a:endParaRPr lang="en-US" dirty="0"/>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73183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77708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436914"/>
            <a:ext cx="4937760" cy="44321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436914"/>
            <a:ext cx="4937760" cy="44321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E7F3DA0-B404-4421-8AB3-B1287155A975}" type="datetime1">
              <a:rPr lang="en-US" smtClean="0"/>
              <a:t>9/19/2018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625625" y="6459787"/>
            <a:ext cx="1312025" cy="365125"/>
          </a:xfrm>
        </p:spPr>
        <p:txBody>
          <a:bodyPr/>
          <a:lstStyle/>
          <a:p>
            <a:fld id="{2A1B0E3D-1505-420A-86B5-8AD369248E94}"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89595" y="6088310"/>
            <a:ext cx="1526506" cy="666750"/>
          </a:xfrm>
          <a:prstGeom prst="rect">
            <a:avLst/>
          </a:prstGeom>
        </p:spPr>
      </p:pic>
    </p:spTree>
    <p:extLst>
      <p:ext uri="{BB962C8B-B14F-4D97-AF65-F5344CB8AC3E}">
        <p14:creationId xmlns:p14="http://schemas.microsoft.com/office/powerpoint/2010/main" val="4345268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721101"/>
          </a:xfrm>
        </p:spPr>
        <p:txBody>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416844"/>
            <a:ext cx="4937760" cy="736282"/>
          </a:xfrm>
        </p:spPr>
        <p:txBody>
          <a:bodyPr lIns="91440" rIns="91440" anchor="ctr">
            <a:normAutofit/>
          </a:bodyPr>
          <a:lstStyle>
            <a:lvl1pPr marL="0" indent="0">
              <a:buNone/>
              <a:defRPr sz="1500" b="0" cap="all" baseline="0">
                <a:solidFill>
                  <a:schemeClr val="tx2">
                    <a:lumMod val="9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097280" y="2153126"/>
            <a:ext cx="4937760" cy="39351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416844"/>
            <a:ext cx="4937760" cy="736282"/>
          </a:xfrm>
        </p:spPr>
        <p:txBody>
          <a:bodyPr lIns="91440" rIns="91440" anchor="ctr">
            <a:normAutofit/>
          </a:bodyPr>
          <a:lstStyle>
            <a:lvl1pPr marL="0" indent="0">
              <a:buNone/>
              <a:defRPr sz="1500" b="0" cap="all" baseline="0">
                <a:solidFill>
                  <a:schemeClr val="tx2">
                    <a:lumMod val="9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6217920" y="2153126"/>
            <a:ext cx="4937760" cy="393518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08A2AC-DB9E-4F13-9124-8AF92BF3EC80}" type="datetime1">
              <a:rPr lang="en-US" smtClean="0"/>
              <a:t>9/19/2018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648657" y="6459787"/>
            <a:ext cx="1312025" cy="365125"/>
          </a:xfrm>
        </p:spPr>
        <p:txBody>
          <a:bodyPr/>
          <a:lstStyle/>
          <a:p>
            <a:fld id="{2A1B0E3D-1505-420A-86B5-8AD369248E94}" type="slidenum">
              <a:rPr lang="en-US" smtClean="0"/>
              <a:pPr/>
              <a:t>‹#›</a:t>
            </a:fld>
            <a:endParaRPr lang="en-US"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89595" y="6088310"/>
            <a:ext cx="1526506" cy="666750"/>
          </a:xfrm>
          <a:prstGeom prst="rect">
            <a:avLst/>
          </a:prstGeom>
        </p:spPr>
      </p:pic>
    </p:spTree>
    <p:extLst>
      <p:ext uri="{BB962C8B-B14F-4D97-AF65-F5344CB8AC3E}">
        <p14:creationId xmlns:p14="http://schemas.microsoft.com/office/powerpoint/2010/main" val="2047581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5D17B4D-240C-4FB4-B602-775034A0ACA2}" type="datetime1">
              <a:rPr lang="en-US" smtClean="0"/>
              <a:t>9/19/2018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8625625" y="6459787"/>
            <a:ext cx="1312025" cy="365125"/>
          </a:xfrm>
        </p:spPr>
        <p:txBody>
          <a:bodyPr/>
          <a:lstStyle/>
          <a:p>
            <a:fld id="{2A1B0E3D-1505-420A-86B5-8AD369248E94}" type="slidenum">
              <a:rPr lang="en-US" smtClean="0"/>
              <a:pPr/>
              <a:t>‹#›</a:t>
            </a:fld>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89595" y="6088310"/>
            <a:ext cx="1526506" cy="666750"/>
          </a:xfrm>
          <a:prstGeom prst="rect">
            <a:avLst/>
          </a:prstGeom>
        </p:spPr>
      </p:pic>
    </p:spTree>
    <p:extLst>
      <p:ext uri="{BB962C8B-B14F-4D97-AF65-F5344CB8AC3E}">
        <p14:creationId xmlns:p14="http://schemas.microsoft.com/office/powerpoint/2010/main" val="33827942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342404" y="-1"/>
            <a:ext cx="7849596" cy="1259207"/>
          </a:xfrm>
          <a:prstGeom prst="rect">
            <a:avLst/>
          </a:prstGeom>
        </p:spPr>
      </p:pic>
      <p:pic>
        <p:nvPicPr>
          <p:cNvPr id="15" name="Picture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6347732"/>
            <a:ext cx="6997959" cy="510268"/>
          </a:xfrm>
          <a:prstGeom prst="rect">
            <a:avLst/>
          </a:prstGeom>
        </p:spPr>
      </p:pic>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194041" y="6347732"/>
            <a:ext cx="6997959" cy="510268"/>
          </a:xfrm>
          <a:prstGeom prst="rect">
            <a:avLst/>
          </a:prstGeom>
        </p:spPr>
      </p:pic>
      <p:pic>
        <p:nvPicPr>
          <p:cNvPr id="17" name="Picture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7849596" cy="1259207"/>
          </a:xfrm>
          <a:prstGeom prst="rect">
            <a:avLst/>
          </a:prstGeom>
        </p:spPr>
      </p:pic>
      <p:sp>
        <p:nvSpPr>
          <p:cNvPr id="2" name="Title Placeholder 1"/>
          <p:cNvSpPr>
            <a:spLocks noGrp="1"/>
          </p:cNvSpPr>
          <p:nvPr>
            <p:ph type="title"/>
          </p:nvPr>
        </p:nvSpPr>
        <p:spPr>
          <a:xfrm>
            <a:off x="1883091" y="286606"/>
            <a:ext cx="9272587" cy="742366"/>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097280" y="1474237"/>
            <a:ext cx="10058400" cy="4394857"/>
          </a:xfrm>
          <a:prstGeom prst="rect">
            <a:avLst/>
          </a:prstGeom>
        </p:spPr>
        <p:txBody>
          <a:bodyPr vert="horz" lIns="0" tIns="45720" rIns="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675">
                <a:solidFill>
                  <a:srgbClr val="FFFFFF"/>
                </a:solidFill>
              </a:defRPr>
            </a:lvl1pPr>
          </a:lstStyle>
          <a:p>
            <a:pPr defTabSz="914400"/>
            <a:fld id="{74AA888E-D129-40F8-BF65-8B97CF2990BB}" type="datetime1">
              <a:rPr lang="en-US" smtClean="0"/>
              <a:t>9/19/2018</a:t>
            </a:fld>
            <a:endParaRPr lang="en-US" dirty="0"/>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675" cap="all" baseline="0">
                <a:solidFill>
                  <a:srgbClr val="FFFFFF"/>
                </a:solidFill>
              </a:defRPr>
            </a:lvl1pPr>
          </a:lstStyle>
          <a:p>
            <a:pPr defTabSz="914400"/>
            <a:endParaRPr lang="en-US" dirty="0"/>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788">
                <a:solidFill>
                  <a:srgbClr val="FFFFFF"/>
                </a:solidFill>
              </a:defRPr>
            </a:lvl1pPr>
          </a:lstStyle>
          <a:p>
            <a:pPr defTabSz="914400"/>
            <a:fld id="{2A1B0E3D-1505-420A-86B5-8AD369248E94}" type="slidenum">
              <a:rPr lang="en-US" smtClean="0"/>
              <a:pPr defTabSz="914400"/>
              <a:t>‹#›</a:t>
            </a:fld>
            <a:endParaRPr lang="en-US" dirty="0"/>
          </a:p>
        </p:txBody>
      </p:sp>
      <p:pic>
        <p:nvPicPr>
          <p:cNvPr id="20" name="Picture 1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11467" y="0"/>
            <a:ext cx="1571625" cy="1571625"/>
          </a:xfrm>
          <a:prstGeom prst="rect">
            <a:avLst/>
          </a:prstGeom>
        </p:spPr>
      </p:pic>
    </p:spTree>
    <p:extLst>
      <p:ext uri="{BB962C8B-B14F-4D97-AF65-F5344CB8AC3E}">
        <p14:creationId xmlns:p14="http://schemas.microsoft.com/office/powerpoint/2010/main" val="788949256"/>
      </p:ext>
    </p:extLst>
  </p:cSld>
  <p:clrMap bg1="dk1" tx1="lt1" bg2="dk2" tx2="lt2" accent1="accent1" accent2="accent2" accent3="accent3" accent4="accent4" accent5="accent5" accent6="accent6" hlink="hlink" folHlink="folHlink"/>
  <p:sldLayoutIdLst>
    <p:sldLayoutId id="2147483816" r:id="rId1"/>
    <p:sldLayoutId id="2147483827" r:id="rId2"/>
    <p:sldLayoutId id="2147483828" r:id="rId3"/>
    <p:sldLayoutId id="2147483817" r:id="rId4"/>
    <p:sldLayoutId id="2147483829" r:id="rId5"/>
    <p:sldLayoutId id="2147483818" r:id="rId6"/>
    <p:sldLayoutId id="2147483819" r:id="rId7"/>
    <p:sldLayoutId id="2147483820" r:id="rId8"/>
    <p:sldLayoutId id="2147483821" r:id="rId9"/>
    <p:sldLayoutId id="2147483822" r:id="rId10"/>
  </p:sldLayoutIdLst>
  <p:timing>
    <p:tnLst>
      <p:par>
        <p:cTn id="1" dur="indefinite" restart="never" nodeType="tmRoot"/>
      </p:par>
    </p:tnLst>
  </p:timing>
  <p:hf sldNum="0" hdr="0" ftr="0" dt="0"/>
  <p:txStyles>
    <p:titleStyle>
      <a:lvl1pPr algn="l" defTabSz="685800" rtl="0" eaLnBrk="1" latinLnBrk="0" hangingPunct="1">
        <a:lnSpc>
          <a:spcPct val="85000"/>
        </a:lnSpc>
        <a:spcBef>
          <a:spcPct val="0"/>
        </a:spcBef>
        <a:buNone/>
        <a:defRPr sz="3600" b="0" i="0" u="none" kern="1200" spc="-38" baseline="0">
          <a:solidFill>
            <a:schemeClr val="tx1">
              <a:lumMod val="75000"/>
              <a:lumOff val="2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9.jpe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chart" Target="../charts/chart4.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chart" Target="../charts/chart7.xml"/><Relationship Id="rId1" Type="http://schemas.openxmlformats.org/officeDocument/2006/relationships/slideLayout" Target="../slideLayouts/slideLayout4.xml"/><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 Id="rId5" Type="http://schemas.openxmlformats.org/officeDocument/2006/relationships/chart" Target="../charts/chart9.xml"/><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9.jpe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gif"/></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5.wmf"/><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6.gif"/><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9.xml"/><Relationship Id="rId5" Type="http://schemas.openxmlformats.org/officeDocument/2006/relationships/image" Target="../media/image36.gif"/><Relationship Id="rId4" Type="http://schemas.openxmlformats.org/officeDocument/2006/relationships/image" Target="../media/image47.jpeg"/></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9.xml"/><Relationship Id="rId5" Type="http://schemas.openxmlformats.org/officeDocument/2006/relationships/image" Target="../media/image48.jpeg"/><Relationship Id="rId4" Type="http://schemas.openxmlformats.org/officeDocument/2006/relationships/image" Target="../media/image36.gif"/></Relationships>
</file>

<file path=ppt/slides/_rels/slide5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gif"/></Relationships>
</file>

<file path=ppt/slides/_rels/slide59.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9.wmf"/><Relationship Id="rId7" Type="http://schemas.openxmlformats.org/officeDocument/2006/relationships/image" Target="../media/image53.wmf"/><Relationship Id="rId12" Type="http://schemas.openxmlformats.org/officeDocument/2006/relationships/image" Target="../media/image36.gif"/><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52.wmf"/><Relationship Id="rId11" Type="http://schemas.openxmlformats.org/officeDocument/2006/relationships/image" Target="../media/image35.wmf"/><Relationship Id="rId5" Type="http://schemas.openxmlformats.org/officeDocument/2006/relationships/image" Target="../media/image51.png"/><Relationship Id="rId10" Type="http://schemas.openxmlformats.org/officeDocument/2006/relationships/image" Target="../media/image55.png"/><Relationship Id="rId4" Type="http://schemas.openxmlformats.org/officeDocument/2006/relationships/image" Target="../media/image50.jpeg"/><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5.wmf"/><Relationship Id="rId7" Type="http://schemas.openxmlformats.org/officeDocument/2006/relationships/image" Target="../media/image57.jpeg"/><Relationship Id="rId2"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56.jpeg"/><Relationship Id="rId4" Type="http://schemas.openxmlformats.org/officeDocument/2006/relationships/image" Target="../media/image36.gif"/></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image" Target="../media/image59.png"/><Relationship Id="rId1"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58.png"/><Relationship Id="rId4" Type="http://schemas.openxmlformats.org/officeDocument/2006/relationships/image" Target="../media/image61.png"/><Relationship Id="rId9" Type="http://schemas.openxmlformats.org/officeDocument/2006/relationships/image" Target="../media/image65.png"/></Relationships>
</file>

<file path=ppt/slides/_rels/slide6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0.png"/><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61.png"/><Relationship Id="rId4" Type="http://schemas.openxmlformats.org/officeDocument/2006/relationships/image" Target="../media/image65.png"/><Relationship Id="rId9" Type="http://schemas.openxmlformats.org/officeDocument/2006/relationships/image" Target="../media/image64.png"/></Relationships>
</file>

<file path=ppt/slides/_rels/slide6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0.png"/><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61.png"/><Relationship Id="rId4" Type="http://schemas.openxmlformats.org/officeDocument/2006/relationships/image" Target="../media/image65.png"/><Relationship Id="rId9" Type="http://schemas.openxmlformats.org/officeDocument/2006/relationships/image" Target="../media/image64.png"/></Relationships>
</file>

<file path=ppt/slides/_rels/slide6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png"/><Relationship Id="rId7"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61.png"/><Relationship Id="rId5" Type="http://schemas.openxmlformats.org/officeDocument/2006/relationships/image" Target="../media/image65.png"/><Relationship Id="rId10" Type="http://schemas.openxmlformats.org/officeDocument/2006/relationships/image" Target="../media/image64.png"/><Relationship Id="rId4" Type="http://schemas.openxmlformats.org/officeDocument/2006/relationships/image" Target="../media/image60.png"/><Relationship Id="rId9" Type="http://schemas.openxmlformats.org/officeDocument/2006/relationships/image" Target="../media/image63.png"/></Relationships>
</file>

<file path=ppt/slides/_rels/slide6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png"/><Relationship Id="rId7"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61.png"/><Relationship Id="rId11" Type="http://schemas.openxmlformats.org/officeDocument/2006/relationships/image" Target="../media/image66.emf"/><Relationship Id="rId5" Type="http://schemas.openxmlformats.org/officeDocument/2006/relationships/image" Target="../media/image65.png"/><Relationship Id="rId10" Type="http://schemas.openxmlformats.org/officeDocument/2006/relationships/image" Target="../media/image64.png"/><Relationship Id="rId4" Type="http://schemas.openxmlformats.org/officeDocument/2006/relationships/image" Target="../media/image60.png"/><Relationship Id="rId9" Type="http://schemas.openxmlformats.org/officeDocument/2006/relationships/image" Target="../media/image63.png"/></Relationships>
</file>

<file path=ppt/slides/_rels/slide6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png"/><Relationship Id="rId7"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61.png"/><Relationship Id="rId11" Type="http://schemas.openxmlformats.org/officeDocument/2006/relationships/image" Target="../media/image67.png"/><Relationship Id="rId5" Type="http://schemas.openxmlformats.org/officeDocument/2006/relationships/image" Target="../media/image65.png"/><Relationship Id="rId10" Type="http://schemas.openxmlformats.org/officeDocument/2006/relationships/image" Target="../media/image64.png"/><Relationship Id="rId4" Type="http://schemas.openxmlformats.org/officeDocument/2006/relationships/image" Target="../media/image60.png"/><Relationship Id="rId9"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9.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42.xml"/><Relationship Id="rId1" Type="http://schemas.openxmlformats.org/officeDocument/2006/relationships/slideLayout" Target="../slideLayouts/slideLayout9.xml"/><Relationship Id="rId4" Type="http://schemas.openxmlformats.org/officeDocument/2006/relationships/chart" Target="../charts/chart14.xml"/></Relationships>
</file>

<file path=ppt/slides/_rels/slide72.xml.rels><?xml version="1.0" encoding="UTF-8" standalone="yes"?>
<Relationships xmlns="http://schemas.openxmlformats.org/package/2006/relationships"><Relationship Id="rId3" Type="http://schemas.openxmlformats.org/officeDocument/2006/relationships/hyperlink" Target="mailto:Jerry.hatcher@tn.gov"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0051" y="1526044"/>
            <a:ext cx="10058400" cy="2253190"/>
          </a:xfrm>
        </p:spPr>
        <p:txBody>
          <a:bodyPr>
            <a:noAutofit/>
          </a:bodyPr>
          <a:lstStyle/>
          <a:p>
            <a:r>
              <a:rPr lang="en-US" sz="4400" dirty="0" smtClean="0"/>
              <a:t/>
            </a:r>
            <a:br>
              <a:rPr lang="en-US" sz="4400" dirty="0" smtClean="0"/>
            </a:br>
            <a:r>
              <a:rPr lang="en-US" sz="4400" dirty="0"/>
              <a:t/>
            </a:r>
            <a:br>
              <a:rPr lang="en-US" sz="4400" dirty="0"/>
            </a:br>
            <a:r>
              <a:rPr lang="en-US" sz="4400" dirty="0" smtClean="0"/>
              <a:t/>
            </a:r>
            <a:br>
              <a:rPr lang="en-US" sz="4400" dirty="0" smtClean="0"/>
            </a:br>
            <a:r>
              <a:rPr lang="en-US" sz="4400" dirty="0" smtClean="0"/>
              <a:t>NCHRP 20-44 (005)</a:t>
            </a:r>
            <a:br>
              <a:rPr lang="en-US" sz="4400" dirty="0" smtClean="0"/>
            </a:br>
            <a:r>
              <a:rPr lang="en-US" sz="4400" dirty="0" smtClean="0"/>
              <a:t>Maintenance Peer Exchange</a:t>
            </a:r>
            <a:br>
              <a:rPr lang="en-US" sz="4400" dirty="0" smtClean="0"/>
            </a:br>
            <a:r>
              <a:rPr lang="en-US" sz="4400" dirty="0"/>
              <a:t/>
            </a:r>
            <a:br>
              <a:rPr lang="en-US" sz="4400" dirty="0"/>
            </a:br>
            <a:r>
              <a:rPr lang="en-US" sz="2800" dirty="0" smtClean="0"/>
              <a:t>Jerry Hatcher, P.E.</a:t>
            </a:r>
            <a:br>
              <a:rPr lang="en-US" sz="2800" dirty="0" smtClean="0"/>
            </a:br>
            <a:r>
              <a:rPr lang="en-US" sz="2800" dirty="0" smtClean="0"/>
              <a:t>Director of Maintenance</a:t>
            </a:r>
            <a:endParaRPr lang="en-US" sz="2800" dirty="0"/>
          </a:p>
        </p:txBody>
      </p:sp>
      <p:sp>
        <p:nvSpPr>
          <p:cNvPr id="3" name="Subtitle 2"/>
          <p:cNvSpPr>
            <a:spLocks noGrp="1"/>
          </p:cNvSpPr>
          <p:nvPr>
            <p:ph type="subTitle" idx="1"/>
          </p:nvPr>
        </p:nvSpPr>
        <p:spPr>
          <a:xfrm>
            <a:off x="1214651" y="3876474"/>
            <a:ext cx="9916504" cy="1143000"/>
          </a:xfrm>
        </p:spPr>
        <p:txBody>
          <a:bodyPr>
            <a:normAutofit/>
          </a:bodyPr>
          <a:lstStyle/>
          <a:p>
            <a:endParaRPr lang="en-US" dirty="0"/>
          </a:p>
          <a:p>
            <a:pPr algn="ctr"/>
            <a:r>
              <a:rPr lang="en-US" dirty="0" smtClean="0"/>
              <a:t>September 19, 2018</a:t>
            </a:r>
          </a:p>
        </p:txBody>
      </p:sp>
      <p:sp>
        <p:nvSpPr>
          <p:cNvPr id="4" name="Subtitle 2"/>
          <p:cNvSpPr txBox="1">
            <a:spLocks/>
          </p:cNvSpPr>
          <p:nvPr/>
        </p:nvSpPr>
        <p:spPr>
          <a:xfrm>
            <a:off x="1100051" y="3207734"/>
            <a:ext cx="3923053" cy="1143000"/>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None/>
              <a:defRPr sz="1800" kern="1200" cap="all" spc="150" baseline="0">
                <a:solidFill>
                  <a:schemeClr val="tx2"/>
                </a:solidFill>
                <a:latin typeface="+mj-lt"/>
                <a:ea typeface="+mn-ea"/>
                <a:cs typeface="+mn-cs"/>
              </a:defRPr>
            </a:lvl1pPr>
            <a:lvl2pPr marL="342900" indent="0" algn="ctr" defTabSz="685800" rtl="0" eaLnBrk="1" latinLnBrk="0" hangingPunct="1">
              <a:lnSpc>
                <a:spcPct val="90000"/>
              </a:lnSpc>
              <a:spcBef>
                <a:spcPts val="150"/>
              </a:spcBef>
              <a:spcAft>
                <a:spcPts val="300"/>
              </a:spcAft>
              <a:buClr>
                <a:schemeClr val="accent3"/>
              </a:buClr>
              <a:buFont typeface="Calibri" pitchFamily="34" charset="0"/>
              <a:buNone/>
              <a:defRPr sz="1800" kern="1200">
                <a:solidFill>
                  <a:schemeClr val="tx1">
                    <a:lumMod val="75000"/>
                    <a:lumOff val="25000"/>
                  </a:schemeClr>
                </a:solidFill>
                <a:latin typeface="+mn-lt"/>
                <a:ea typeface="+mn-ea"/>
                <a:cs typeface="+mn-cs"/>
              </a:defRPr>
            </a:lvl2pPr>
            <a:lvl3pPr marL="685800" indent="0" algn="ctr" defTabSz="685800" rtl="0" eaLnBrk="1" latinLnBrk="0" hangingPunct="1">
              <a:lnSpc>
                <a:spcPct val="90000"/>
              </a:lnSpc>
              <a:spcBef>
                <a:spcPts val="150"/>
              </a:spcBef>
              <a:spcAft>
                <a:spcPts val="300"/>
              </a:spcAft>
              <a:buClr>
                <a:schemeClr val="accent3"/>
              </a:buClr>
              <a:buFont typeface="Calibri" pitchFamily="34" charset="0"/>
              <a:buNone/>
              <a:defRPr sz="1800" kern="1200">
                <a:solidFill>
                  <a:schemeClr val="tx1">
                    <a:lumMod val="75000"/>
                    <a:lumOff val="25000"/>
                  </a:schemeClr>
                </a:solidFill>
                <a:latin typeface="+mn-lt"/>
                <a:ea typeface="+mn-ea"/>
                <a:cs typeface="+mn-cs"/>
              </a:defRPr>
            </a:lvl3pPr>
            <a:lvl4pPr marL="1028700" indent="0" algn="ctr" defTabSz="685800" rtl="0" eaLnBrk="1" latinLnBrk="0" hangingPunct="1">
              <a:lnSpc>
                <a:spcPct val="90000"/>
              </a:lnSpc>
              <a:spcBef>
                <a:spcPts val="150"/>
              </a:spcBef>
              <a:spcAft>
                <a:spcPts val="300"/>
              </a:spcAft>
              <a:buClr>
                <a:schemeClr val="accent3"/>
              </a:buClr>
              <a:buFont typeface="Calibri" pitchFamily="34" charset="0"/>
              <a:buNone/>
              <a:defRPr sz="1500" kern="1200">
                <a:solidFill>
                  <a:schemeClr val="tx1">
                    <a:lumMod val="75000"/>
                    <a:lumOff val="25000"/>
                  </a:schemeClr>
                </a:solidFill>
                <a:latin typeface="+mn-lt"/>
                <a:ea typeface="+mn-ea"/>
                <a:cs typeface="+mn-cs"/>
              </a:defRPr>
            </a:lvl4pPr>
            <a:lvl5pPr marL="1371600" indent="0" algn="ctr" defTabSz="685800" rtl="0" eaLnBrk="1" latinLnBrk="0" hangingPunct="1">
              <a:lnSpc>
                <a:spcPct val="90000"/>
              </a:lnSpc>
              <a:spcBef>
                <a:spcPts val="150"/>
              </a:spcBef>
              <a:spcAft>
                <a:spcPts val="300"/>
              </a:spcAft>
              <a:buClr>
                <a:schemeClr val="accent3"/>
              </a:buClr>
              <a:buFont typeface="Calibri" pitchFamily="34" charset="0"/>
              <a:buNone/>
              <a:defRPr sz="1500" kern="1200">
                <a:solidFill>
                  <a:schemeClr val="tx1">
                    <a:lumMod val="75000"/>
                    <a:lumOff val="25000"/>
                  </a:schemeClr>
                </a:solidFill>
                <a:latin typeface="+mn-lt"/>
                <a:ea typeface="+mn-ea"/>
                <a:cs typeface="+mn-cs"/>
              </a:defRPr>
            </a:lvl5pPr>
            <a:lvl6pPr marL="1714500" indent="0" algn="ctr" defTabSz="685800" rtl="0" eaLnBrk="1" latinLnBrk="0" hangingPunct="1">
              <a:lnSpc>
                <a:spcPct val="90000"/>
              </a:lnSpc>
              <a:spcBef>
                <a:spcPts val="150"/>
              </a:spcBef>
              <a:spcAft>
                <a:spcPts val="300"/>
              </a:spcAft>
              <a:buClr>
                <a:schemeClr val="accent3"/>
              </a:buClr>
              <a:buFont typeface="Calibri" pitchFamily="34" charset="0"/>
              <a:buNone/>
              <a:defRPr sz="1500" kern="1200">
                <a:solidFill>
                  <a:schemeClr val="tx1">
                    <a:lumMod val="75000"/>
                    <a:lumOff val="25000"/>
                  </a:schemeClr>
                </a:solidFill>
                <a:latin typeface="+mn-lt"/>
                <a:ea typeface="+mn-ea"/>
                <a:cs typeface="+mn-cs"/>
              </a:defRPr>
            </a:lvl6pPr>
            <a:lvl7pPr marL="2057400" indent="0" algn="ctr" defTabSz="685800" rtl="0" eaLnBrk="1" latinLnBrk="0" hangingPunct="1">
              <a:lnSpc>
                <a:spcPct val="90000"/>
              </a:lnSpc>
              <a:spcBef>
                <a:spcPts val="150"/>
              </a:spcBef>
              <a:spcAft>
                <a:spcPts val="300"/>
              </a:spcAft>
              <a:buClr>
                <a:schemeClr val="accent3"/>
              </a:buClr>
              <a:buFont typeface="Calibri" pitchFamily="34" charset="0"/>
              <a:buNone/>
              <a:defRPr sz="1500" kern="1200">
                <a:solidFill>
                  <a:schemeClr val="tx1">
                    <a:lumMod val="75000"/>
                    <a:lumOff val="25000"/>
                  </a:schemeClr>
                </a:solidFill>
                <a:latin typeface="+mn-lt"/>
                <a:ea typeface="+mn-ea"/>
                <a:cs typeface="+mn-cs"/>
              </a:defRPr>
            </a:lvl7pPr>
            <a:lvl8pPr marL="2400300" indent="0" algn="ctr" defTabSz="685800" rtl="0" eaLnBrk="1" latinLnBrk="0" hangingPunct="1">
              <a:lnSpc>
                <a:spcPct val="90000"/>
              </a:lnSpc>
              <a:spcBef>
                <a:spcPts val="150"/>
              </a:spcBef>
              <a:spcAft>
                <a:spcPts val="300"/>
              </a:spcAft>
              <a:buClr>
                <a:schemeClr val="accent3"/>
              </a:buClr>
              <a:buFont typeface="Calibri" pitchFamily="34" charset="0"/>
              <a:buNone/>
              <a:defRPr sz="1500" kern="1200">
                <a:solidFill>
                  <a:schemeClr val="tx1">
                    <a:lumMod val="75000"/>
                    <a:lumOff val="25000"/>
                  </a:schemeClr>
                </a:solidFill>
                <a:latin typeface="+mn-lt"/>
                <a:ea typeface="+mn-ea"/>
                <a:cs typeface="+mn-cs"/>
              </a:defRPr>
            </a:lvl8pPr>
            <a:lvl9pPr marL="2743200" indent="0" algn="ctr" defTabSz="685800" rtl="0" eaLnBrk="1" latinLnBrk="0" hangingPunct="1">
              <a:lnSpc>
                <a:spcPct val="90000"/>
              </a:lnSpc>
              <a:spcBef>
                <a:spcPts val="150"/>
              </a:spcBef>
              <a:spcAft>
                <a:spcPts val="300"/>
              </a:spcAft>
              <a:buClr>
                <a:schemeClr val="accent3"/>
              </a:buClr>
              <a:buFont typeface="Calibri" pitchFamily="34" charset="0"/>
              <a:buNone/>
              <a:defRPr sz="1500" kern="1200">
                <a:solidFill>
                  <a:schemeClr val="tx1">
                    <a:lumMod val="75000"/>
                    <a:lumOff val="25000"/>
                  </a:schemeClr>
                </a:solidFill>
                <a:latin typeface="+mn-lt"/>
                <a:ea typeface="+mn-ea"/>
                <a:cs typeface="+mn-cs"/>
              </a:defRPr>
            </a:lvl9pPr>
          </a:lstStyle>
          <a:p>
            <a:pPr algn="r"/>
            <a:endParaRPr lang="en-US" dirty="0" smtClean="0"/>
          </a:p>
        </p:txBody>
      </p:sp>
      <p:pic>
        <p:nvPicPr>
          <p:cNvPr id="5" name="Picture 11" descr="S:\Community Relations\COMMUNITY RELATIONS\Photos\Photos\840\10-27-2010 Opening\Aeri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077826"/>
            <a:ext cx="2190750" cy="12508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Community Relations\COMMUNITY RELATIONS\Photos\Photos\BEST PHOTOS\BusinessTennphotos\largeroadimage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0750" y="5085440"/>
            <a:ext cx="2495549" cy="124320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S:\Community Relations\COMMUNITY RELATIONS\Photos\Photos\BEST PHOTOS\Traffic\I65_atCoolSpring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15525" y="5085440"/>
            <a:ext cx="2276475" cy="12432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S:\Community Relations\COMMUNITY RELATIONS\Photos\Photos\George Hornal\Hornal 2012\840 west aerial\_DSC0016.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6393"/>
          <a:stretch/>
        </p:blipFill>
        <p:spPr bwMode="auto">
          <a:xfrm>
            <a:off x="7544871" y="5079442"/>
            <a:ext cx="2370654" cy="124920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414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TDOT Revenue Sources</a:t>
            </a:r>
            <a:endParaRPr lang="en-US"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 y="1395413"/>
            <a:ext cx="4086224" cy="204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1475" y="1335453"/>
            <a:ext cx="8010526" cy="475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6496050" y="1638300"/>
            <a:ext cx="342900" cy="4038601"/>
          </a:xfrm>
          <a:prstGeom prst="roundRect">
            <a:avLst/>
          </a:prstGeom>
          <a:solidFill>
            <a:schemeClr val="accent3">
              <a:lumMod val="40000"/>
              <a:lumOff val="60000"/>
              <a:alpha val="3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9" name="Rounded Rectangle 8"/>
          <p:cNvSpPr/>
          <p:nvPr/>
        </p:nvSpPr>
        <p:spPr>
          <a:xfrm>
            <a:off x="4333875" y="3848101"/>
            <a:ext cx="7648575" cy="285750"/>
          </a:xfrm>
          <a:prstGeom prst="roundRect">
            <a:avLst/>
          </a:prstGeom>
          <a:solidFill>
            <a:schemeClr val="accent3">
              <a:lumMod val="40000"/>
              <a:lumOff val="60000"/>
              <a:alpha val="3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0" name="Rounded Rectangle 9"/>
          <p:cNvSpPr/>
          <p:nvPr/>
        </p:nvSpPr>
        <p:spPr>
          <a:xfrm>
            <a:off x="4333875" y="5024438"/>
            <a:ext cx="7715250" cy="280988"/>
          </a:xfrm>
          <a:prstGeom prst="roundRect">
            <a:avLst/>
          </a:prstGeom>
          <a:solidFill>
            <a:schemeClr val="accent3">
              <a:lumMod val="40000"/>
              <a:lumOff val="60000"/>
              <a:alpha val="3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19288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 calcmode="lin" valueType="num">
                                      <p:cBhvr additive="base">
                                        <p:cTn id="11" dur="1000" fill="hold"/>
                                        <p:tgtEl>
                                          <p:spTgt spid="2051"/>
                                        </p:tgtEl>
                                        <p:attrNameLst>
                                          <p:attrName>ppt_x</p:attrName>
                                        </p:attrNameLst>
                                      </p:cBhvr>
                                      <p:tavLst>
                                        <p:tav tm="0">
                                          <p:val>
                                            <p:strVal val="1+#ppt_w/2"/>
                                          </p:val>
                                        </p:tav>
                                        <p:tav tm="100000">
                                          <p:val>
                                            <p:strVal val="#ppt_x"/>
                                          </p:val>
                                        </p:tav>
                                      </p:tavLst>
                                    </p:anim>
                                    <p:anim calcmode="lin" valueType="num">
                                      <p:cBhvr additive="base">
                                        <p:cTn id="12" dur="1000" fill="hold"/>
                                        <p:tgtEl>
                                          <p:spTgt spid="2051"/>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3450565" y="1278385"/>
            <a:ext cx="5008208" cy="4226799"/>
          </a:xfrm>
          <a:prstGeom prst="rect">
            <a:avLst/>
          </a:prstGeom>
          <a:noFill/>
        </p:spPr>
        <p:txBody>
          <a:bodyPr wrap="none" lIns="121917" tIns="60958" rIns="121917" bIns="60958" rtlCol="0">
            <a:spAutoFit/>
          </a:bodyPr>
          <a:lstStyle/>
          <a:p>
            <a:r>
              <a:rPr lang="en-US" sz="26700" b="1" dirty="0">
                <a:solidFill>
                  <a:schemeClr val="tx2"/>
                </a:solidFill>
                <a:latin typeface="Times New Roman" panose="02020603050405020304" pitchFamily="18" charset="0"/>
                <a:ea typeface="Open Sans" panose="020B0606030504020204" pitchFamily="34" charset="0"/>
                <a:cs typeface="Times New Roman" panose="02020603050405020304" pitchFamily="18" charset="0"/>
              </a:rPr>
              <a:t>TN</a:t>
            </a:r>
          </a:p>
        </p:txBody>
      </p:sp>
      <p:sp>
        <p:nvSpPr>
          <p:cNvPr id="2" name="Title 1"/>
          <p:cNvSpPr>
            <a:spLocks noGrp="1"/>
          </p:cNvSpPr>
          <p:nvPr>
            <p:ph type="title"/>
          </p:nvPr>
        </p:nvSpPr>
        <p:spPr>
          <a:xfrm>
            <a:off x="0" y="2664983"/>
            <a:ext cx="12192000" cy="1143000"/>
          </a:xfrm>
        </p:spPr>
        <p:txBody>
          <a:bodyPr>
            <a:noAutofit/>
          </a:bodyPr>
          <a:lstStyle/>
          <a:p>
            <a:pPr algn="ctr"/>
            <a:r>
              <a:rPr lang="en-US" sz="6400" dirty="0">
                <a:solidFill>
                  <a:srgbClr val="3399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 TRANSPORTATION debt</a:t>
            </a:r>
          </a:p>
        </p:txBody>
      </p:sp>
    </p:spTree>
    <p:extLst>
      <p:ext uri="{BB962C8B-B14F-4D97-AF65-F5344CB8AC3E}">
        <p14:creationId xmlns:p14="http://schemas.microsoft.com/office/powerpoint/2010/main" val="308289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
        <p:nvSpPr>
          <p:cNvPr id="3" name="Title 2"/>
          <p:cNvSpPr>
            <a:spLocks noGrp="1"/>
          </p:cNvSpPr>
          <p:nvPr>
            <p:ph type="title"/>
          </p:nvPr>
        </p:nvSpPr>
        <p:spPr/>
        <p:txBody>
          <a:bodyPr/>
          <a:lstStyle/>
          <a:p>
            <a:r>
              <a:rPr lang="en-US" dirty="0"/>
              <a:t>Per Capita Revenue Used for Highways</a:t>
            </a:r>
          </a:p>
        </p:txBody>
      </p:sp>
      <p:pic>
        <p:nvPicPr>
          <p:cNvPr id="5" name="Content Placeholder 4"/>
          <p:cNvPicPr>
            <a:picLocks noGrp="1" noChangeAspect="1"/>
          </p:cNvPicPr>
          <p:nvPr>
            <p:ph idx="1"/>
          </p:nvPr>
        </p:nvPicPr>
        <p:blipFill>
          <a:blip r:embed="rId4"/>
          <a:stretch>
            <a:fillRect/>
          </a:stretch>
        </p:blipFill>
        <p:spPr>
          <a:xfrm>
            <a:off x="523865" y="1930580"/>
            <a:ext cx="5354477" cy="3620380"/>
          </a:xfrm>
          <a:prstGeom prst="rect">
            <a:avLst/>
          </a:prstGeom>
        </p:spPr>
      </p:pic>
      <p:sp>
        <p:nvSpPr>
          <p:cNvPr id="2" name="TextBox 1"/>
          <p:cNvSpPr txBox="1"/>
          <p:nvPr/>
        </p:nvSpPr>
        <p:spPr>
          <a:xfrm>
            <a:off x="289560" y="6461760"/>
            <a:ext cx="4480560" cy="369332"/>
          </a:xfrm>
          <a:prstGeom prst="rect">
            <a:avLst/>
          </a:prstGeom>
          <a:noFill/>
        </p:spPr>
        <p:txBody>
          <a:bodyPr wrap="square" rtlCol="0">
            <a:spAutoFit/>
          </a:bodyPr>
          <a:lstStyle/>
          <a:p>
            <a:r>
              <a:rPr lang="en-US" dirty="0" smtClean="0"/>
              <a:t>Source: Federal Highway Administration</a:t>
            </a:r>
            <a:endParaRPr lang="en-US" dirty="0"/>
          </a:p>
        </p:txBody>
      </p:sp>
      <p:grpSp>
        <p:nvGrpSpPr>
          <p:cNvPr id="17" name="Group 16"/>
          <p:cNvGrpSpPr/>
          <p:nvPr/>
        </p:nvGrpSpPr>
        <p:grpSpPr>
          <a:xfrm>
            <a:off x="214068" y="2445145"/>
            <a:ext cx="6805820" cy="2546618"/>
            <a:chOff x="1179098" y="2636332"/>
            <a:chExt cx="7170468" cy="2857282"/>
          </a:xfrm>
        </p:grpSpPr>
        <p:pic>
          <p:nvPicPr>
            <p:cNvPr id="6"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41878" y="3292445"/>
              <a:ext cx="2035973" cy="2201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21"/>
            <p:cNvSpPr txBox="1">
              <a:spLocks noChangeArrowheads="1"/>
            </p:cNvSpPr>
            <p:nvPr/>
          </p:nvSpPr>
          <p:spPr bwMode="auto">
            <a:xfrm rot="16200000">
              <a:off x="765424" y="3706119"/>
              <a:ext cx="1216468" cy="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r>
                <a:rPr lang="en-US" altLang="en-US" dirty="0">
                  <a:latin typeface="+mj-lt"/>
                  <a:ea typeface="MS PGothic" pitchFamily="34" charset="-128"/>
                </a:rPr>
                <a:t>Dollars</a:t>
              </a:r>
            </a:p>
          </p:txBody>
        </p:sp>
        <p:sp>
          <p:nvSpPr>
            <p:cNvPr id="4" name="TextBox 3"/>
            <p:cNvSpPr txBox="1"/>
            <p:nvPr/>
          </p:nvSpPr>
          <p:spPr>
            <a:xfrm>
              <a:off x="6371974" y="2636332"/>
              <a:ext cx="1977592" cy="656112"/>
            </a:xfrm>
            <a:prstGeom prst="rect">
              <a:avLst/>
            </a:prstGeom>
            <a:noFill/>
          </p:spPr>
          <p:txBody>
            <a:bodyPr wrap="square" rtlCol="0">
              <a:spAutoFit/>
            </a:bodyPr>
            <a:lstStyle/>
            <a:p>
              <a:r>
                <a:rPr lang="en-US" sz="2400" b="1" dirty="0" smtClean="0">
                  <a:solidFill>
                    <a:schemeClr val="accent1">
                      <a:lumMod val="60000"/>
                      <a:lumOff val="40000"/>
                    </a:schemeClr>
                  </a:solidFill>
                  <a:latin typeface="Arial Narrow" panose="020B0606020202030204" pitchFamily="34" charset="0"/>
                </a:rPr>
                <a:t>$700 </a:t>
              </a:r>
              <a:r>
                <a:rPr lang="en-US" sz="1600" i="1" dirty="0" smtClean="0">
                  <a:solidFill>
                    <a:schemeClr val="tx1">
                      <a:lumMod val="85000"/>
                    </a:schemeClr>
                  </a:solidFill>
                  <a:latin typeface="Calibri Light" panose="020F0302020204030204" pitchFamily="34" charset="0"/>
                </a:rPr>
                <a:t>Nat’l </a:t>
              </a:r>
              <a:r>
                <a:rPr lang="en-US" sz="1600" i="1" dirty="0" err="1" smtClean="0">
                  <a:solidFill>
                    <a:schemeClr val="tx1">
                      <a:lumMod val="85000"/>
                    </a:schemeClr>
                  </a:solidFill>
                  <a:latin typeface="Calibri Light" panose="020F0302020204030204" pitchFamily="34" charset="0"/>
                </a:rPr>
                <a:t>Avg</a:t>
              </a:r>
              <a:r>
                <a:rPr lang="en-US" sz="3200" dirty="0" smtClean="0">
                  <a:solidFill>
                    <a:schemeClr val="accent1">
                      <a:lumMod val="60000"/>
                      <a:lumOff val="40000"/>
                    </a:schemeClr>
                  </a:solidFill>
                  <a:latin typeface="Calibri Light" panose="020F0302020204030204" pitchFamily="34" charset="0"/>
                </a:rPr>
                <a:t> </a:t>
              </a:r>
              <a:endParaRPr lang="en-US" sz="3200" dirty="0">
                <a:solidFill>
                  <a:schemeClr val="accent1">
                    <a:lumMod val="60000"/>
                    <a:lumOff val="40000"/>
                  </a:schemeClr>
                </a:solidFill>
                <a:latin typeface="Calibri Light" panose="020F0302020204030204" pitchFamily="34" charset="0"/>
              </a:endParaRPr>
            </a:p>
          </p:txBody>
        </p:sp>
        <p:sp>
          <p:nvSpPr>
            <p:cNvPr id="14" name="TextBox 13"/>
            <p:cNvSpPr txBox="1"/>
            <p:nvPr/>
          </p:nvSpPr>
          <p:spPr>
            <a:xfrm>
              <a:off x="7080794" y="4508913"/>
              <a:ext cx="884152" cy="523220"/>
            </a:xfrm>
            <a:prstGeom prst="rect">
              <a:avLst/>
            </a:prstGeom>
            <a:noFill/>
          </p:spPr>
          <p:txBody>
            <a:bodyPr wrap="square" rtlCol="0">
              <a:spAutoFit/>
            </a:bodyPr>
            <a:lstStyle/>
            <a:p>
              <a:r>
                <a:rPr lang="en-US" sz="2400" b="1" dirty="0" smtClean="0">
                  <a:solidFill>
                    <a:srgbClr val="EB8015"/>
                  </a:solidFill>
                  <a:latin typeface="Arial Narrow" panose="020B0606020202030204" pitchFamily="34" charset="0"/>
                </a:rPr>
                <a:t>$326</a:t>
              </a:r>
              <a:endParaRPr lang="en-US" sz="3600" dirty="0">
                <a:solidFill>
                  <a:schemeClr val="accent3">
                    <a:lumMod val="60000"/>
                    <a:lumOff val="40000"/>
                  </a:schemeClr>
                </a:solidFill>
                <a:latin typeface="+mj-lt"/>
              </a:endParaRPr>
            </a:p>
          </p:txBody>
        </p:sp>
      </p:grpSp>
      <p:grpSp>
        <p:nvGrpSpPr>
          <p:cNvPr id="23" name="Group 22"/>
          <p:cNvGrpSpPr/>
          <p:nvPr/>
        </p:nvGrpSpPr>
        <p:grpSpPr>
          <a:xfrm>
            <a:off x="6806185" y="1465836"/>
            <a:ext cx="2606723" cy="1958617"/>
            <a:chOff x="620799" y="1833925"/>
            <a:chExt cx="2606723" cy="1958617"/>
          </a:xfrm>
        </p:grpSpPr>
        <p:sp>
          <p:nvSpPr>
            <p:cNvPr id="18" name="TextBox 17"/>
            <p:cNvSpPr txBox="1"/>
            <p:nvPr/>
          </p:nvSpPr>
          <p:spPr>
            <a:xfrm>
              <a:off x="620799" y="2592213"/>
              <a:ext cx="2606723" cy="1200329"/>
            </a:xfrm>
            <a:prstGeom prst="rect">
              <a:avLst/>
            </a:prstGeom>
            <a:noFill/>
          </p:spPr>
          <p:txBody>
            <a:bodyPr wrap="square" rtlCol="0">
              <a:spAutoFit/>
            </a:bodyPr>
            <a:lstStyle/>
            <a:p>
              <a:pPr algn="ctr"/>
              <a:r>
                <a:rPr lang="en-US" sz="2400" b="1" i="1" dirty="0" smtClean="0">
                  <a:solidFill>
                    <a:schemeClr val="tx1">
                      <a:lumMod val="75000"/>
                    </a:schemeClr>
                  </a:solidFill>
                  <a:latin typeface="Arial Narrow" panose="020B0606020202030204" pitchFamily="34" charset="0"/>
                </a:rPr>
                <a:t>Lowest Per Capita Revenue in the Nation</a:t>
              </a:r>
              <a:endParaRPr lang="en-US" sz="3600" i="1" dirty="0">
                <a:solidFill>
                  <a:schemeClr val="tx1">
                    <a:lumMod val="75000"/>
                  </a:schemeClr>
                </a:solidFill>
                <a:latin typeface="+mj-lt"/>
              </a:endParaRPr>
            </a:p>
          </p:txBody>
        </p:sp>
        <p:sp>
          <p:nvSpPr>
            <p:cNvPr id="19" name="TextBox 18"/>
            <p:cNvSpPr txBox="1"/>
            <p:nvPr/>
          </p:nvSpPr>
          <p:spPr>
            <a:xfrm>
              <a:off x="1134871" y="1833925"/>
              <a:ext cx="1578578" cy="830997"/>
            </a:xfrm>
            <a:prstGeom prst="rect">
              <a:avLst/>
            </a:prstGeom>
            <a:noFill/>
          </p:spPr>
          <p:txBody>
            <a:bodyPr wrap="square" rtlCol="0">
              <a:spAutoFit/>
            </a:bodyPr>
            <a:lstStyle/>
            <a:p>
              <a:pPr algn="ctr"/>
              <a:r>
                <a:rPr lang="en-US" sz="4800" b="1" dirty="0" smtClean="0">
                  <a:solidFill>
                    <a:srgbClr val="EB8015"/>
                  </a:solidFill>
                  <a:latin typeface="Arial Narrow" panose="020B0606020202030204" pitchFamily="34" charset="0"/>
                </a:rPr>
                <a:t>$326</a:t>
              </a:r>
              <a:endParaRPr lang="en-US" sz="6600" dirty="0">
                <a:solidFill>
                  <a:schemeClr val="accent3">
                    <a:lumMod val="60000"/>
                    <a:lumOff val="40000"/>
                  </a:schemeClr>
                </a:solidFill>
                <a:latin typeface="+mj-lt"/>
              </a:endParaRPr>
            </a:p>
          </p:txBody>
        </p:sp>
      </p:grpSp>
      <p:grpSp>
        <p:nvGrpSpPr>
          <p:cNvPr id="24" name="Group 23"/>
          <p:cNvGrpSpPr/>
          <p:nvPr/>
        </p:nvGrpSpPr>
        <p:grpSpPr>
          <a:xfrm>
            <a:off x="8681415" y="2917881"/>
            <a:ext cx="3412285" cy="1510473"/>
            <a:chOff x="1917162" y="3986974"/>
            <a:chExt cx="3412285" cy="1510473"/>
          </a:xfrm>
        </p:grpSpPr>
        <p:sp>
          <p:nvSpPr>
            <p:cNvPr id="20" name="TextBox 19"/>
            <p:cNvSpPr txBox="1"/>
            <p:nvPr/>
          </p:nvSpPr>
          <p:spPr>
            <a:xfrm>
              <a:off x="2306296" y="3986974"/>
              <a:ext cx="2634018" cy="830997"/>
            </a:xfrm>
            <a:prstGeom prst="rect">
              <a:avLst/>
            </a:prstGeom>
            <a:noFill/>
          </p:spPr>
          <p:txBody>
            <a:bodyPr wrap="square" rtlCol="0">
              <a:spAutoFit/>
            </a:bodyPr>
            <a:lstStyle/>
            <a:p>
              <a:pPr algn="ctr"/>
              <a:r>
                <a:rPr lang="en-US" sz="4800" b="1" dirty="0" smtClean="0">
                  <a:solidFill>
                    <a:srgbClr val="EB8015"/>
                  </a:solidFill>
                  <a:latin typeface="Arial Narrow" panose="020B0606020202030204" pitchFamily="34" charset="0"/>
                </a:rPr>
                <a:t>2017</a:t>
              </a:r>
              <a:endParaRPr lang="en-US" sz="6600" dirty="0">
                <a:solidFill>
                  <a:schemeClr val="accent3">
                    <a:lumMod val="60000"/>
                    <a:lumOff val="40000"/>
                  </a:schemeClr>
                </a:solidFill>
                <a:latin typeface="+mj-lt"/>
              </a:endParaRPr>
            </a:p>
          </p:txBody>
        </p:sp>
        <p:sp>
          <p:nvSpPr>
            <p:cNvPr id="21" name="TextBox 20"/>
            <p:cNvSpPr txBox="1"/>
            <p:nvPr/>
          </p:nvSpPr>
          <p:spPr>
            <a:xfrm>
              <a:off x="1917162" y="4666450"/>
              <a:ext cx="3412285" cy="830997"/>
            </a:xfrm>
            <a:prstGeom prst="rect">
              <a:avLst/>
            </a:prstGeom>
            <a:noFill/>
          </p:spPr>
          <p:txBody>
            <a:bodyPr wrap="square" rtlCol="0">
              <a:spAutoFit/>
            </a:bodyPr>
            <a:lstStyle/>
            <a:p>
              <a:pPr algn="ctr"/>
              <a:r>
                <a:rPr lang="en-US" sz="2400" b="1" i="1" dirty="0" smtClean="0">
                  <a:solidFill>
                    <a:schemeClr val="tx1">
                      <a:lumMod val="75000"/>
                    </a:schemeClr>
                  </a:solidFill>
                  <a:latin typeface="Arial Narrow" panose="020B0606020202030204" pitchFamily="34" charset="0"/>
                </a:rPr>
                <a:t>Year of the last revision to the state gas tax in TN</a:t>
              </a:r>
              <a:endParaRPr lang="en-US" sz="3600" i="1" dirty="0">
                <a:solidFill>
                  <a:schemeClr val="tx1">
                    <a:lumMod val="75000"/>
                  </a:schemeClr>
                </a:solidFill>
                <a:latin typeface="+mj-lt"/>
              </a:endParaRPr>
            </a:p>
          </p:txBody>
        </p:sp>
      </p:grpSp>
      <p:sp>
        <p:nvSpPr>
          <p:cNvPr id="28" name="TextBox 27"/>
          <p:cNvSpPr txBox="1"/>
          <p:nvPr/>
        </p:nvSpPr>
        <p:spPr>
          <a:xfrm>
            <a:off x="6994815" y="4347292"/>
            <a:ext cx="2229462" cy="2739211"/>
          </a:xfrm>
          <a:prstGeom prst="rect">
            <a:avLst/>
          </a:prstGeom>
          <a:noFill/>
        </p:spPr>
        <p:txBody>
          <a:bodyPr wrap="square" rtlCol="0">
            <a:spAutoFit/>
          </a:bodyPr>
          <a:lstStyle/>
          <a:p>
            <a:pPr algn="ctr"/>
            <a:r>
              <a:rPr lang="en-US" sz="3600" b="1" dirty="0" smtClean="0">
                <a:solidFill>
                  <a:srgbClr val="EB8015"/>
                </a:solidFill>
                <a:latin typeface="Arial Narrow" panose="020B0606020202030204" pitchFamily="34" charset="0"/>
              </a:rPr>
              <a:t>26.4¢/gal </a:t>
            </a:r>
            <a:r>
              <a:rPr lang="en-US" sz="2800" b="1" i="1" dirty="0" smtClean="0">
                <a:solidFill>
                  <a:schemeClr val="tx1">
                    <a:lumMod val="75000"/>
                  </a:schemeClr>
                </a:solidFill>
                <a:latin typeface="Arial Narrow" panose="020B0606020202030204" pitchFamily="34" charset="0"/>
              </a:rPr>
              <a:t>Gas Tax</a:t>
            </a:r>
            <a:endParaRPr lang="en-US" sz="2800" b="1" i="1" dirty="0" smtClean="0">
              <a:solidFill>
                <a:srgbClr val="EB8015"/>
              </a:solidFill>
              <a:latin typeface="Arial Narrow" panose="020B0606020202030204" pitchFamily="34" charset="0"/>
            </a:endParaRPr>
          </a:p>
          <a:p>
            <a:pPr algn="ctr"/>
            <a:r>
              <a:rPr lang="en-US" sz="3600" b="1" dirty="0" smtClean="0">
                <a:solidFill>
                  <a:srgbClr val="EB8015"/>
                </a:solidFill>
                <a:latin typeface="Arial Narrow" panose="020B0606020202030204" pitchFamily="34" charset="0"/>
              </a:rPr>
              <a:t>18.4¢/gal</a:t>
            </a:r>
          </a:p>
          <a:p>
            <a:pPr algn="ctr"/>
            <a:r>
              <a:rPr lang="en-US" sz="2800" b="1" i="1" dirty="0" smtClean="0">
                <a:solidFill>
                  <a:schemeClr val="tx1">
                    <a:lumMod val="75000"/>
                  </a:schemeClr>
                </a:solidFill>
                <a:latin typeface="Arial Narrow" panose="020B0606020202030204" pitchFamily="34" charset="0"/>
              </a:rPr>
              <a:t>Diesel </a:t>
            </a:r>
            <a:r>
              <a:rPr lang="en-US" sz="2800" b="1" i="1" dirty="0">
                <a:solidFill>
                  <a:schemeClr val="tx1">
                    <a:lumMod val="75000"/>
                  </a:schemeClr>
                </a:solidFill>
                <a:latin typeface="Arial Narrow" panose="020B0606020202030204" pitchFamily="34" charset="0"/>
              </a:rPr>
              <a:t>Tax</a:t>
            </a:r>
            <a:endParaRPr lang="en-US" sz="2800" b="1" i="1" dirty="0">
              <a:solidFill>
                <a:srgbClr val="EB8015"/>
              </a:solidFill>
              <a:latin typeface="Arial Narrow" panose="020B0606020202030204" pitchFamily="34" charset="0"/>
            </a:endParaRPr>
          </a:p>
          <a:p>
            <a:pPr algn="ctr"/>
            <a:endParaRPr lang="en-US" sz="4400" dirty="0">
              <a:solidFill>
                <a:schemeClr val="accent3">
                  <a:lumMod val="60000"/>
                  <a:lumOff val="40000"/>
                </a:schemeClr>
              </a:solidFill>
              <a:latin typeface="+mj-lt"/>
            </a:endParaRPr>
          </a:p>
        </p:txBody>
      </p:sp>
    </p:spTree>
    <p:extLst>
      <p:ext uri="{BB962C8B-B14F-4D97-AF65-F5344CB8AC3E}">
        <p14:creationId xmlns:p14="http://schemas.microsoft.com/office/powerpoint/2010/main" val="288647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2000" fill="hold"/>
                                        <p:tgtEl>
                                          <p:spTgt spid="23"/>
                                        </p:tgtEl>
                                        <p:attrNameLst>
                                          <p:attrName>ppt_x</p:attrName>
                                        </p:attrNameLst>
                                      </p:cBhvr>
                                      <p:tavLst>
                                        <p:tav tm="0">
                                          <p:val>
                                            <p:strVal val="1+#ppt_w/2"/>
                                          </p:val>
                                        </p:tav>
                                        <p:tav tm="100000">
                                          <p:val>
                                            <p:strVal val="#ppt_x"/>
                                          </p:val>
                                        </p:tav>
                                      </p:tavLst>
                                    </p:anim>
                                    <p:anim calcmode="lin" valueType="num">
                                      <p:cBhvr additive="base">
                                        <p:cTn id="8" dur="2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2"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000" fill="hold"/>
                                        <p:tgtEl>
                                          <p:spTgt spid="24"/>
                                        </p:tgtEl>
                                        <p:attrNameLst>
                                          <p:attrName>ppt_x</p:attrName>
                                        </p:attrNameLst>
                                      </p:cBhvr>
                                      <p:tavLst>
                                        <p:tav tm="0">
                                          <p:val>
                                            <p:strVal val="1+#ppt_w/2"/>
                                          </p:val>
                                        </p:tav>
                                        <p:tav tm="100000">
                                          <p:val>
                                            <p:strVal val="#ppt_x"/>
                                          </p:val>
                                        </p:tav>
                                      </p:tavLst>
                                    </p:anim>
                                    <p:anim calcmode="lin" valueType="num">
                                      <p:cBhvr additive="base">
                                        <p:cTn id="13" dur="20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2000" fill="hold"/>
                                        <p:tgtEl>
                                          <p:spTgt spid="28"/>
                                        </p:tgtEl>
                                        <p:attrNameLst>
                                          <p:attrName>ppt_x</p:attrName>
                                        </p:attrNameLst>
                                      </p:cBhvr>
                                      <p:tavLst>
                                        <p:tav tm="0">
                                          <p:val>
                                            <p:strVal val="1+#ppt_w/2"/>
                                          </p:val>
                                        </p:tav>
                                        <p:tav tm="100000">
                                          <p:val>
                                            <p:strVal val="#ppt_x"/>
                                          </p:val>
                                        </p:tav>
                                      </p:tavLst>
                                    </p:anim>
                                    <p:anim calcmode="lin" valueType="num">
                                      <p:cBhvr additive="base">
                                        <p:cTn id="18" dur="2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7372" r="100000"/>
                    </a14:imgEffect>
                    <a14:imgEffect>
                      <a14:artisticPaintStrokes/>
                    </a14:imgEffect>
                  </a14:imgLayer>
                </a14:imgProps>
              </a:ext>
              <a:ext uri="{28A0092B-C50C-407E-A947-70E740481C1C}">
                <a14:useLocalDpi xmlns:a14="http://schemas.microsoft.com/office/drawing/2010/main" val="0"/>
              </a:ext>
            </a:extLst>
          </a:blip>
          <a:stretch>
            <a:fillRect/>
          </a:stretch>
        </p:blipFill>
        <p:spPr>
          <a:xfrm>
            <a:off x="3011016" y="1"/>
            <a:ext cx="9180984" cy="6857999"/>
          </a:xfrm>
          <a:prstGeom prst="rect">
            <a:avLst/>
          </a:prstGeom>
        </p:spPr>
      </p:pic>
      <p:sp>
        <p:nvSpPr>
          <p:cNvPr id="2" name="Title 1"/>
          <p:cNvSpPr>
            <a:spLocks noGrp="1"/>
          </p:cNvSpPr>
          <p:nvPr>
            <p:ph type="title"/>
          </p:nvPr>
        </p:nvSpPr>
        <p:spPr>
          <a:xfrm>
            <a:off x="0" y="1"/>
            <a:ext cx="11582400" cy="1581151"/>
          </a:xfrm>
          <a:solidFill>
            <a:schemeClr val="bg1">
              <a:alpha val="75000"/>
            </a:schemeClr>
          </a:solidFill>
        </p:spPr>
        <p:txBody>
          <a:bodyPr>
            <a:noAutofit/>
          </a:bodyPr>
          <a:lstStyle/>
          <a:p>
            <a:pPr marL="380990"/>
            <a:r>
              <a:rPr lang="en-US" sz="4800" dirty="0">
                <a:solidFill>
                  <a:srgbClr val="3399FF"/>
                </a:solidFill>
                <a:latin typeface="Arial" panose="020B0604020202020204" pitchFamily="34" charset="0"/>
                <a:cs typeface="Arial" panose="020B0604020202020204" pitchFamily="34" charset="0"/>
              </a:rPr>
              <a:t>Setting the Stage</a:t>
            </a:r>
            <a:r>
              <a:rPr lang="en-US" sz="4800" dirty="0">
                <a:latin typeface="Arial" panose="020B0604020202020204" pitchFamily="34" charset="0"/>
                <a:cs typeface="Arial" panose="020B0604020202020204" pitchFamily="34" charset="0"/>
              </a:rPr>
              <a:t/>
            </a:r>
            <a:br>
              <a:rPr lang="en-US" sz="4800" dirty="0">
                <a:latin typeface="Arial" panose="020B0604020202020204" pitchFamily="34" charset="0"/>
                <a:cs typeface="Arial" panose="020B0604020202020204" pitchFamily="34" charset="0"/>
              </a:rPr>
            </a:br>
            <a:r>
              <a:rPr lang="en-US" sz="4300" dirty="0">
                <a:solidFill>
                  <a:schemeClr val="tx1"/>
                </a:solidFill>
                <a:latin typeface="Arial" panose="020B0604020202020204" pitchFamily="34" charset="0"/>
                <a:cs typeface="Arial" panose="020B0604020202020204" pitchFamily="34" charset="0"/>
              </a:rPr>
              <a:t>Tennessee’s Current Outlook</a:t>
            </a:r>
          </a:p>
        </p:txBody>
      </p:sp>
      <p:sp>
        <p:nvSpPr>
          <p:cNvPr id="5" name="Content Placeholder 2"/>
          <p:cNvSpPr txBox="1">
            <a:spLocks/>
          </p:cNvSpPr>
          <p:nvPr/>
        </p:nvSpPr>
        <p:spPr>
          <a:xfrm>
            <a:off x="416422" y="1555944"/>
            <a:ext cx="7394079" cy="960755"/>
          </a:xfrm>
          <a:prstGeom prst="rect">
            <a:avLst/>
          </a:prstGeom>
          <a:noFill/>
        </p:spPr>
        <p:txBody>
          <a:bodyPr vert="horz" lIns="121917" tIns="60958" rIns="121917" bIns="60958"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tabLst>
                <a:tab pos="7463180" algn="l"/>
              </a:tabLst>
            </a:pPr>
            <a:r>
              <a:rPr lang="en-US" sz="3700" b="1" dirty="0">
                <a:solidFill>
                  <a:srgbClr val="3399FF"/>
                </a:solidFill>
                <a:latin typeface="Arial" panose="020B0604020202020204" pitchFamily="34" charset="0"/>
                <a:ea typeface="Open Sans" panose="020B0606030504020204" pitchFamily="34" charset="0"/>
                <a:cs typeface="Arial" panose="020B0604020202020204" pitchFamily="34" charset="0"/>
              </a:rPr>
              <a:t>Funding Outlook</a:t>
            </a:r>
            <a:endParaRPr lang="en-US" b="1" dirty="0" smtClean="0">
              <a:latin typeface="Arial" panose="020B0604020202020204" pitchFamily="34" charset="0"/>
              <a:ea typeface="Open Sans" panose="020B0606030504020204" pitchFamily="34" charset="0"/>
              <a:cs typeface="Arial" panose="020B0604020202020204" pitchFamily="34" charset="0"/>
            </a:endParaRPr>
          </a:p>
        </p:txBody>
      </p:sp>
      <p:sp>
        <p:nvSpPr>
          <p:cNvPr id="9" name="Content Placeholder 2"/>
          <p:cNvSpPr txBox="1">
            <a:spLocks/>
          </p:cNvSpPr>
          <p:nvPr/>
        </p:nvSpPr>
        <p:spPr>
          <a:xfrm>
            <a:off x="416422" y="2516700"/>
            <a:ext cx="7394079" cy="4205307"/>
          </a:xfrm>
          <a:prstGeom prst="rect">
            <a:avLst/>
          </a:prstGeom>
          <a:noFill/>
        </p:spPr>
        <p:txBody>
          <a:bodyPr vert="horz" lIns="121917" tIns="60958" rIns="121917" bIns="60958"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tabLst>
                <a:tab pos="7463180" algn="l"/>
              </a:tabLst>
            </a:pPr>
            <a:r>
              <a:rPr lang="en-US" b="1" dirty="0" smtClean="0">
                <a:latin typeface="Arial" panose="020B0604020202020204" pitchFamily="34" charset="0"/>
                <a:ea typeface="Open Sans" panose="020B0606030504020204" pitchFamily="34" charset="0"/>
                <a:cs typeface="Arial" panose="020B0604020202020204" pitchFamily="34" charset="0"/>
              </a:rPr>
              <a:t>Current revenues are not keeping up with growth</a:t>
            </a:r>
          </a:p>
        </p:txBody>
      </p:sp>
    </p:spTree>
    <p:extLst>
      <p:ext uri="{BB962C8B-B14F-4D97-AF65-F5344CB8AC3E}">
        <p14:creationId xmlns:p14="http://schemas.microsoft.com/office/powerpoint/2010/main" val="1683727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anim calcmode="lin" valueType="num">
                                      <p:cBhvr>
                                        <p:cTn id="8" dur="3000" fill="hold"/>
                                        <p:tgtEl>
                                          <p:spTgt spid="9"/>
                                        </p:tgtEl>
                                        <p:attrNameLst>
                                          <p:attrName>ppt_x</p:attrName>
                                        </p:attrNameLst>
                                      </p:cBhvr>
                                      <p:tavLst>
                                        <p:tav tm="0">
                                          <p:val>
                                            <p:strVal val="#ppt_x"/>
                                          </p:val>
                                        </p:tav>
                                        <p:tav tm="100000">
                                          <p:val>
                                            <p:strVal val="#ppt_x"/>
                                          </p:val>
                                        </p:tav>
                                      </p:tavLst>
                                    </p:anim>
                                    <p:anim calcmode="lin" valueType="num">
                                      <p:cBhvr>
                                        <p:cTn id="9" dur="3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ea typeface="Open Sans" panose="020B0606030504020204" pitchFamily="34" charset="0"/>
                <a:cs typeface="Arial" panose="020B0604020202020204" pitchFamily="34" charset="0"/>
              </a:rPr>
              <a:t>Fuel Efficiency – A Challenge</a:t>
            </a:r>
          </a:p>
        </p:txBody>
      </p:sp>
      <p:sp>
        <p:nvSpPr>
          <p:cNvPr id="12" name="TextBox 11"/>
          <p:cNvSpPr txBox="1"/>
          <p:nvPr/>
        </p:nvSpPr>
        <p:spPr>
          <a:xfrm>
            <a:off x="1689707" y="1197633"/>
            <a:ext cx="4238718" cy="400105"/>
          </a:xfrm>
          <a:prstGeom prst="rect">
            <a:avLst/>
          </a:prstGeom>
          <a:noFill/>
        </p:spPr>
        <p:txBody>
          <a:bodyPr wrap="none" lIns="121917" tIns="60958" rIns="121917" bIns="60958" rtlCol="0">
            <a:spAutoFit/>
          </a:bodyPr>
          <a:lstStyle/>
          <a:p>
            <a:r>
              <a:rPr lang="en-US" b="1" dirty="0" smtClean="0">
                <a:latin typeface="Arial" panose="020B0604020202020204" pitchFamily="34" charset="0"/>
                <a:ea typeface="Open Sans" panose="020B0606030504020204" pitchFamily="34" charset="0"/>
                <a:cs typeface="Arial" panose="020B0604020202020204" pitchFamily="34" charset="0"/>
              </a:rPr>
              <a:t>GAS TAX PAID PER NEW VEHICLE**</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13" name="TextBox 12"/>
          <p:cNvSpPr txBox="1"/>
          <p:nvPr/>
        </p:nvSpPr>
        <p:spPr>
          <a:xfrm>
            <a:off x="301037" y="6454535"/>
            <a:ext cx="9781353" cy="615549"/>
          </a:xfrm>
          <a:prstGeom prst="rect">
            <a:avLst/>
          </a:prstGeom>
          <a:noFill/>
        </p:spPr>
        <p:txBody>
          <a:bodyPr wrap="square" lIns="121917" tIns="60958" rIns="121917" bIns="60958" rtlCol="0">
            <a:spAutoFit/>
          </a:bodyPr>
          <a:lstStyle/>
          <a:p>
            <a:r>
              <a:rPr lang="en-US" sz="1600" dirty="0">
                <a:latin typeface="Arial" panose="020B0604020202020204" pitchFamily="34" charset="0"/>
                <a:ea typeface="Open Sans" panose="020B0606030504020204" pitchFamily="34" charset="0"/>
                <a:cs typeface="Arial" panose="020B0604020202020204" pitchFamily="34" charset="0"/>
              </a:rPr>
              <a:t>**Assumes 15K Miles/Year for a new </a:t>
            </a:r>
            <a:r>
              <a:rPr lang="en-US" sz="1600" dirty="0" smtClean="0">
                <a:latin typeface="Arial" panose="020B0604020202020204" pitchFamily="34" charset="0"/>
                <a:ea typeface="Open Sans" panose="020B0606030504020204" pitchFamily="34" charset="0"/>
                <a:cs typeface="Arial" panose="020B0604020202020204" pitchFamily="34" charset="0"/>
              </a:rPr>
              <a:t>vehicle					Source</a:t>
            </a:r>
            <a:r>
              <a:rPr lang="en-US" sz="1600" dirty="0">
                <a:latin typeface="Arial" panose="020B0604020202020204" pitchFamily="34" charset="0"/>
                <a:ea typeface="Open Sans" panose="020B0606030504020204" pitchFamily="34" charset="0"/>
                <a:cs typeface="Arial" panose="020B0604020202020204" pitchFamily="34" charset="0"/>
              </a:rPr>
              <a:t>: US DOT</a:t>
            </a:r>
          </a:p>
          <a:p>
            <a:endParaRPr lang="en-US" sz="1600" dirty="0">
              <a:latin typeface="Arial" panose="020B0604020202020204" pitchFamily="34" charset="0"/>
              <a:ea typeface="Open Sans" panose="020B0606030504020204" pitchFamily="34" charset="0"/>
              <a:cs typeface="Arial" panose="020B0604020202020204" pitchFamily="34" charset="0"/>
            </a:endParaRPr>
          </a:p>
        </p:txBody>
      </p:sp>
      <p:grpSp>
        <p:nvGrpSpPr>
          <p:cNvPr id="17" name="Group 16"/>
          <p:cNvGrpSpPr/>
          <p:nvPr/>
        </p:nvGrpSpPr>
        <p:grpSpPr>
          <a:xfrm>
            <a:off x="1987515" y="1870803"/>
            <a:ext cx="8094875" cy="4268652"/>
            <a:chOff x="1490636" y="1403102"/>
            <a:chExt cx="6071156" cy="3201489"/>
          </a:xfrm>
        </p:grpSpPr>
        <p:sp>
          <p:nvSpPr>
            <p:cNvPr id="3" name="Rectangle 2"/>
            <p:cNvSpPr/>
            <p:nvPr/>
          </p:nvSpPr>
          <p:spPr>
            <a:xfrm>
              <a:off x="1525574" y="1957327"/>
              <a:ext cx="1871329" cy="262392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Rectangle 3"/>
            <p:cNvSpPr/>
            <p:nvPr/>
          </p:nvSpPr>
          <p:spPr>
            <a:xfrm>
              <a:off x="3609563" y="2627177"/>
              <a:ext cx="1864247" cy="1954078"/>
            </a:xfrm>
            <a:prstGeom prst="rect">
              <a:avLst/>
            </a:prstGeom>
            <a:solidFill>
              <a:srgbClr val="42B0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Rectangle 4"/>
            <p:cNvSpPr/>
            <p:nvPr/>
          </p:nvSpPr>
          <p:spPr>
            <a:xfrm>
              <a:off x="5686470" y="3401951"/>
              <a:ext cx="1875322" cy="117930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 name="TextBox 5"/>
            <p:cNvSpPr txBox="1"/>
            <p:nvPr/>
          </p:nvSpPr>
          <p:spPr>
            <a:xfrm>
              <a:off x="1898434" y="2259956"/>
              <a:ext cx="773288" cy="276999"/>
            </a:xfrm>
            <a:prstGeom prst="rect">
              <a:avLst/>
            </a:prstGeom>
            <a:noFill/>
          </p:spPr>
          <p:txBody>
            <a:bodyPr wrap="none" rtlCol="0">
              <a:spAutoFit/>
            </a:bodyPr>
            <a:lstStyle/>
            <a:p>
              <a:r>
                <a:rPr lang="en-US" b="1" dirty="0" smtClean="0">
                  <a:latin typeface="Arial" panose="020B0604020202020204" pitchFamily="34" charset="0"/>
                  <a:ea typeface="Open Sans" panose="020B0606030504020204" pitchFamily="34" charset="0"/>
                  <a:cs typeface="Arial" panose="020B0604020202020204" pitchFamily="34" charset="0"/>
                </a:rPr>
                <a:t>28 MPG</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7" name="TextBox 6"/>
            <p:cNvSpPr txBox="1"/>
            <p:nvPr/>
          </p:nvSpPr>
          <p:spPr>
            <a:xfrm>
              <a:off x="4016610" y="2832423"/>
              <a:ext cx="773288" cy="276999"/>
            </a:xfrm>
            <a:prstGeom prst="rect">
              <a:avLst/>
            </a:prstGeom>
            <a:noFill/>
          </p:spPr>
          <p:txBody>
            <a:bodyPr wrap="none" rtlCol="0">
              <a:spAutoFit/>
            </a:bodyPr>
            <a:lstStyle/>
            <a:p>
              <a:r>
                <a:rPr lang="en-US" b="1" dirty="0" smtClean="0">
                  <a:latin typeface="Arial" panose="020B0604020202020204" pitchFamily="34" charset="0"/>
                  <a:ea typeface="Open Sans" panose="020B0606030504020204" pitchFamily="34" charset="0"/>
                  <a:cs typeface="Arial" panose="020B0604020202020204" pitchFamily="34" charset="0"/>
                </a:rPr>
                <a:t>36 MPG</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8" name="TextBox 7"/>
            <p:cNvSpPr txBox="1"/>
            <p:nvPr/>
          </p:nvSpPr>
          <p:spPr>
            <a:xfrm>
              <a:off x="6002301" y="3461377"/>
              <a:ext cx="917559" cy="276999"/>
            </a:xfrm>
            <a:prstGeom prst="rect">
              <a:avLst/>
            </a:prstGeom>
            <a:noFill/>
          </p:spPr>
          <p:txBody>
            <a:bodyPr wrap="none" rtlCol="0">
              <a:spAutoFit/>
            </a:bodyPr>
            <a:lstStyle/>
            <a:p>
              <a:r>
                <a:rPr lang="en-US" b="1" dirty="0" smtClean="0">
                  <a:latin typeface="Arial" panose="020B0604020202020204" pitchFamily="34" charset="0"/>
                  <a:ea typeface="Open Sans" panose="020B0606030504020204" pitchFamily="34" charset="0"/>
                  <a:cs typeface="Arial" panose="020B0604020202020204" pitchFamily="34" charset="0"/>
                </a:rPr>
                <a:t>54.5 MPG</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9" name="TextBox 8"/>
            <p:cNvSpPr txBox="1"/>
            <p:nvPr/>
          </p:nvSpPr>
          <p:spPr>
            <a:xfrm>
              <a:off x="1490636" y="1403102"/>
              <a:ext cx="1652135" cy="623248"/>
            </a:xfrm>
            <a:prstGeom prst="rect">
              <a:avLst/>
            </a:prstGeom>
            <a:noFill/>
          </p:spPr>
          <p:txBody>
            <a:bodyPr wrap="none" rtlCol="0">
              <a:spAutoFit/>
            </a:bodyPr>
            <a:lstStyle/>
            <a:p>
              <a:r>
                <a:rPr lang="en-US" sz="4800" b="1" dirty="0">
                  <a:latin typeface="Arial" panose="020B0604020202020204" pitchFamily="34" charset="0"/>
                  <a:ea typeface="Open Sans" panose="020B0606030504020204" pitchFamily="34" charset="0"/>
                  <a:cs typeface="Arial" panose="020B0604020202020204" pitchFamily="34" charset="0"/>
                </a:rPr>
                <a:t>$213/</a:t>
              </a:r>
              <a:r>
                <a:rPr lang="en-US" b="1" dirty="0" smtClean="0">
                  <a:latin typeface="Arial" panose="020B0604020202020204" pitchFamily="34" charset="0"/>
                  <a:ea typeface="Open Sans" panose="020B0606030504020204" pitchFamily="34" charset="0"/>
                  <a:cs typeface="Arial" panose="020B0604020202020204" pitchFamily="34" charset="0"/>
                </a:rPr>
                <a:t>year</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10" name="TextBox 9"/>
            <p:cNvSpPr txBox="1"/>
            <p:nvPr/>
          </p:nvSpPr>
          <p:spPr>
            <a:xfrm>
              <a:off x="3567280" y="2038870"/>
              <a:ext cx="1652135" cy="623248"/>
            </a:xfrm>
            <a:prstGeom prst="rect">
              <a:avLst/>
            </a:prstGeom>
            <a:noFill/>
          </p:spPr>
          <p:txBody>
            <a:bodyPr wrap="none" rtlCol="0">
              <a:spAutoFit/>
            </a:bodyPr>
            <a:lstStyle/>
            <a:p>
              <a:r>
                <a:rPr lang="en-US" sz="4800" b="1" dirty="0">
                  <a:latin typeface="Arial" panose="020B0604020202020204" pitchFamily="34" charset="0"/>
                  <a:ea typeface="Open Sans" panose="020B0606030504020204" pitchFamily="34" charset="0"/>
                  <a:cs typeface="Arial" panose="020B0604020202020204" pitchFamily="34" charset="0"/>
                </a:rPr>
                <a:t>$166/</a:t>
              </a:r>
              <a:r>
                <a:rPr lang="en-US" b="1" dirty="0" smtClean="0">
                  <a:latin typeface="Arial" panose="020B0604020202020204" pitchFamily="34" charset="0"/>
                  <a:ea typeface="Open Sans" panose="020B0606030504020204" pitchFamily="34" charset="0"/>
                  <a:cs typeface="Arial" panose="020B0604020202020204" pitchFamily="34" charset="0"/>
                </a:rPr>
                <a:t>year</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11" name="TextBox 10"/>
            <p:cNvSpPr txBox="1"/>
            <p:nvPr/>
          </p:nvSpPr>
          <p:spPr>
            <a:xfrm>
              <a:off x="5651998" y="2826409"/>
              <a:ext cx="1652135" cy="623248"/>
            </a:xfrm>
            <a:prstGeom prst="rect">
              <a:avLst/>
            </a:prstGeom>
            <a:noFill/>
          </p:spPr>
          <p:txBody>
            <a:bodyPr wrap="none" rtlCol="0">
              <a:spAutoFit/>
            </a:bodyPr>
            <a:lstStyle/>
            <a:p>
              <a:r>
                <a:rPr lang="en-US" sz="4800" b="1" dirty="0">
                  <a:latin typeface="Arial" panose="020B0604020202020204" pitchFamily="34" charset="0"/>
                  <a:ea typeface="Open Sans" panose="020B0606030504020204" pitchFamily="34" charset="0"/>
                  <a:cs typeface="Arial" panose="020B0604020202020204" pitchFamily="34" charset="0"/>
                </a:rPr>
                <a:t>$107/</a:t>
              </a:r>
              <a:r>
                <a:rPr lang="en-US" b="1" dirty="0" smtClean="0">
                  <a:latin typeface="Arial" panose="020B0604020202020204" pitchFamily="34" charset="0"/>
                  <a:ea typeface="Open Sans" panose="020B0606030504020204" pitchFamily="34" charset="0"/>
                  <a:cs typeface="Arial" panose="020B0604020202020204" pitchFamily="34" charset="0"/>
                </a:rPr>
                <a:t>year</a:t>
              </a:r>
              <a:endParaRPr lang="en-US" b="1" dirty="0">
                <a:latin typeface="Arial" panose="020B0604020202020204" pitchFamily="34" charset="0"/>
                <a:ea typeface="Open Sans" panose="020B0606030504020204" pitchFamily="34" charset="0"/>
                <a:cs typeface="Arial" panose="020B0604020202020204" pitchFamily="34" charset="0"/>
              </a:endParaRPr>
            </a:p>
          </p:txBody>
        </p:sp>
        <p:sp>
          <p:nvSpPr>
            <p:cNvPr id="14" name="TextBox 13"/>
            <p:cNvSpPr txBox="1"/>
            <p:nvPr/>
          </p:nvSpPr>
          <p:spPr>
            <a:xfrm>
              <a:off x="1971411" y="4108301"/>
              <a:ext cx="931986" cy="496290"/>
            </a:xfrm>
            <a:prstGeom prst="rect">
              <a:avLst/>
            </a:prstGeom>
            <a:noFill/>
          </p:spPr>
          <p:txBody>
            <a:bodyPr wrap="none" rtlCol="0">
              <a:spAutoFit/>
            </a:bodyPr>
            <a:lstStyle/>
            <a:p>
              <a:r>
                <a:rPr lang="en-US" sz="3700" b="1" dirty="0">
                  <a:latin typeface="Arial" panose="020B0604020202020204" pitchFamily="34" charset="0"/>
                  <a:ea typeface="Open Sans" panose="020B0606030504020204" pitchFamily="34" charset="0"/>
                  <a:cs typeface="Arial" panose="020B0604020202020204" pitchFamily="34" charset="0"/>
                </a:rPr>
                <a:t>1990</a:t>
              </a:r>
              <a:endParaRPr lang="en-US" sz="5300" b="1" dirty="0">
                <a:latin typeface="Arial" panose="020B0604020202020204" pitchFamily="34" charset="0"/>
                <a:ea typeface="Open Sans" panose="020B0606030504020204" pitchFamily="34" charset="0"/>
                <a:cs typeface="Arial" panose="020B0604020202020204" pitchFamily="34" charset="0"/>
              </a:endParaRPr>
            </a:p>
          </p:txBody>
        </p:sp>
        <p:sp>
          <p:nvSpPr>
            <p:cNvPr id="15" name="TextBox 14"/>
            <p:cNvSpPr txBox="1"/>
            <p:nvPr/>
          </p:nvSpPr>
          <p:spPr>
            <a:xfrm>
              <a:off x="4016610" y="4085402"/>
              <a:ext cx="931986" cy="496290"/>
            </a:xfrm>
            <a:prstGeom prst="rect">
              <a:avLst/>
            </a:prstGeom>
            <a:noFill/>
          </p:spPr>
          <p:txBody>
            <a:bodyPr wrap="none" rtlCol="0">
              <a:spAutoFit/>
            </a:bodyPr>
            <a:lstStyle/>
            <a:p>
              <a:r>
                <a:rPr lang="en-US" sz="3700" b="1" dirty="0">
                  <a:latin typeface="Arial" panose="020B0604020202020204" pitchFamily="34" charset="0"/>
                  <a:ea typeface="Open Sans" panose="020B0606030504020204" pitchFamily="34" charset="0"/>
                  <a:cs typeface="Arial" panose="020B0604020202020204" pitchFamily="34" charset="0"/>
                </a:rPr>
                <a:t>2013</a:t>
              </a:r>
              <a:endParaRPr lang="en-US" sz="5300" b="1" dirty="0">
                <a:latin typeface="Arial" panose="020B0604020202020204" pitchFamily="34" charset="0"/>
                <a:ea typeface="Open Sans" panose="020B0606030504020204" pitchFamily="34" charset="0"/>
                <a:cs typeface="Arial" panose="020B0604020202020204" pitchFamily="34" charset="0"/>
              </a:endParaRPr>
            </a:p>
          </p:txBody>
        </p:sp>
        <p:sp>
          <p:nvSpPr>
            <p:cNvPr id="16" name="TextBox 15"/>
            <p:cNvSpPr txBox="1"/>
            <p:nvPr/>
          </p:nvSpPr>
          <p:spPr>
            <a:xfrm>
              <a:off x="6121429" y="4108301"/>
              <a:ext cx="931986" cy="496290"/>
            </a:xfrm>
            <a:prstGeom prst="rect">
              <a:avLst/>
            </a:prstGeom>
            <a:noFill/>
          </p:spPr>
          <p:txBody>
            <a:bodyPr wrap="none" rtlCol="0">
              <a:spAutoFit/>
            </a:bodyPr>
            <a:lstStyle/>
            <a:p>
              <a:r>
                <a:rPr lang="en-US" sz="3700" b="1" dirty="0">
                  <a:latin typeface="Arial" panose="020B0604020202020204" pitchFamily="34" charset="0"/>
                  <a:ea typeface="Open Sans" panose="020B0606030504020204" pitchFamily="34" charset="0"/>
                  <a:cs typeface="Arial" panose="020B0604020202020204" pitchFamily="34" charset="0"/>
                </a:rPr>
                <a:t>2025</a:t>
              </a:r>
              <a:endParaRPr lang="en-US" sz="5300" b="1" dirty="0">
                <a:latin typeface="Arial" panose="020B0604020202020204" pitchFamily="34" charset="0"/>
                <a:ea typeface="Open Sans" panose="020B0606030504020204" pitchFamily="34" charset="0"/>
                <a:cs typeface="Arial" panose="020B0604020202020204" pitchFamily="34" charset="0"/>
              </a:endParaRPr>
            </a:p>
          </p:txBody>
        </p:sp>
      </p:grpSp>
      <p:sp>
        <p:nvSpPr>
          <p:cNvPr id="18" name="TextBox 17"/>
          <p:cNvSpPr txBox="1"/>
          <p:nvPr/>
        </p:nvSpPr>
        <p:spPr>
          <a:xfrm>
            <a:off x="2076627" y="4188926"/>
            <a:ext cx="2410048" cy="861775"/>
          </a:xfrm>
          <a:prstGeom prst="rect">
            <a:avLst/>
          </a:prstGeom>
          <a:noFill/>
        </p:spPr>
        <p:txBody>
          <a:bodyPr wrap="square" lIns="121917" tIns="60958" rIns="121917" bIns="60958" rtlCol="0">
            <a:spAutoFit/>
          </a:bodyPr>
          <a:lstStyle/>
          <a:p>
            <a:pPr algn="ctr"/>
            <a:r>
              <a:rPr lang="en-US" sz="1600" i="1" dirty="0">
                <a:solidFill>
                  <a:prstClr val="white"/>
                </a:solidFill>
                <a:latin typeface="Arial" panose="020B0604020202020204" pitchFamily="34" charset="0"/>
                <a:cs typeface="Arial" panose="020B0604020202020204" pitchFamily="34" charset="0"/>
              </a:rPr>
              <a:t>Average mpg for light duty vehicles in new model year US fleet</a:t>
            </a:r>
          </a:p>
        </p:txBody>
      </p:sp>
      <p:sp>
        <p:nvSpPr>
          <p:cNvPr id="19" name="TextBox 18"/>
          <p:cNvSpPr txBox="1"/>
          <p:nvPr/>
        </p:nvSpPr>
        <p:spPr>
          <a:xfrm>
            <a:off x="4888365" y="4462318"/>
            <a:ext cx="2410048" cy="861775"/>
          </a:xfrm>
          <a:prstGeom prst="rect">
            <a:avLst/>
          </a:prstGeom>
          <a:noFill/>
        </p:spPr>
        <p:txBody>
          <a:bodyPr wrap="square" lIns="121917" tIns="60958" rIns="121917" bIns="60958" rtlCol="0">
            <a:spAutoFit/>
          </a:bodyPr>
          <a:lstStyle/>
          <a:p>
            <a:pPr algn="ctr"/>
            <a:r>
              <a:rPr lang="en-US" sz="1600" i="1" dirty="0">
                <a:solidFill>
                  <a:prstClr val="white"/>
                </a:solidFill>
                <a:latin typeface="Arial" panose="020B0604020202020204" pitchFamily="34" charset="0"/>
                <a:cs typeface="Arial" panose="020B0604020202020204" pitchFamily="34" charset="0"/>
              </a:rPr>
              <a:t>Average mpg for light duty vehicles in new model year US fleet</a:t>
            </a:r>
          </a:p>
        </p:txBody>
      </p:sp>
      <p:sp>
        <p:nvSpPr>
          <p:cNvPr id="20" name="TextBox 19"/>
          <p:cNvSpPr txBox="1"/>
          <p:nvPr/>
        </p:nvSpPr>
        <p:spPr>
          <a:xfrm>
            <a:off x="7581961" y="4993630"/>
            <a:ext cx="2500429" cy="584771"/>
          </a:xfrm>
          <a:prstGeom prst="rect">
            <a:avLst/>
          </a:prstGeom>
          <a:noFill/>
        </p:spPr>
        <p:txBody>
          <a:bodyPr wrap="square" lIns="121917" tIns="60958" rIns="121917" bIns="60958" rtlCol="0">
            <a:spAutoFit/>
          </a:bodyPr>
          <a:lstStyle/>
          <a:p>
            <a:pPr algn="ctr"/>
            <a:r>
              <a:rPr lang="en-US" sz="1500" i="1" dirty="0">
                <a:solidFill>
                  <a:prstClr val="white"/>
                </a:solidFill>
                <a:latin typeface="Arial" panose="020B0604020202020204" pitchFamily="34" charset="0"/>
                <a:cs typeface="Arial" panose="020B0604020202020204" pitchFamily="34" charset="0"/>
              </a:rPr>
              <a:t>CAFE Standard for 2025 model year US fleet</a:t>
            </a:r>
          </a:p>
        </p:txBody>
      </p:sp>
    </p:spTree>
    <p:extLst>
      <p:ext uri="{BB962C8B-B14F-4D97-AF65-F5344CB8AC3E}">
        <p14:creationId xmlns:p14="http://schemas.microsoft.com/office/powerpoint/2010/main" val="3695029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ext uri="{D42A27DB-BD31-4B8C-83A1-F6EECF244321}">
                <p14:modId xmlns:p14="http://schemas.microsoft.com/office/powerpoint/2010/main" val="1530872454"/>
              </p:ext>
            </p:extLst>
          </p:nvPr>
        </p:nvGraphicFramePr>
        <p:xfrm>
          <a:off x="637954" y="1304261"/>
          <a:ext cx="11256335" cy="5114785"/>
        </p:xfrm>
        <a:graphic>
          <a:graphicData uri="http://schemas.openxmlformats.org/drawingml/2006/chart">
            <c:chart xmlns:c="http://schemas.openxmlformats.org/drawingml/2006/chart" xmlns:r="http://schemas.openxmlformats.org/officeDocument/2006/relationships" r:id="rId3"/>
          </a:graphicData>
        </a:graphic>
      </p:graphicFrame>
      <p:sp>
        <p:nvSpPr>
          <p:cNvPr id="6" name="Left Brace 5"/>
          <p:cNvSpPr/>
          <p:nvPr/>
        </p:nvSpPr>
        <p:spPr>
          <a:xfrm rot="10800000">
            <a:off x="1649226" y="1998923"/>
            <a:ext cx="508001" cy="3821764"/>
          </a:xfrm>
          <a:prstGeom prst="leftBrace">
            <a:avLst/>
          </a:prstGeom>
          <a:ln w="508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en-US" dirty="0"/>
          </a:p>
        </p:txBody>
      </p:sp>
      <p:sp>
        <p:nvSpPr>
          <p:cNvPr id="7" name="TextBox 6"/>
          <p:cNvSpPr txBox="1"/>
          <p:nvPr/>
        </p:nvSpPr>
        <p:spPr>
          <a:xfrm>
            <a:off x="2313174" y="3109584"/>
            <a:ext cx="3593207" cy="1436291"/>
          </a:xfrm>
          <a:prstGeom prst="rect">
            <a:avLst/>
          </a:prstGeom>
          <a:noFill/>
        </p:spPr>
        <p:txBody>
          <a:bodyPr wrap="square" lIns="121917" tIns="60958" rIns="121917" bIns="60958" rtlCol="0">
            <a:spAutoFit/>
          </a:bodyPr>
          <a:lstStyle/>
          <a:p>
            <a:r>
              <a:rPr lang="en-US" sz="2100" b="1" dirty="0">
                <a:solidFill>
                  <a:schemeClr val="bg1"/>
                </a:solidFill>
                <a:latin typeface="Arial" panose="020B0604020202020204" pitchFamily="34" charset="0"/>
                <a:cs typeface="Arial" panose="020B0604020202020204" pitchFamily="34" charset="0"/>
              </a:rPr>
              <a:t>In 2015, </a:t>
            </a:r>
            <a:r>
              <a:rPr lang="en-US" sz="2100" b="1" dirty="0">
                <a:solidFill>
                  <a:srgbClr val="FF0000"/>
                </a:solidFill>
                <a:latin typeface="Arial" panose="020B0604020202020204" pitchFamily="34" charset="0"/>
                <a:cs typeface="Arial" panose="020B0604020202020204" pitchFamily="34" charset="0"/>
              </a:rPr>
              <a:t>95.4%</a:t>
            </a:r>
            <a:r>
              <a:rPr lang="en-US" sz="2100" b="1" dirty="0">
                <a:solidFill>
                  <a:srgbClr val="FFFF00"/>
                </a:solidFill>
                <a:latin typeface="Arial" panose="020B0604020202020204" pitchFamily="34" charset="0"/>
                <a:cs typeface="Arial" panose="020B0604020202020204" pitchFamily="34" charset="0"/>
              </a:rPr>
              <a:t> </a:t>
            </a:r>
            <a:r>
              <a:rPr lang="en-US" sz="2100" b="1" dirty="0">
                <a:solidFill>
                  <a:schemeClr val="bg1"/>
                </a:solidFill>
                <a:latin typeface="Arial" panose="020B0604020202020204" pitchFamily="34" charset="0"/>
                <a:cs typeface="Arial" panose="020B0604020202020204" pitchFamily="34" charset="0"/>
              </a:rPr>
              <a:t>of Tennessee’s interstate pavements are in good or very good condition.</a:t>
            </a:r>
          </a:p>
        </p:txBody>
      </p:sp>
      <p:sp>
        <p:nvSpPr>
          <p:cNvPr id="8" name="Left Brace 7"/>
          <p:cNvSpPr/>
          <p:nvPr/>
        </p:nvSpPr>
        <p:spPr>
          <a:xfrm>
            <a:off x="9777229" y="2013100"/>
            <a:ext cx="609600" cy="2362200"/>
          </a:xfrm>
          <a:prstGeom prst="leftBrace">
            <a:avLst/>
          </a:prstGeom>
          <a:ln w="50800">
            <a:solidFill>
              <a:schemeClr val="tx1"/>
            </a:solidFill>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en-US" dirty="0"/>
          </a:p>
        </p:txBody>
      </p:sp>
      <p:sp>
        <p:nvSpPr>
          <p:cNvPr id="9" name="TextBox 8"/>
          <p:cNvSpPr txBox="1"/>
          <p:nvPr/>
        </p:nvSpPr>
        <p:spPr>
          <a:xfrm>
            <a:off x="6663071" y="2209316"/>
            <a:ext cx="3114160" cy="1764585"/>
          </a:xfrm>
          <a:prstGeom prst="rect">
            <a:avLst/>
          </a:prstGeom>
          <a:noFill/>
        </p:spPr>
        <p:txBody>
          <a:bodyPr wrap="square" lIns="121917" tIns="60958" rIns="121917" bIns="60958" rtlCol="0">
            <a:spAutoFit/>
          </a:bodyPr>
          <a:lstStyle/>
          <a:p>
            <a:r>
              <a:rPr lang="en-US" sz="2100" b="1" dirty="0">
                <a:solidFill>
                  <a:schemeClr val="bg1"/>
                </a:solidFill>
                <a:latin typeface="Arial" panose="020B0604020202020204" pitchFamily="34" charset="0"/>
                <a:cs typeface="Arial" panose="020B0604020202020204" pitchFamily="34" charset="0"/>
              </a:rPr>
              <a:t>At current funding levels, by 2024, only </a:t>
            </a:r>
            <a:r>
              <a:rPr lang="en-US" sz="2100" b="1" dirty="0">
                <a:solidFill>
                  <a:srgbClr val="FF0000"/>
                </a:solidFill>
                <a:latin typeface="Arial" panose="020B0604020202020204" pitchFamily="34" charset="0"/>
                <a:cs typeface="Arial" panose="020B0604020202020204" pitchFamily="34" charset="0"/>
              </a:rPr>
              <a:t>59.4% </a:t>
            </a:r>
            <a:r>
              <a:rPr lang="en-US" sz="2100" b="1" dirty="0">
                <a:solidFill>
                  <a:schemeClr val="bg1"/>
                </a:solidFill>
                <a:latin typeface="Arial" panose="020B0604020202020204" pitchFamily="34" charset="0"/>
                <a:cs typeface="Arial" panose="020B0604020202020204" pitchFamily="34" charset="0"/>
              </a:rPr>
              <a:t>of interstate pavements will be good or better.</a:t>
            </a:r>
          </a:p>
        </p:txBody>
      </p:sp>
      <p:sp>
        <p:nvSpPr>
          <p:cNvPr id="10" name="Title 1"/>
          <p:cNvSpPr>
            <a:spLocks noGrp="1"/>
          </p:cNvSpPr>
          <p:nvPr>
            <p:ph type="title"/>
          </p:nvPr>
        </p:nvSpPr>
        <p:spPr>
          <a:xfrm>
            <a:off x="1793174" y="274639"/>
            <a:ext cx="10115890" cy="770390"/>
          </a:xfrm>
        </p:spPr>
        <p:txBody>
          <a:bodyPr>
            <a:normAutofit/>
          </a:bodyPr>
          <a:lstStyle/>
          <a:p>
            <a:r>
              <a:rPr lang="en-US" dirty="0">
                <a:solidFill>
                  <a:schemeClr val="tx1"/>
                </a:solidFill>
                <a:cs typeface="Arial" panose="020B0604020202020204" pitchFamily="34" charset="0"/>
              </a:rPr>
              <a:t>Maintaining Our </a:t>
            </a:r>
            <a:r>
              <a:rPr lang="en-US" cap="none" dirty="0">
                <a:solidFill>
                  <a:schemeClr val="tx1"/>
                </a:solidFill>
                <a:cs typeface="Arial" panose="020B0604020202020204" pitchFamily="34" charset="0"/>
              </a:rPr>
              <a:t>A</a:t>
            </a:r>
            <a:r>
              <a:rPr lang="en-US" dirty="0">
                <a:solidFill>
                  <a:schemeClr val="tx1"/>
                </a:solidFill>
                <a:cs typeface="Arial" panose="020B0604020202020204" pitchFamily="34" charset="0"/>
              </a:rPr>
              <a:t>ssets</a:t>
            </a:r>
          </a:p>
        </p:txBody>
      </p:sp>
      <p:sp>
        <p:nvSpPr>
          <p:cNvPr id="11" name="TextBox 10"/>
          <p:cNvSpPr txBox="1"/>
          <p:nvPr/>
        </p:nvSpPr>
        <p:spPr>
          <a:xfrm>
            <a:off x="8817935" y="6436563"/>
            <a:ext cx="3260652" cy="369332"/>
          </a:xfrm>
          <a:prstGeom prst="rect">
            <a:avLst/>
          </a:prstGeom>
          <a:noFill/>
        </p:spPr>
        <p:txBody>
          <a:bodyPr wrap="square" lIns="121917" tIns="60958" rIns="121917" bIns="60958" rtlCol="0">
            <a:spAutoFit/>
          </a:bodyPr>
          <a:lstStyle/>
          <a:p>
            <a:pPr algn="r"/>
            <a:r>
              <a:rPr lang="en-US" sz="1600" dirty="0">
                <a:latin typeface="Arial" panose="020B0604020202020204" pitchFamily="34" charset="0"/>
                <a:ea typeface="Open Sans" panose="020B0606030504020204" pitchFamily="34" charset="0"/>
                <a:cs typeface="Arial" panose="020B0604020202020204" pitchFamily="34" charset="0"/>
              </a:rPr>
              <a:t>Source: FHWA</a:t>
            </a:r>
          </a:p>
        </p:txBody>
      </p:sp>
    </p:spTree>
    <p:extLst>
      <p:ext uri="{BB962C8B-B14F-4D97-AF65-F5344CB8AC3E}">
        <p14:creationId xmlns:p14="http://schemas.microsoft.com/office/powerpoint/2010/main" val="2126706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p:bldP spid="8"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2408052" y="2484760"/>
            <a:ext cx="6421623"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HIGHWAY</a:t>
            </a:r>
          </a:p>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BUDGET</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29094844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We Spend Our Money</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66467932"/>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p:cNvSpPr txBox="1"/>
          <p:nvPr/>
        </p:nvSpPr>
        <p:spPr>
          <a:xfrm>
            <a:off x="827873" y="1293882"/>
            <a:ext cx="4064000" cy="954107"/>
          </a:xfrm>
          <a:prstGeom prst="rect">
            <a:avLst/>
          </a:prstGeom>
          <a:noFill/>
        </p:spPr>
        <p:txBody>
          <a:bodyPr wrap="square" rtlCol="0">
            <a:spAutoFit/>
          </a:bodyPr>
          <a:lstStyle/>
          <a:p>
            <a:pPr algn="ctr"/>
            <a:endParaRPr lang="en-US" sz="2800" b="1" dirty="0" smtClean="0">
              <a:effectLst>
                <a:outerShdw blurRad="38100" dist="38100" dir="2700000" algn="tl">
                  <a:srgbClr val="000000">
                    <a:alpha val="43137"/>
                  </a:srgbClr>
                </a:outerShdw>
              </a:effectLst>
            </a:endParaRPr>
          </a:p>
          <a:p>
            <a:pPr algn="ctr"/>
            <a:endParaRPr lang="en-US" sz="2800" b="1" dirty="0">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381881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150"/>
                                        <p:tgtEl>
                                          <p:spTgt spid="8">
                                            <p:graphicEl>
                                              <a:chart seriesIdx="-3" categoryIdx="-3" bldStep="gridLegend"/>
                                            </p:graphicEl>
                                          </p:spTgt>
                                        </p:tgtEl>
                                      </p:cBhvr>
                                    </p:animEffect>
                                  </p:childTnLst>
                                </p:cTn>
                              </p:par>
                            </p:childTnLst>
                          </p:cTn>
                        </p:par>
                        <p:par>
                          <p:cTn id="8" fill="hold">
                            <p:stCondLst>
                              <p:cond delay="150"/>
                            </p:stCondLst>
                            <p:childTnLst>
                              <p:par>
                                <p:cTn id="9" presetID="10" presetClass="entr" presetSubtype="0"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fade">
                                      <p:cBhvr>
                                        <p:cTn id="11" dur="150"/>
                                        <p:tgtEl>
                                          <p:spTgt spid="8">
                                            <p:graphicEl>
                                              <a:chart seriesIdx="-4" categoryIdx="0" bldStep="category"/>
                                            </p:graphicEl>
                                          </p:spTgt>
                                        </p:tgtEl>
                                      </p:cBhvr>
                                    </p:animEffect>
                                  </p:childTnLst>
                                </p:cTn>
                              </p:par>
                            </p:childTnLst>
                          </p:cTn>
                        </p:par>
                        <p:par>
                          <p:cTn id="12" fill="hold">
                            <p:stCondLst>
                              <p:cond delay="300"/>
                            </p:stCondLst>
                            <p:childTnLst>
                              <p:par>
                                <p:cTn id="13" presetID="10" presetClass="entr" presetSubtype="0"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fade">
                                      <p:cBhvr>
                                        <p:cTn id="15" dur="150"/>
                                        <p:tgtEl>
                                          <p:spTgt spid="8">
                                            <p:graphicEl>
                                              <a:chart seriesIdx="-4" categoryIdx="1" bldStep="category"/>
                                            </p:graphicEl>
                                          </p:spTgt>
                                        </p:tgtEl>
                                      </p:cBhvr>
                                    </p:animEffect>
                                  </p:childTnLst>
                                </p:cTn>
                              </p:par>
                            </p:childTnLst>
                          </p:cTn>
                        </p:par>
                        <p:par>
                          <p:cTn id="16" fill="hold">
                            <p:stCondLst>
                              <p:cond delay="450"/>
                            </p:stCondLst>
                            <p:childTnLst>
                              <p:par>
                                <p:cTn id="17" presetID="10" presetClass="entr" presetSubtype="0"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fade">
                                      <p:cBhvr>
                                        <p:cTn id="19" dur="150"/>
                                        <p:tgtEl>
                                          <p:spTgt spid="8">
                                            <p:graphicEl>
                                              <a:chart seriesIdx="-4" categoryIdx="2" bldStep="category"/>
                                            </p:graphicEl>
                                          </p:spTgt>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8">
                                            <p:graphicEl>
                                              <a:chart seriesIdx="-4" categoryIdx="3" bldStep="category"/>
                                            </p:graphicEl>
                                          </p:spTgt>
                                        </p:tgtEl>
                                        <p:attrNameLst>
                                          <p:attrName>style.visibility</p:attrName>
                                        </p:attrNameLst>
                                      </p:cBhvr>
                                      <p:to>
                                        <p:strVal val="visible"/>
                                      </p:to>
                                    </p:set>
                                    <p:animEffect transition="in" filter="fade">
                                      <p:cBhvr>
                                        <p:cTn id="23" dur="150"/>
                                        <p:tgtEl>
                                          <p:spTgt spid="8">
                                            <p:graphicEl>
                                              <a:chart seriesIdx="-4" categoryIdx="3" bldStep="category"/>
                                            </p:graphicEl>
                                          </p:spTgt>
                                        </p:tgtEl>
                                      </p:cBhvr>
                                    </p:animEffect>
                                  </p:childTnLst>
                                </p:cTn>
                              </p:par>
                            </p:childTnLst>
                          </p:cTn>
                        </p:par>
                        <p:par>
                          <p:cTn id="24" fill="hold">
                            <p:stCondLst>
                              <p:cond delay="750"/>
                            </p:stCondLst>
                            <p:childTnLst>
                              <p:par>
                                <p:cTn id="25" presetID="10" presetClass="entr" presetSubtype="0" fill="hold" grpId="0" nodeType="afterEffect">
                                  <p:stCondLst>
                                    <p:cond delay="0"/>
                                  </p:stCondLst>
                                  <p:childTnLst>
                                    <p:set>
                                      <p:cBhvr>
                                        <p:cTn id="26" dur="1" fill="hold">
                                          <p:stCondLst>
                                            <p:cond delay="0"/>
                                          </p:stCondLst>
                                        </p:cTn>
                                        <p:tgtEl>
                                          <p:spTgt spid="8">
                                            <p:graphicEl>
                                              <a:chart seriesIdx="-4" categoryIdx="4" bldStep="category"/>
                                            </p:graphicEl>
                                          </p:spTgt>
                                        </p:tgtEl>
                                        <p:attrNameLst>
                                          <p:attrName>style.visibility</p:attrName>
                                        </p:attrNameLst>
                                      </p:cBhvr>
                                      <p:to>
                                        <p:strVal val="visible"/>
                                      </p:to>
                                    </p:set>
                                    <p:animEffect transition="in" filter="fade">
                                      <p:cBhvr>
                                        <p:cTn id="27" dur="150"/>
                                        <p:tgtEl>
                                          <p:spTgt spid="8">
                                            <p:graphicEl>
                                              <a:chart seriesIdx="-4" categoryIdx="4" bldStep="category"/>
                                            </p:graphicEl>
                                          </p:spTgt>
                                        </p:tgtEl>
                                      </p:cBhvr>
                                    </p:animEffect>
                                  </p:childTnLst>
                                </p:cTn>
                              </p:par>
                            </p:childTnLst>
                          </p:cTn>
                        </p:par>
                        <p:par>
                          <p:cTn id="28" fill="hold">
                            <p:stCondLst>
                              <p:cond delay="900"/>
                            </p:stCondLst>
                            <p:childTnLst>
                              <p:par>
                                <p:cTn id="29" presetID="10" presetClass="entr" presetSubtype="0" fill="hold" grpId="0" nodeType="afterEffect">
                                  <p:stCondLst>
                                    <p:cond delay="0"/>
                                  </p:stCondLst>
                                  <p:childTnLst>
                                    <p:set>
                                      <p:cBhvr>
                                        <p:cTn id="30" dur="1" fill="hold">
                                          <p:stCondLst>
                                            <p:cond delay="0"/>
                                          </p:stCondLst>
                                        </p:cTn>
                                        <p:tgtEl>
                                          <p:spTgt spid="8">
                                            <p:graphicEl>
                                              <a:chart seriesIdx="-4" categoryIdx="5" bldStep="category"/>
                                            </p:graphicEl>
                                          </p:spTgt>
                                        </p:tgtEl>
                                        <p:attrNameLst>
                                          <p:attrName>style.visibility</p:attrName>
                                        </p:attrNameLst>
                                      </p:cBhvr>
                                      <p:to>
                                        <p:strVal val="visible"/>
                                      </p:to>
                                    </p:set>
                                    <p:animEffect transition="in" filter="fade">
                                      <p:cBhvr>
                                        <p:cTn id="31" dur="150"/>
                                        <p:tgtEl>
                                          <p:spTgt spid="8">
                                            <p:graphicEl>
                                              <a:chart seriesIdx="-4" categoryIdx="5" bldStep="category"/>
                                            </p:graphicEl>
                                          </p:spTgt>
                                        </p:tgtEl>
                                      </p:cBhvr>
                                    </p:animEffect>
                                  </p:childTnLst>
                                </p:cTn>
                              </p:par>
                            </p:childTnLst>
                          </p:cTn>
                        </p:par>
                        <p:par>
                          <p:cTn id="32" fill="hold">
                            <p:stCondLst>
                              <p:cond delay="1050"/>
                            </p:stCondLst>
                            <p:childTnLst>
                              <p:par>
                                <p:cTn id="33" presetID="10" presetClass="entr" presetSubtype="0" fill="hold" grpId="0" nodeType="afterEffect">
                                  <p:stCondLst>
                                    <p:cond delay="0"/>
                                  </p:stCondLst>
                                  <p:childTnLst>
                                    <p:set>
                                      <p:cBhvr>
                                        <p:cTn id="34" dur="1" fill="hold">
                                          <p:stCondLst>
                                            <p:cond delay="0"/>
                                          </p:stCondLst>
                                        </p:cTn>
                                        <p:tgtEl>
                                          <p:spTgt spid="8">
                                            <p:graphicEl>
                                              <a:chart seriesIdx="-4" categoryIdx="6" bldStep="category"/>
                                            </p:graphicEl>
                                          </p:spTgt>
                                        </p:tgtEl>
                                        <p:attrNameLst>
                                          <p:attrName>style.visibility</p:attrName>
                                        </p:attrNameLst>
                                      </p:cBhvr>
                                      <p:to>
                                        <p:strVal val="visible"/>
                                      </p:to>
                                    </p:set>
                                    <p:animEffect transition="in" filter="fade">
                                      <p:cBhvr>
                                        <p:cTn id="35" dur="150"/>
                                        <p:tgtEl>
                                          <p:spTgt spid="8">
                                            <p:graphicEl>
                                              <a:chart seriesIdx="-4" categoryIdx="6" bldStep="category"/>
                                            </p:graphicEl>
                                          </p:spTgt>
                                        </p:tgtEl>
                                      </p:cBhvr>
                                    </p:animEffect>
                                  </p:childTnLst>
                                </p:cTn>
                              </p:par>
                            </p:childTnLst>
                          </p:cTn>
                        </p:par>
                        <p:par>
                          <p:cTn id="36" fill="hold">
                            <p:stCondLst>
                              <p:cond delay="1200"/>
                            </p:stCondLst>
                            <p:childTnLst>
                              <p:par>
                                <p:cTn id="37" presetID="10" presetClass="entr" presetSubtype="0" fill="hold" grpId="0" nodeType="afterEffect">
                                  <p:stCondLst>
                                    <p:cond delay="0"/>
                                  </p:stCondLst>
                                  <p:childTnLst>
                                    <p:set>
                                      <p:cBhvr>
                                        <p:cTn id="38" dur="1" fill="hold">
                                          <p:stCondLst>
                                            <p:cond delay="0"/>
                                          </p:stCondLst>
                                        </p:cTn>
                                        <p:tgtEl>
                                          <p:spTgt spid="8">
                                            <p:graphicEl>
                                              <a:chart seriesIdx="-4" categoryIdx="7" bldStep="category"/>
                                            </p:graphicEl>
                                          </p:spTgt>
                                        </p:tgtEl>
                                        <p:attrNameLst>
                                          <p:attrName>style.visibility</p:attrName>
                                        </p:attrNameLst>
                                      </p:cBhvr>
                                      <p:to>
                                        <p:strVal val="visible"/>
                                      </p:to>
                                    </p:set>
                                    <p:animEffect transition="in" filter="fade">
                                      <p:cBhvr>
                                        <p:cTn id="39" dur="150"/>
                                        <p:tgtEl>
                                          <p:spTgt spid="8">
                                            <p:graphicEl>
                                              <a:chart seriesIdx="-4" categoryIdx="7" bldStep="category"/>
                                            </p:graphicEl>
                                          </p:spTgt>
                                        </p:tgtEl>
                                      </p:cBhvr>
                                    </p:animEffect>
                                  </p:childTnLst>
                                </p:cTn>
                              </p:par>
                            </p:childTnLst>
                          </p:cTn>
                        </p:par>
                        <p:par>
                          <p:cTn id="40" fill="hold">
                            <p:stCondLst>
                              <p:cond delay="1350"/>
                            </p:stCondLst>
                            <p:childTnLst>
                              <p:par>
                                <p:cTn id="41" presetID="10" presetClass="entr" presetSubtype="0" fill="hold" grpId="0" nodeType="afterEffect" nodePh="1">
                                  <p:stCondLst>
                                    <p:cond delay="0"/>
                                  </p:stCondLst>
                                  <p:endCondLst>
                                    <p:cond evt="begin" delay="0">
                                      <p:tn val="41"/>
                                    </p:cond>
                                  </p:end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We Spend Our Money</a:t>
            </a:r>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6457451" y="3989704"/>
            <a:ext cx="5518069" cy="1323439"/>
          </a:xfrm>
          <a:prstGeom prst="rect">
            <a:avLst/>
          </a:prstGeom>
          <a:noFill/>
        </p:spPr>
        <p:txBody>
          <a:bodyPr wrap="square" rtlCol="0">
            <a:spAutoFit/>
          </a:bodyPr>
          <a:lstStyle/>
          <a:p>
            <a:pPr algn="ctr"/>
            <a:r>
              <a:rPr lang="en-US" sz="2400" b="1" dirty="0">
                <a:effectLst>
                  <a:outerShdw blurRad="38100" dist="38100" dir="2700000" algn="tl">
                    <a:srgbClr val="000000">
                      <a:alpha val="43137"/>
                    </a:srgbClr>
                  </a:outerShdw>
                </a:effectLst>
              </a:rPr>
              <a:t> </a:t>
            </a:r>
            <a:endParaRPr lang="en-US" sz="2400" b="1" dirty="0" smtClean="0">
              <a:effectLst>
                <a:outerShdw blurRad="38100" dist="38100" dir="2700000" algn="tl">
                  <a:srgbClr val="000000">
                    <a:alpha val="43137"/>
                  </a:srgbClr>
                </a:outerShdw>
              </a:effectLst>
            </a:endParaRPr>
          </a:p>
          <a:p>
            <a:r>
              <a:rPr lang="en-US" sz="3200" b="1" u="sng" dirty="0" smtClean="0">
                <a:effectLst>
                  <a:outerShdw blurRad="38100" dist="38100" dir="2700000" algn="tl">
                    <a:srgbClr val="000000">
                      <a:alpha val="43137"/>
                    </a:srgbClr>
                  </a:outerShdw>
                </a:effectLst>
              </a:rPr>
              <a:t>Maintenance &amp; Preservation</a:t>
            </a:r>
          </a:p>
          <a:p>
            <a:r>
              <a:rPr lang="en-US" sz="2400" dirty="0"/>
              <a:t>	</a:t>
            </a:r>
            <a:r>
              <a:rPr lang="en-US" sz="2400" dirty="0" smtClean="0"/>
              <a:t>18% of TDOT’s Budget</a:t>
            </a:r>
          </a:p>
        </p:txBody>
      </p:sp>
      <p:graphicFrame>
        <p:nvGraphicFramePr>
          <p:cNvPr id="13" name="Content Placeholder 7"/>
          <p:cNvGraphicFramePr>
            <a:graphicFrameLocks/>
          </p:cNvGraphicFramePr>
          <p:nvPr>
            <p:extLst>
              <p:ext uri="{D42A27DB-BD31-4B8C-83A1-F6EECF244321}">
                <p14:modId xmlns:p14="http://schemas.microsoft.com/office/powerpoint/2010/main" val="1876460081"/>
              </p:ext>
            </p:extLst>
          </p:nvPr>
        </p:nvGraphicFramePr>
        <p:xfrm>
          <a:off x="1144464" y="1846263"/>
          <a:ext cx="10058400" cy="4022725"/>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33984438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3"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3"/>
          <p:cNvSpPr>
            <a:spLocks noGrp="1"/>
          </p:cNvSpPr>
          <p:nvPr>
            <p:ph type="title"/>
          </p:nvPr>
        </p:nvSpPr>
        <p:spPr>
          <a:xfrm>
            <a:off x="1762125" y="274638"/>
            <a:ext cx="9819570" cy="677862"/>
          </a:xfrm>
        </p:spPr>
        <p:txBody>
          <a:bodyPr/>
          <a:lstStyle/>
          <a:p>
            <a:r>
              <a:rPr lang="en-US" dirty="0" smtClean="0"/>
              <a:t>Maintenance &amp; Preservation Budget Breakdown</a:t>
            </a:r>
            <a:endParaRPr lang="en-US" dirty="0"/>
          </a:p>
        </p:txBody>
      </p:sp>
      <p:graphicFrame>
        <p:nvGraphicFramePr>
          <p:cNvPr id="9" name="Content Placeholder 4"/>
          <p:cNvGraphicFramePr>
            <a:graphicFrameLocks noGrp="1"/>
          </p:cNvGraphicFramePr>
          <p:nvPr>
            <p:ph idx="1"/>
            <p:extLst>
              <p:ext uri="{D42A27DB-BD31-4B8C-83A1-F6EECF244321}">
                <p14:modId xmlns:p14="http://schemas.microsoft.com/office/powerpoint/2010/main" val="3327783455"/>
              </p:ext>
            </p:extLst>
          </p:nvPr>
        </p:nvGraphicFramePr>
        <p:xfrm>
          <a:off x="0" y="1660410"/>
          <a:ext cx="9324975" cy="4533900"/>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p:cNvGrpSpPr/>
          <p:nvPr/>
        </p:nvGrpSpPr>
        <p:grpSpPr>
          <a:xfrm>
            <a:off x="5043384" y="2284511"/>
            <a:ext cx="4545569" cy="3186090"/>
            <a:chOff x="5043384" y="2284511"/>
            <a:chExt cx="4545569" cy="3186090"/>
          </a:xfrm>
        </p:grpSpPr>
        <p:sp>
          <p:nvSpPr>
            <p:cNvPr id="6" name="TextBox 5"/>
            <p:cNvSpPr txBox="1"/>
            <p:nvPr/>
          </p:nvSpPr>
          <p:spPr>
            <a:xfrm>
              <a:off x="6188529" y="2284511"/>
              <a:ext cx="3400424" cy="584775"/>
            </a:xfrm>
            <a:prstGeom prst="rect">
              <a:avLst/>
            </a:prstGeom>
            <a:noFill/>
          </p:spPr>
          <p:txBody>
            <a:bodyPr wrap="square" rtlCol="0">
              <a:spAutoFit/>
            </a:bodyPr>
            <a:lstStyle/>
            <a:p>
              <a:pPr algn="ctr"/>
              <a:r>
                <a:rPr lang="en-US" sz="3200" b="1" u="sng" dirty="0" smtClean="0">
                  <a:effectLst>
                    <a:outerShdw blurRad="38100" dist="38100" dir="2700000" algn="tl">
                      <a:srgbClr val="000000">
                        <a:alpha val="43137"/>
                      </a:srgbClr>
                    </a:outerShdw>
                  </a:effectLst>
                </a:rPr>
                <a:t>FY 2018 </a:t>
              </a:r>
            </a:p>
          </p:txBody>
        </p:sp>
        <p:sp>
          <p:nvSpPr>
            <p:cNvPr id="13" name="TextBox 12"/>
            <p:cNvSpPr txBox="1"/>
            <p:nvPr/>
          </p:nvSpPr>
          <p:spPr>
            <a:xfrm>
              <a:off x="5043384" y="4947381"/>
              <a:ext cx="4064000" cy="523220"/>
            </a:xfrm>
            <a:prstGeom prst="rect">
              <a:avLst/>
            </a:prstGeom>
            <a:noFill/>
          </p:spPr>
          <p:txBody>
            <a:bodyPr wrap="square" rtlCol="0">
              <a:spAutoFit/>
            </a:bodyPr>
            <a:lstStyle/>
            <a:p>
              <a:pPr algn="ctr"/>
              <a:r>
                <a:rPr lang="en-US" sz="2800" b="1" dirty="0">
                  <a:effectLst>
                    <a:outerShdw blurRad="38100" dist="38100" dir="2700000" algn="tl">
                      <a:srgbClr val="000000">
                        <a:alpha val="43137"/>
                      </a:srgbClr>
                    </a:outerShdw>
                  </a:effectLst>
                </a:rPr>
                <a:t> </a:t>
              </a:r>
              <a:r>
                <a:rPr lang="en-US" sz="2800" b="1" dirty="0" smtClean="0">
                  <a:effectLst>
                    <a:outerShdw blurRad="38100" dist="38100" dir="2700000" algn="tl">
                      <a:srgbClr val="000000">
                        <a:alpha val="43137"/>
                      </a:srgbClr>
                    </a:outerShdw>
                  </a:effectLst>
                </a:rPr>
                <a:t>$312,423,900 </a:t>
              </a:r>
              <a:endParaRPr lang="en-US" sz="2800" b="1" dirty="0">
                <a:effectLst>
                  <a:outerShdw blurRad="38100" dist="38100" dir="2700000" algn="tl">
                    <a:srgbClr val="000000">
                      <a:alpha val="43137"/>
                    </a:srgbClr>
                  </a:outerShdw>
                </a:effectLst>
              </a:endParaRPr>
            </a:p>
          </p:txBody>
        </p:sp>
      </p:grpSp>
      <p:grpSp>
        <p:nvGrpSpPr>
          <p:cNvPr id="3" name="Group 2"/>
          <p:cNvGrpSpPr/>
          <p:nvPr/>
        </p:nvGrpSpPr>
        <p:grpSpPr>
          <a:xfrm>
            <a:off x="9298379" y="876299"/>
            <a:ext cx="3017445" cy="2140033"/>
            <a:chOff x="8153399" y="876299"/>
            <a:chExt cx="4162425" cy="2733675"/>
          </a:xfrm>
        </p:grpSpPr>
        <p:graphicFrame>
          <p:nvGraphicFramePr>
            <p:cNvPr id="8" name="Content Placeholder 7"/>
            <p:cNvGraphicFramePr>
              <a:graphicFrameLocks/>
            </p:cNvGraphicFramePr>
            <p:nvPr>
              <p:extLst>
                <p:ext uri="{D42A27DB-BD31-4B8C-83A1-F6EECF244321}">
                  <p14:modId xmlns:p14="http://schemas.microsoft.com/office/powerpoint/2010/main" val="348348697"/>
                </p:ext>
              </p:extLst>
            </p:nvPr>
          </p:nvGraphicFramePr>
          <p:xfrm>
            <a:off x="8153399" y="876299"/>
            <a:ext cx="4162425" cy="27336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9588953" y="2284511"/>
              <a:ext cx="2469696" cy="589730"/>
            </a:xfrm>
            <a:prstGeom prst="rect">
              <a:avLst/>
            </a:prstGeom>
            <a:noFill/>
          </p:spPr>
          <p:txBody>
            <a:bodyPr wrap="square" rtlCol="0">
              <a:spAutoFit/>
            </a:bodyPr>
            <a:lstStyle/>
            <a:p>
              <a:pPr algn="ctr"/>
              <a:r>
                <a:rPr lang="en-US" sz="2400" dirty="0" smtClean="0">
                  <a:effectLst>
                    <a:outerShdw blurRad="38100" dist="38100" dir="2700000" algn="tl">
                      <a:srgbClr val="000000">
                        <a:alpha val="43137"/>
                      </a:srgbClr>
                    </a:outerShdw>
                  </a:effectLst>
                </a:rPr>
                <a:t>15%</a:t>
              </a:r>
            </a:p>
          </p:txBody>
        </p:sp>
      </p:grpSp>
      <p:sp>
        <p:nvSpPr>
          <p:cNvPr id="11" name="TextBox 10"/>
          <p:cNvSpPr txBox="1"/>
          <p:nvPr/>
        </p:nvSpPr>
        <p:spPr>
          <a:xfrm>
            <a:off x="5772022" y="5369967"/>
            <a:ext cx="2606723" cy="461665"/>
          </a:xfrm>
          <a:prstGeom prst="rect">
            <a:avLst/>
          </a:prstGeom>
          <a:noFill/>
        </p:spPr>
        <p:txBody>
          <a:bodyPr wrap="square" rtlCol="0">
            <a:spAutoFit/>
          </a:bodyPr>
          <a:lstStyle/>
          <a:p>
            <a:pPr algn="ctr"/>
            <a:r>
              <a:rPr lang="en-US" sz="2400" b="1" i="1" dirty="0" smtClean="0">
                <a:solidFill>
                  <a:schemeClr val="tx1">
                    <a:lumMod val="75000"/>
                  </a:schemeClr>
                </a:solidFill>
                <a:latin typeface="Arial Narrow" panose="020B0606020202030204" pitchFamily="34" charset="0"/>
              </a:rPr>
              <a:t>100% State Funding</a:t>
            </a:r>
            <a:endParaRPr lang="en-US" sz="3600" i="1" dirty="0">
              <a:solidFill>
                <a:schemeClr val="tx1">
                  <a:lumMod val="75000"/>
                </a:schemeClr>
              </a:solidFill>
              <a:latin typeface="+mj-lt"/>
            </a:endParaRPr>
          </a:p>
        </p:txBody>
      </p:sp>
      <p:sp>
        <p:nvSpPr>
          <p:cNvPr id="12" name="TextBox 11"/>
          <p:cNvSpPr txBox="1"/>
          <p:nvPr/>
        </p:nvSpPr>
        <p:spPr>
          <a:xfrm>
            <a:off x="7707086" y="3389734"/>
            <a:ext cx="4245655" cy="1261884"/>
          </a:xfrm>
          <a:prstGeom prst="rect">
            <a:avLst/>
          </a:prstGeom>
          <a:noFill/>
        </p:spPr>
        <p:txBody>
          <a:bodyPr wrap="square" rtlCol="0">
            <a:spAutoFit/>
          </a:bodyPr>
          <a:lstStyle/>
          <a:p>
            <a:pPr algn="ctr"/>
            <a:r>
              <a:rPr lang="en-US" sz="2800" b="1" u="sng" dirty="0" smtClean="0">
                <a:effectLst>
                  <a:outerShdw blurRad="38100" dist="38100" dir="2700000" algn="tl">
                    <a:srgbClr val="000000">
                      <a:alpha val="43137"/>
                    </a:srgbClr>
                  </a:outerShdw>
                </a:effectLst>
              </a:rPr>
              <a:t>Additional Federal Funding</a:t>
            </a:r>
          </a:p>
          <a:p>
            <a:pPr marL="342900" indent="-342900">
              <a:buFont typeface="Arial" panose="020B0604020202020204" pitchFamily="34" charset="0"/>
              <a:buChar char="•"/>
            </a:pPr>
            <a:r>
              <a:rPr lang="en-US" sz="2400" dirty="0" smtClean="0">
                <a:effectLst>
                  <a:outerShdw blurRad="38100" dist="38100" dir="2700000" algn="tl">
                    <a:srgbClr val="000000">
                      <a:alpha val="43137"/>
                    </a:srgbClr>
                  </a:outerShdw>
                </a:effectLst>
              </a:rPr>
              <a:t>Resurfacing ($182 M)</a:t>
            </a:r>
          </a:p>
          <a:p>
            <a:pPr marL="342900" indent="-342900">
              <a:buFont typeface="Arial" panose="020B0604020202020204" pitchFamily="34" charset="0"/>
              <a:buChar char="•"/>
            </a:pPr>
            <a:r>
              <a:rPr lang="en-US" sz="2400" dirty="0" smtClean="0">
                <a:effectLst>
                  <a:outerShdw blurRad="38100" dist="38100" dir="2700000" algn="tl">
                    <a:srgbClr val="000000">
                      <a:alpha val="43137"/>
                    </a:srgbClr>
                  </a:outerShdw>
                </a:effectLst>
              </a:rPr>
              <a:t>Bridge Replacement ($105 M)</a:t>
            </a:r>
            <a:endParaRPr lang="en-US"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2092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000"/>
                                  </p:stCondLst>
                                  <p:childTnLst>
                                    <p:set>
                                      <p:cBhvr>
                                        <p:cTn id="11"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12" dur="250"/>
                                        <p:tgtEl>
                                          <p:spTgt spid="9">
                                            <p:graphicEl>
                                              <a:chart seriesIdx="-4" categoryIdx="0" bldStep="category"/>
                                            </p:graphicEl>
                                          </p:spTgt>
                                        </p:tgtEl>
                                      </p:cBhvr>
                                    </p:animEffect>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16" dur="250"/>
                                        <p:tgtEl>
                                          <p:spTgt spid="9">
                                            <p:graphicEl>
                                              <a:chart seriesIdx="-4" categoryIdx="1" bldStep="category"/>
                                            </p:graphic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fade">
                                      <p:cBhvr>
                                        <p:cTn id="20" dur="250"/>
                                        <p:tgtEl>
                                          <p:spTgt spid="9">
                                            <p:graphicEl>
                                              <a:chart seriesIdx="-4" categoryIdx="2" bldStep="category"/>
                                            </p:graphicEl>
                                          </p:spTgt>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9">
                                            <p:graphicEl>
                                              <a:chart seriesIdx="-4" categoryIdx="3" bldStep="category"/>
                                            </p:graphicEl>
                                          </p:spTgt>
                                        </p:tgtEl>
                                        <p:attrNameLst>
                                          <p:attrName>style.visibility</p:attrName>
                                        </p:attrNameLst>
                                      </p:cBhvr>
                                      <p:to>
                                        <p:strVal val="visible"/>
                                      </p:to>
                                    </p:set>
                                    <p:animEffect transition="in" filter="fade">
                                      <p:cBhvr>
                                        <p:cTn id="24" dur="250"/>
                                        <p:tgtEl>
                                          <p:spTgt spid="9">
                                            <p:graphicEl>
                                              <a:chart seriesIdx="-4" categoryIdx="3" bldStep="category"/>
                                            </p:graphic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9">
                                            <p:graphicEl>
                                              <a:chart seriesIdx="-4" categoryIdx="4" bldStep="category"/>
                                            </p:graphicEl>
                                          </p:spTgt>
                                        </p:tgtEl>
                                        <p:attrNameLst>
                                          <p:attrName>style.visibility</p:attrName>
                                        </p:attrNameLst>
                                      </p:cBhvr>
                                      <p:to>
                                        <p:strVal val="visible"/>
                                      </p:to>
                                    </p:set>
                                    <p:animEffect transition="in" filter="fade">
                                      <p:cBhvr>
                                        <p:cTn id="28" dur="250"/>
                                        <p:tgtEl>
                                          <p:spTgt spid="9">
                                            <p:graphicEl>
                                              <a:chart seriesIdx="-4" categoryIdx="4" bldStep="category"/>
                                            </p:graphic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Chart bld="category" animBg="0"/>
        </p:bldSub>
      </p:bldGraphic>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2408052" y="2484760"/>
            <a:ext cx="6421623"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ABOUT TENNESSEE</a:t>
            </a:r>
            <a:endParaRPr lang="en-US" sz="8000" dirty="0">
              <a:effectLst>
                <a:outerShdw blurRad="38100" dist="38100" dir="2700000" algn="tl">
                  <a:srgbClr val="000000">
                    <a:alpha val="43137"/>
                  </a:srgbClr>
                </a:outerShdw>
              </a:effectLst>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4035193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dirty="0" smtClean="0"/>
              <a:t>Bridge </a:t>
            </a:r>
            <a:r>
              <a:rPr lang="en-US" dirty="0" smtClean="0"/>
              <a:t>Preservation </a:t>
            </a:r>
            <a:r>
              <a:rPr dirty="0" smtClean="0"/>
              <a:t>Budget</a:t>
            </a:r>
            <a:r>
              <a:rPr lang="en-US" dirty="0" smtClean="0"/>
              <a:t> FY 2018</a:t>
            </a:r>
            <a:endParaRP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12540862"/>
              </p:ext>
            </p:extLst>
          </p:nvPr>
        </p:nvGraphicFramePr>
        <p:xfrm>
          <a:off x="712521" y="1401288"/>
          <a:ext cx="7042068" cy="3116451"/>
        </p:xfrm>
        <a:graphic>
          <a:graphicData uri="http://schemas.openxmlformats.org/drawingml/2006/table">
            <a:tbl>
              <a:tblPr firstRow="1" bandRow="1">
                <a:tableStyleId>{5C22544A-7EE6-4342-B048-85BDC9FD1C3A}</a:tableStyleId>
              </a:tblPr>
              <a:tblGrid>
                <a:gridCol w="4678876"/>
                <a:gridCol w="2363192"/>
              </a:tblGrid>
              <a:tr h="686623">
                <a:tc>
                  <a:txBody>
                    <a:bodyPr/>
                    <a:lstStyle/>
                    <a:p>
                      <a:pPr algn="ctr"/>
                      <a:r>
                        <a:rPr lang="en-US" sz="2000" b="1" kern="1200" dirty="0" smtClean="0">
                          <a:solidFill>
                            <a:schemeClr val="lt1"/>
                          </a:solidFill>
                          <a:latin typeface="+mn-lt"/>
                          <a:ea typeface="+mn-ea"/>
                          <a:cs typeface="+mn-cs"/>
                        </a:rPr>
                        <a:t>Program</a:t>
                      </a:r>
                      <a:endParaRPr lang="en-US" sz="2000" b="1" kern="1200" dirty="0">
                        <a:solidFill>
                          <a:schemeClr val="lt1"/>
                        </a:solidFill>
                        <a:latin typeface="+mn-lt"/>
                        <a:ea typeface="+mn-ea"/>
                        <a:cs typeface="+mn-cs"/>
                      </a:endParaRPr>
                    </a:p>
                  </a:txBody>
                  <a:tcPr marL="121920" marR="121920" anchor="ctr"/>
                </a:tc>
                <a:tc>
                  <a:txBody>
                    <a:bodyPr/>
                    <a:lstStyle/>
                    <a:p>
                      <a:pPr algn="ctr"/>
                      <a:r>
                        <a:rPr lang="en-US" sz="2000" dirty="0" smtClean="0"/>
                        <a:t>Funds (Millions)</a:t>
                      </a:r>
                    </a:p>
                  </a:txBody>
                  <a:tcPr marL="121920" marR="121920" anchor="ctr"/>
                </a:tc>
              </a:tr>
              <a:tr h="388091">
                <a:tc>
                  <a:txBody>
                    <a:bodyPr/>
                    <a:lstStyle/>
                    <a:p>
                      <a:r>
                        <a:rPr lang="en-US" sz="2000" dirty="0" smtClean="0"/>
                        <a:t>Bridge Replacement - Federal NHPP</a:t>
                      </a:r>
                      <a:endParaRPr lang="en-US" sz="2000" dirty="0"/>
                    </a:p>
                  </a:txBody>
                  <a:tcPr marL="121920" marR="121920"/>
                </a:tc>
                <a:tc>
                  <a:txBody>
                    <a:bodyPr/>
                    <a:lstStyle/>
                    <a:p>
                      <a:pPr algn="ctr"/>
                      <a:r>
                        <a:rPr lang="en-US" sz="2000" dirty="0" smtClean="0">
                          <a:solidFill>
                            <a:schemeClr val="accent1">
                              <a:lumMod val="50000"/>
                            </a:schemeClr>
                          </a:solidFill>
                        </a:rPr>
                        <a:t>       $37.0</a:t>
                      </a:r>
                      <a:endParaRPr lang="en-US" sz="2000" dirty="0">
                        <a:solidFill>
                          <a:schemeClr val="accent1">
                            <a:lumMod val="50000"/>
                          </a:schemeClr>
                        </a:solidFill>
                      </a:endParaRPr>
                    </a:p>
                  </a:txBody>
                  <a:tcPr marL="121920" marR="121920"/>
                </a:tc>
              </a:tr>
              <a:tr h="388091">
                <a:tc>
                  <a:txBody>
                    <a:bodyPr/>
                    <a:lstStyle/>
                    <a:p>
                      <a:r>
                        <a:rPr lang="en-US" sz="2000" dirty="0" smtClean="0"/>
                        <a:t>Bridge Replacement - Federal STP</a:t>
                      </a:r>
                      <a:endParaRPr lang="en-US" sz="2000" dirty="0"/>
                    </a:p>
                  </a:txBody>
                  <a:tcPr marL="121920" marR="121920"/>
                </a:tc>
                <a:tc>
                  <a:txBody>
                    <a:bodyPr/>
                    <a:lstStyle/>
                    <a:p>
                      <a:pPr algn="ctr"/>
                      <a:r>
                        <a:rPr lang="en-US" sz="2000" dirty="0" smtClean="0">
                          <a:solidFill>
                            <a:schemeClr val="accent1">
                              <a:lumMod val="50000"/>
                            </a:schemeClr>
                          </a:solidFill>
                        </a:rPr>
                        <a:t>       $30.0</a:t>
                      </a:r>
                      <a:endParaRPr lang="en-US" sz="2000" dirty="0">
                        <a:solidFill>
                          <a:schemeClr val="accent1">
                            <a:lumMod val="50000"/>
                          </a:schemeClr>
                        </a:solidFill>
                      </a:endParaRPr>
                    </a:p>
                  </a:txBody>
                  <a:tcPr marL="121920" marR="121920"/>
                </a:tc>
              </a:tr>
              <a:tr h="388091">
                <a:tc>
                  <a:txBody>
                    <a:bodyPr/>
                    <a:lstStyle/>
                    <a:p>
                      <a:r>
                        <a:rPr lang="en-US" sz="2000" dirty="0" smtClean="0"/>
                        <a:t>Bridge Repair - State</a:t>
                      </a:r>
                      <a:endParaRPr lang="en-US" sz="2000" dirty="0"/>
                    </a:p>
                  </a:txBody>
                  <a:tcPr marL="121920" marR="121920"/>
                </a:tc>
                <a:tc>
                  <a:txBody>
                    <a:bodyPr/>
                    <a:lstStyle/>
                    <a:p>
                      <a:pPr algn="ctr"/>
                      <a:r>
                        <a:rPr lang="en-US" sz="2000" dirty="0" smtClean="0">
                          <a:solidFill>
                            <a:schemeClr val="accent1">
                              <a:lumMod val="50000"/>
                            </a:schemeClr>
                          </a:solidFill>
                        </a:rPr>
                        <a:t>       $37.0 </a:t>
                      </a:r>
                      <a:endParaRPr lang="en-US" sz="2000" dirty="0">
                        <a:solidFill>
                          <a:schemeClr val="accent1">
                            <a:lumMod val="50000"/>
                          </a:schemeClr>
                        </a:solidFill>
                      </a:endParaRPr>
                    </a:p>
                  </a:txBody>
                  <a:tcPr marL="121920" marR="121920"/>
                </a:tc>
              </a:tr>
              <a:tr h="388091">
                <a:tc>
                  <a:txBody>
                    <a:bodyPr/>
                    <a:lstStyle/>
                    <a:p>
                      <a:r>
                        <a:rPr lang="en-US" sz="2000" dirty="0" smtClean="0"/>
                        <a:t>Bridge Preservation</a:t>
                      </a:r>
                      <a:endParaRPr lang="en-US" sz="2000" dirty="0"/>
                    </a:p>
                  </a:txBody>
                  <a:tcPr marL="121920" marR="121920"/>
                </a:tc>
                <a:tc>
                  <a:txBody>
                    <a:bodyPr/>
                    <a:lstStyle/>
                    <a:p>
                      <a:pPr algn="ctr"/>
                      <a:r>
                        <a:rPr lang="en-US" sz="2000" dirty="0" smtClean="0">
                          <a:solidFill>
                            <a:schemeClr val="accent1">
                              <a:lumMod val="50000"/>
                            </a:schemeClr>
                          </a:solidFill>
                        </a:rPr>
                        <a:t>         $4.4</a:t>
                      </a:r>
                      <a:endParaRPr lang="en-US" sz="2000" dirty="0">
                        <a:solidFill>
                          <a:schemeClr val="accent1">
                            <a:lumMod val="50000"/>
                          </a:schemeClr>
                        </a:solidFill>
                      </a:endParaRPr>
                    </a:p>
                  </a:txBody>
                  <a:tcPr marL="121920" marR="121920"/>
                </a:tc>
              </a:tr>
              <a:tr h="388091">
                <a:tc>
                  <a:txBody>
                    <a:bodyPr/>
                    <a:lstStyle/>
                    <a:p>
                      <a:r>
                        <a:rPr lang="en-US" sz="2000" dirty="0" smtClean="0"/>
                        <a:t>Bridge/Tunnel Inspection – Federal HSIP</a:t>
                      </a:r>
                      <a:endParaRPr lang="en-US" sz="2000" dirty="0"/>
                    </a:p>
                  </a:txBody>
                  <a:tcPr marL="121920" marR="121920"/>
                </a:tc>
                <a:tc>
                  <a:txBody>
                    <a:bodyPr/>
                    <a:lstStyle/>
                    <a:p>
                      <a:pPr algn="ctr"/>
                      <a:r>
                        <a:rPr lang="en-US" sz="2000" dirty="0" smtClean="0">
                          <a:solidFill>
                            <a:schemeClr val="accent1">
                              <a:lumMod val="50000"/>
                            </a:schemeClr>
                          </a:solidFill>
                        </a:rPr>
                        <a:t>          $8.0 </a:t>
                      </a:r>
                      <a:endParaRPr lang="en-US" sz="2000" dirty="0">
                        <a:solidFill>
                          <a:schemeClr val="accent1">
                            <a:lumMod val="50000"/>
                          </a:schemeClr>
                        </a:solidFill>
                      </a:endParaRPr>
                    </a:p>
                  </a:txBody>
                  <a:tcPr marL="121920" marR="121920"/>
                </a:tc>
              </a:tr>
              <a:tr h="448628">
                <a:tc>
                  <a:txBody>
                    <a:bodyPr/>
                    <a:lstStyle/>
                    <a:p>
                      <a:r>
                        <a:rPr lang="en-US" sz="2000" dirty="0" smtClean="0"/>
                        <a:t>                                  </a:t>
                      </a:r>
                      <a:r>
                        <a:rPr lang="en-US" sz="2000" b="1" dirty="0" smtClean="0"/>
                        <a:t>Total</a:t>
                      </a:r>
                      <a:endParaRPr lang="en-US" sz="2000" b="1" dirty="0"/>
                    </a:p>
                  </a:txBody>
                  <a:tcPr marL="121920" marR="121920"/>
                </a:tc>
                <a:tc>
                  <a:txBody>
                    <a:bodyPr/>
                    <a:lstStyle/>
                    <a:p>
                      <a:pPr algn="ctr"/>
                      <a:r>
                        <a:rPr lang="en-US" sz="2000" b="1" dirty="0" smtClean="0"/>
                        <a:t>     $116.4</a:t>
                      </a:r>
                      <a:endParaRPr lang="en-US" sz="2000" b="1" dirty="0"/>
                    </a:p>
                  </a:txBody>
                  <a:tcPr marL="121920" marR="121920"/>
                </a:tc>
              </a:tr>
            </a:tbl>
          </a:graphicData>
        </a:graphic>
      </p:graphicFrame>
      <p:grpSp>
        <p:nvGrpSpPr>
          <p:cNvPr id="11" name="Group 10"/>
          <p:cNvGrpSpPr/>
          <p:nvPr/>
        </p:nvGrpSpPr>
        <p:grpSpPr>
          <a:xfrm>
            <a:off x="8407730" y="864765"/>
            <a:ext cx="4116778" cy="2994717"/>
            <a:chOff x="8407730" y="864765"/>
            <a:chExt cx="4116778" cy="2994717"/>
          </a:xfrm>
        </p:grpSpPr>
        <p:graphicFrame>
          <p:nvGraphicFramePr>
            <p:cNvPr id="5" name="Content Placeholder 4"/>
            <p:cNvGraphicFramePr>
              <a:graphicFrameLocks/>
            </p:cNvGraphicFramePr>
            <p:nvPr>
              <p:extLst>
                <p:ext uri="{D42A27DB-BD31-4B8C-83A1-F6EECF244321}">
                  <p14:modId xmlns:p14="http://schemas.microsoft.com/office/powerpoint/2010/main" val="173736747"/>
                </p:ext>
              </p:extLst>
            </p:nvPr>
          </p:nvGraphicFramePr>
          <p:xfrm>
            <a:off x="8407730" y="864765"/>
            <a:ext cx="4116778" cy="2994717"/>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8550234" y="1555668"/>
              <a:ext cx="1441870" cy="369332"/>
            </a:xfrm>
            <a:prstGeom prst="rect">
              <a:avLst/>
            </a:prstGeom>
            <a:noFill/>
          </p:spPr>
          <p:txBody>
            <a:bodyPr wrap="none" rtlCol="0">
              <a:spAutoFit/>
            </a:bodyPr>
            <a:lstStyle/>
            <a:p>
              <a:r>
                <a:rPr lang="en-US" dirty="0" smtClean="0"/>
                <a:t>Bridge Repair</a:t>
              </a:r>
              <a:endParaRPr lang="en-US" dirty="0"/>
            </a:p>
          </p:txBody>
        </p:sp>
      </p:grpSp>
      <p:grpSp>
        <p:nvGrpSpPr>
          <p:cNvPr id="10" name="Group 9"/>
          <p:cNvGrpSpPr/>
          <p:nvPr/>
        </p:nvGrpSpPr>
        <p:grpSpPr>
          <a:xfrm>
            <a:off x="-1" y="4762005"/>
            <a:ext cx="9939160" cy="1615262"/>
            <a:chOff x="-1" y="4762005"/>
            <a:chExt cx="9939160" cy="1615262"/>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6102" y="4762005"/>
              <a:ext cx="3233057" cy="161526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3837" y="4762005"/>
              <a:ext cx="3443845" cy="161526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4762005"/>
              <a:ext cx="3253839" cy="1615262"/>
            </a:xfrm>
            <a:prstGeom prst="rect">
              <a:avLst/>
            </a:prstGeom>
          </p:spPr>
        </p:pic>
      </p:grpSp>
    </p:spTree>
    <p:extLst>
      <p:ext uri="{BB962C8B-B14F-4D97-AF65-F5344CB8AC3E}">
        <p14:creationId xmlns:p14="http://schemas.microsoft.com/office/powerpoint/2010/main" val="245391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3"/>
          <p:cNvGraphicFramePr>
            <a:graphicFrameLocks/>
          </p:cNvGraphicFramePr>
          <p:nvPr>
            <p:extLst>
              <p:ext uri="{D42A27DB-BD31-4B8C-83A1-F6EECF244321}">
                <p14:modId xmlns:p14="http://schemas.microsoft.com/office/powerpoint/2010/main" val="2803862459"/>
              </p:ext>
            </p:extLst>
          </p:nvPr>
        </p:nvGraphicFramePr>
        <p:xfrm>
          <a:off x="713880" y="1438148"/>
          <a:ext cx="7040707" cy="4458389"/>
        </p:xfrm>
        <a:graphic>
          <a:graphicData uri="http://schemas.openxmlformats.org/drawingml/2006/table">
            <a:tbl>
              <a:tblPr firstRow="1" bandRow="1">
                <a:tableStyleId>{5C22544A-7EE6-4342-B048-85BDC9FD1C3A}</a:tableStyleId>
              </a:tblPr>
              <a:tblGrid>
                <a:gridCol w="3573112"/>
                <a:gridCol w="3467595"/>
              </a:tblGrid>
              <a:tr h="1101414">
                <a:tc>
                  <a:txBody>
                    <a:bodyPr/>
                    <a:lstStyle/>
                    <a:p>
                      <a:pPr algn="ctr"/>
                      <a:r>
                        <a:rPr lang="en-US" sz="2000" dirty="0" smtClean="0"/>
                        <a:t>Program</a:t>
                      </a:r>
                      <a:endParaRPr lang="en-US" sz="2000" dirty="0"/>
                    </a:p>
                  </a:txBody>
                  <a:tcPr marL="121920" marR="121920" anchor="ctr"/>
                </a:tc>
                <a:tc>
                  <a:txBody>
                    <a:bodyPr/>
                    <a:lstStyle/>
                    <a:p>
                      <a:pPr algn="ctr"/>
                      <a:r>
                        <a:rPr lang="en-US" sz="2000" dirty="0" smtClean="0"/>
                        <a:t>Funds (Millions)</a:t>
                      </a:r>
                      <a:endParaRPr lang="en-US" sz="2000" dirty="0"/>
                    </a:p>
                  </a:txBody>
                  <a:tcPr marL="121920" marR="121920" anchor="ctr"/>
                </a:tc>
              </a:tr>
              <a:tr h="671395">
                <a:tc>
                  <a:txBody>
                    <a:bodyPr/>
                    <a:lstStyle/>
                    <a:p>
                      <a:r>
                        <a:rPr lang="en-US" sz="2000" dirty="0" smtClean="0"/>
                        <a:t>Interstate – Federal NHPP</a:t>
                      </a:r>
                      <a:endParaRPr lang="en-US" sz="2000" dirty="0"/>
                    </a:p>
                  </a:txBody>
                  <a:tcPr marL="121920" marR="121920"/>
                </a:tc>
                <a:tc>
                  <a:txBody>
                    <a:bodyPr/>
                    <a:lstStyle/>
                    <a:p>
                      <a:pPr algn="ctr"/>
                      <a:r>
                        <a:rPr lang="en-US" sz="2000" dirty="0" smtClean="0">
                          <a:solidFill>
                            <a:schemeClr val="accent1">
                              <a:lumMod val="50000"/>
                            </a:schemeClr>
                          </a:solidFill>
                        </a:rPr>
                        <a:t>       $66.0</a:t>
                      </a:r>
                      <a:endParaRPr lang="en-US" sz="2000" dirty="0">
                        <a:solidFill>
                          <a:schemeClr val="accent1">
                            <a:lumMod val="50000"/>
                          </a:schemeClr>
                        </a:solidFill>
                      </a:endParaRPr>
                    </a:p>
                  </a:txBody>
                  <a:tcPr marL="121920" marR="121920"/>
                </a:tc>
              </a:tr>
              <a:tr h="671395">
                <a:tc>
                  <a:txBody>
                    <a:bodyPr/>
                    <a:lstStyle/>
                    <a:p>
                      <a:r>
                        <a:rPr lang="en-US" sz="2000" dirty="0" smtClean="0"/>
                        <a:t>NHS Routes– Federal NHPP</a:t>
                      </a:r>
                      <a:endParaRPr lang="en-US" sz="2000" dirty="0"/>
                    </a:p>
                  </a:txBody>
                  <a:tcPr marL="121920" marR="121920"/>
                </a:tc>
                <a:tc>
                  <a:txBody>
                    <a:bodyPr/>
                    <a:lstStyle/>
                    <a:p>
                      <a:pPr algn="ctr"/>
                      <a:r>
                        <a:rPr lang="en-US" sz="2000" dirty="0" smtClean="0">
                          <a:solidFill>
                            <a:schemeClr val="accent1">
                              <a:lumMod val="50000"/>
                            </a:schemeClr>
                          </a:solidFill>
                        </a:rPr>
                        <a:t>       $55.0</a:t>
                      </a:r>
                      <a:endParaRPr lang="en-US" sz="2000" dirty="0">
                        <a:solidFill>
                          <a:schemeClr val="accent1">
                            <a:lumMod val="50000"/>
                          </a:schemeClr>
                        </a:solidFill>
                      </a:endParaRPr>
                    </a:p>
                  </a:txBody>
                  <a:tcPr marL="121920" marR="121920"/>
                </a:tc>
              </a:tr>
              <a:tr h="671395">
                <a:tc>
                  <a:txBody>
                    <a:bodyPr/>
                    <a:lstStyle/>
                    <a:p>
                      <a:r>
                        <a:rPr lang="en-US" sz="2000" dirty="0" smtClean="0"/>
                        <a:t>State Routes – STP Federal</a:t>
                      </a:r>
                      <a:endParaRPr lang="en-US" sz="2000" dirty="0"/>
                    </a:p>
                  </a:txBody>
                  <a:tcPr marL="121920" marR="121920"/>
                </a:tc>
                <a:tc>
                  <a:txBody>
                    <a:bodyPr/>
                    <a:lstStyle/>
                    <a:p>
                      <a:pPr algn="ctr"/>
                      <a:r>
                        <a:rPr lang="en-US" sz="2000" dirty="0" smtClean="0">
                          <a:solidFill>
                            <a:schemeClr val="accent1">
                              <a:lumMod val="50000"/>
                            </a:schemeClr>
                          </a:solidFill>
                        </a:rPr>
                        <a:t>       $61.0</a:t>
                      </a:r>
                      <a:endParaRPr lang="en-US" sz="2000" dirty="0">
                        <a:solidFill>
                          <a:schemeClr val="accent1">
                            <a:lumMod val="50000"/>
                          </a:schemeClr>
                        </a:solidFill>
                      </a:endParaRPr>
                    </a:p>
                  </a:txBody>
                  <a:tcPr marL="121920" marR="121920"/>
                </a:tc>
              </a:tr>
              <a:tr h="671395">
                <a:tc>
                  <a:txBody>
                    <a:bodyPr/>
                    <a:lstStyle/>
                    <a:p>
                      <a:r>
                        <a:rPr lang="en-US" sz="2000" dirty="0" smtClean="0"/>
                        <a:t>State Routes – State</a:t>
                      </a:r>
                      <a:endParaRPr lang="en-US" sz="2000" dirty="0"/>
                    </a:p>
                  </a:txBody>
                  <a:tcPr marL="121920" marR="121920"/>
                </a:tc>
                <a:tc>
                  <a:txBody>
                    <a:bodyPr/>
                    <a:lstStyle/>
                    <a:p>
                      <a:pPr algn="ctr"/>
                      <a:r>
                        <a:rPr lang="en-US" sz="2000" dirty="0" smtClean="0">
                          <a:solidFill>
                            <a:schemeClr val="accent1">
                              <a:lumMod val="50000"/>
                            </a:schemeClr>
                          </a:solidFill>
                        </a:rPr>
                        <a:t>        $45.0</a:t>
                      </a:r>
                      <a:endParaRPr lang="en-US" sz="2000" dirty="0">
                        <a:solidFill>
                          <a:schemeClr val="accent1">
                            <a:lumMod val="50000"/>
                          </a:schemeClr>
                        </a:solidFill>
                      </a:endParaRPr>
                    </a:p>
                  </a:txBody>
                  <a:tcPr marL="121920" marR="121920"/>
                </a:tc>
              </a:tr>
              <a:tr h="671395">
                <a:tc>
                  <a:txBody>
                    <a:bodyPr/>
                    <a:lstStyle/>
                    <a:p>
                      <a:r>
                        <a:rPr lang="en-US" sz="2000" dirty="0" smtClean="0"/>
                        <a:t>                                  </a:t>
                      </a:r>
                      <a:r>
                        <a:rPr lang="en-US" sz="2000" b="1" dirty="0" smtClean="0"/>
                        <a:t>Total</a:t>
                      </a:r>
                      <a:endParaRPr lang="en-US" sz="2000" b="1" dirty="0"/>
                    </a:p>
                  </a:txBody>
                  <a:tcPr marL="121920" marR="121920"/>
                </a:tc>
                <a:tc>
                  <a:txBody>
                    <a:bodyPr/>
                    <a:lstStyle/>
                    <a:p>
                      <a:pPr algn="ctr"/>
                      <a:r>
                        <a:rPr lang="en-US" sz="2000" b="1" dirty="0" smtClean="0"/>
                        <a:t>     $227.0</a:t>
                      </a:r>
                      <a:endParaRPr lang="en-US" sz="2000" b="1" dirty="0"/>
                    </a:p>
                  </a:txBody>
                  <a:tcPr marL="121920" marR="121920"/>
                </a:tc>
              </a:tr>
            </a:tbl>
          </a:graphicData>
        </a:graphic>
      </p:graphicFrame>
      <p:sp>
        <p:nvSpPr>
          <p:cNvPr id="3" name="Title 2"/>
          <p:cNvSpPr>
            <a:spLocks noGrp="1"/>
          </p:cNvSpPr>
          <p:nvPr>
            <p:ph type="title"/>
          </p:nvPr>
        </p:nvSpPr>
        <p:spPr/>
        <p:txBody>
          <a:bodyPr>
            <a:normAutofit/>
          </a:bodyPr>
          <a:lstStyle/>
          <a:p>
            <a:pPr>
              <a:defRPr/>
            </a:pPr>
            <a:r>
              <a:rPr lang="en-US" dirty="0" smtClean="0"/>
              <a:t>Pavement</a:t>
            </a:r>
            <a:r>
              <a:rPr dirty="0" smtClean="0"/>
              <a:t> </a:t>
            </a:r>
            <a:r>
              <a:rPr lang="en-US" dirty="0" smtClean="0"/>
              <a:t>Preservation </a:t>
            </a:r>
            <a:r>
              <a:rPr dirty="0" smtClean="0"/>
              <a:t>Budget</a:t>
            </a:r>
            <a:r>
              <a:rPr lang="en-US" dirty="0" smtClean="0"/>
              <a:t>  FY 2018</a:t>
            </a:r>
            <a:endParaRPr dirty="0"/>
          </a:p>
        </p:txBody>
      </p:sp>
      <p:grpSp>
        <p:nvGrpSpPr>
          <p:cNvPr id="15" name="Group 14"/>
          <p:cNvGrpSpPr/>
          <p:nvPr/>
        </p:nvGrpSpPr>
        <p:grpSpPr>
          <a:xfrm>
            <a:off x="8407730" y="864765"/>
            <a:ext cx="4116778" cy="2994717"/>
            <a:chOff x="8407730" y="864765"/>
            <a:chExt cx="4116778" cy="2994717"/>
          </a:xfrm>
        </p:grpSpPr>
        <p:graphicFrame>
          <p:nvGraphicFramePr>
            <p:cNvPr id="5" name="Content Placeholder 4"/>
            <p:cNvGraphicFramePr>
              <a:graphicFrameLocks/>
            </p:cNvGraphicFramePr>
            <p:nvPr>
              <p:extLst>
                <p:ext uri="{D42A27DB-BD31-4B8C-83A1-F6EECF244321}">
                  <p14:modId xmlns:p14="http://schemas.microsoft.com/office/powerpoint/2010/main" val="624946250"/>
                </p:ext>
              </p:extLst>
            </p:nvPr>
          </p:nvGraphicFramePr>
          <p:xfrm>
            <a:off x="8407730" y="864765"/>
            <a:ext cx="4116778" cy="2994717"/>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8550233" y="1893517"/>
              <a:ext cx="1270989" cy="369332"/>
            </a:xfrm>
            <a:prstGeom prst="rect">
              <a:avLst/>
            </a:prstGeom>
            <a:noFill/>
          </p:spPr>
          <p:txBody>
            <a:bodyPr wrap="none" rtlCol="0">
              <a:spAutoFit/>
            </a:bodyPr>
            <a:lstStyle/>
            <a:p>
              <a:r>
                <a:rPr lang="en-US" dirty="0" smtClean="0"/>
                <a:t>Resurfacing</a:t>
              </a:r>
              <a:endParaRPr lang="en-US" dirty="0"/>
            </a:p>
          </p:txBody>
        </p:sp>
      </p:grpSp>
    </p:spTree>
    <p:extLst>
      <p:ext uri="{BB962C8B-B14F-4D97-AF65-F5344CB8AC3E}">
        <p14:creationId xmlns:p14="http://schemas.microsoft.com/office/powerpoint/2010/main" val="2536895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0" y="4653149"/>
            <a:ext cx="10141527" cy="1714500"/>
            <a:chOff x="-1" y="4759280"/>
            <a:chExt cx="10141527" cy="171450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762001"/>
              <a:ext cx="3253837" cy="167640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3838" y="4762004"/>
              <a:ext cx="3443844" cy="167639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7682" y="4759280"/>
              <a:ext cx="3443844" cy="1714500"/>
            </a:xfrm>
            <a:prstGeom prst="rect">
              <a:avLst/>
            </a:prstGeom>
          </p:spPr>
        </p:pic>
      </p:grpSp>
      <p:graphicFrame>
        <p:nvGraphicFramePr>
          <p:cNvPr id="16" name="Content Placeholder 3"/>
          <p:cNvGraphicFramePr>
            <a:graphicFrameLocks/>
          </p:cNvGraphicFramePr>
          <p:nvPr>
            <p:extLst>
              <p:ext uri="{D42A27DB-BD31-4B8C-83A1-F6EECF244321}">
                <p14:modId xmlns:p14="http://schemas.microsoft.com/office/powerpoint/2010/main" val="3257437844"/>
              </p:ext>
            </p:extLst>
          </p:nvPr>
        </p:nvGraphicFramePr>
        <p:xfrm>
          <a:off x="713880" y="1438150"/>
          <a:ext cx="7040707" cy="2646641"/>
        </p:xfrm>
        <a:graphic>
          <a:graphicData uri="http://schemas.openxmlformats.org/drawingml/2006/table">
            <a:tbl>
              <a:tblPr firstRow="1" bandRow="1">
                <a:tableStyleId>{5C22544A-7EE6-4342-B048-85BDC9FD1C3A}</a:tableStyleId>
              </a:tblPr>
              <a:tblGrid>
                <a:gridCol w="3573112"/>
                <a:gridCol w="3467595"/>
              </a:tblGrid>
              <a:tr h="935630">
                <a:tc>
                  <a:txBody>
                    <a:bodyPr/>
                    <a:lstStyle/>
                    <a:p>
                      <a:pPr algn="ctr"/>
                      <a:r>
                        <a:rPr lang="en-US" sz="2000" dirty="0" smtClean="0"/>
                        <a:t>Program</a:t>
                      </a:r>
                      <a:endParaRPr lang="en-US" sz="2000" dirty="0"/>
                    </a:p>
                  </a:txBody>
                  <a:tcPr marL="121920" marR="121920" anchor="ctr"/>
                </a:tc>
                <a:tc>
                  <a:txBody>
                    <a:bodyPr/>
                    <a:lstStyle/>
                    <a:p>
                      <a:pPr algn="ctr"/>
                      <a:r>
                        <a:rPr lang="en-US" sz="2000" dirty="0" smtClean="0"/>
                        <a:t>Funds (Millions)</a:t>
                      </a:r>
                      <a:endParaRPr lang="en-US" sz="2000" dirty="0"/>
                    </a:p>
                  </a:txBody>
                  <a:tcPr marL="121920" marR="121920" anchor="ctr"/>
                </a:tc>
              </a:tr>
              <a:tr h="570337">
                <a:tc>
                  <a:txBody>
                    <a:bodyPr/>
                    <a:lstStyle/>
                    <a:p>
                      <a:r>
                        <a:rPr lang="en-US" sz="2000" dirty="0" smtClean="0"/>
                        <a:t>In-House Routine Maintenance</a:t>
                      </a:r>
                      <a:endParaRPr lang="en-US" sz="2000" dirty="0"/>
                    </a:p>
                  </a:txBody>
                  <a:tcPr marL="121920" marR="121920"/>
                </a:tc>
                <a:tc>
                  <a:txBody>
                    <a:bodyPr/>
                    <a:lstStyle/>
                    <a:p>
                      <a:pPr algn="ctr"/>
                      <a:r>
                        <a:rPr lang="en-US" sz="2000" dirty="0" smtClean="0">
                          <a:solidFill>
                            <a:schemeClr val="accent1">
                              <a:lumMod val="50000"/>
                            </a:schemeClr>
                          </a:solidFill>
                        </a:rPr>
                        <a:t>$125.7 (60.5%)</a:t>
                      </a:r>
                      <a:endParaRPr lang="en-US" sz="2000" dirty="0">
                        <a:solidFill>
                          <a:schemeClr val="accent1">
                            <a:lumMod val="50000"/>
                          </a:schemeClr>
                        </a:solidFill>
                      </a:endParaRPr>
                    </a:p>
                  </a:txBody>
                  <a:tcPr marL="121920" marR="121920"/>
                </a:tc>
              </a:tr>
              <a:tr h="570337">
                <a:tc>
                  <a:txBody>
                    <a:bodyPr/>
                    <a:lstStyle/>
                    <a:p>
                      <a:r>
                        <a:rPr lang="en-US" sz="2000" dirty="0" smtClean="0"/>
                        <a:t>Contract Maintenance</a:t>
                      </a:r>
                      <a:endParaRPr lang="en-US" sz="2000" dirty="0"/>
                    </a:p>
                  </a:txBody>
                  <a:tcPr marL="121920" marR="121920"/>
                </a:tc>
                <a:tc>
                  <a:txBody>
                    <a:bodyPr/>
                    <a:lstStyle/>
                    <a:p>
                      <a:pPr algn="ctr"/>
                      <a:r>
                        <a:rPr lang="en-US" sz="2000" dirty="0" smtClean="0">
                          <a:solidFill>
                            <a:schemeClr val="accent1">
                              <a:lumMod val="50000"/>
                            </a:schemeClr>
                          </a:solidFill>
                        </a:rPr>
                        <a:t>  $82.0 (39.5%)</a:t>
                      </a:r>
                      <a:endParaRPr lang="en-US" sz="2000" dirty="0">
                        <a:solidFill>
                          <a:schemeClr val="accent1">
                            <a:lumMod val="50000"/>
                          </a:schemeClr>
                        </a:solidFill>
                      </a:endParaRPr>
                    </a:p>
                  </a:txBody>
                  <a:tcPr marL="121920" marR="121920"/>
                </a:tc>
              </a:tr>
              <a:tr h="570337">
                <a:tc>
                  <a:txBody>
                    <a:bodyPr/>
                    <a:lstStyle/>
                    <a:p>
                      <a:r>
                        <a:rPr lang="en-US" sz="2000" dirty="0" smtClean="0"/>
                        <a:t>                                  </a:t>
                      </a:r>
                      <a:r>
                        <a:rPr lang="en-US" sz="2000" b="1" dirty="0" smtClean="0"/>
                        <a:t>Total</a:t>
                      </a:r>
                      <a:endParaRPr lang="en-US" sz="2000" b="1" dirty="0"/>
                    </a:p>
                  </a:txBody>
                  <a:tcPr marL="121920" marR="121920"/>
                </a:tc>
                <a:tc>
                  <a:txBody>
                    <a:bodyPr/>
                    <a:lstStyle/>
                    <a:p>
                      <a:pPr algn="ctr"/>
                      <a:r>
                        <a:rPr lang="en-US" sz="2000" b="1" dirty="0" smtClean="0"/>
                        <a:t>$207.7</a:t>
                      </a:r>
                      <a:endParaRPr lang="en-US" sz="2000" b="1" dirty="0"/>
                    </a:p>
                  </a:txBody>
                  <a:tcPr marL="121920" marR="121920"/>
                </a:tc>
              </a:tr>
            </a:tbl>
          </a:graphicData>
        </a:graphic>
      </p:graphicFrame>
      <p:sp>
        <p:nvSpPr>
          <p:cNvPr id="3" name="Title 2"/>
          <p:cNvSpPr>
            <a:spLocks noGrp="1"/>
          </p:cNvSpPr>
          <p:nvPr>
            <p:ph type="title"/>
          </p:nvPr>
        </p:nvSpPr>
        <p:spPr/>
        <p:txBody>
          <a:bodyPr>
            <a:normAutofit/>
          </a:bodyPr>
          <a:lstStyle/>
          <a:p>
            <a:pPr>
              <a:defRPr/>
            </a:pPr>
            <a:r>
              <a:rPr lang="en-US" dirty="0" smtClean="0"/>
              <a:t>Highway Maintenance FY-18 </a:t>
            </a:r>
            <a:r>
              <a:rPr dirty="0" smtClean="0"/>
              <a:t>Budget</a:t>
            </a:r>
            <a:endParaRPr dirty="0"/>
          </a:p>
        </p:txBody>
      </p:sp>
      <p:grpSp>
        <p:nvGrpSpPr>
          <p:cNvPr id="10" name="Group 9"/>
          <p:cNvGrpSpPr/>
          <p:nvPr/>
        </p:nvGrpSpPr>
        <p:grpSpPr>
          <a:xfrm>
            <a:off x="8083137" y="900391"/>
            <a:ext cx="4116778" cy="2994717"/>
            <a:chOff x="8083137" y="900391"/>
            <a:chExt cx="4116778" cy="2994717"/>
          </a:xfrm>
        </p:grpSpPr>
        <p:grpSp>
          <p:nvGrpSpPr>
            <p:cNvPr id="15" name="Group 14"/>
            <p:cNvGrpSpPr/>
            <p:nvPr/>
          </p:nvGrpSpPr>
          <p:grpSpPr>
            <a:xfrm>
              <a:off x="8083137" y="900391"/>
              <a:ext cx="4116778" cy="2994717"/>
              <a:chOff x="8083137" y="900391"/>
              <a:chExt cx="4116778" cy="2994717"/>
            </a:xfrm>
          </p:grpSpPr>
          <p:graphicFrame>
            <p:nvGraphicFramePr>
              <p:cNvPr id="5" name="Content Placeholder 4"/>
              <p:cNvGraphicFramePr>
                <a:graphicFrameLocks/>
              </p:cNvGraphicFramePr>
              <p:nvPr>
                <p:extLst>
                  <p:ext uri="{D42A27DB-BD31-4B8C-83A1-F6EECF244321}">
                    <p14:modId xmlns:p14="http://schemas.microsoft.com/office/powerpoint/2010/main" val="2618278391"/>
                  </p:ext>
                </p:extLst>
              </p:nvPr>
            </p:nvGraphicFramePr>
            <p:xfrm>
              <a:off x="8083137" y="900391"/>
              <a:ext cx="4116778" cy="2994717"/>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10608361" y="1715388"/>
                <a:ext cx="1583639" cy="369332"/>
              </a:xfrm>
              <a:prstGeom prst="rect">
                <a:avLst/>
              </a:prstGeom>
              <a:noFill/>
            </p:spPr>
            <p:txBody>
              <a:bodyPr wrap="none" rtlCol="0">
                <a:spAutoFit/>
              </a:bodyPr>
              <a:lstStyle/>
              <a:p>
                <a:r>
                  <a:rPr lang="en-US" dirty="0" smtClean="0"/>
                  <a:t>Routine </a:t>
                </a:r>
                <a:r>
                  <a:rPr lang="en-US" dirty="0" err="1" smtClean="0"/>
                  <a:t>Maint</a:t>
                </a:r>
                <a:r>
                  <a:rPr lang="en-US" dirty="0" smtClean="0"/>
                  <a:t>.</a:t>
                </a:r>
                <a:endParaRPr lang="en-US" dirty="0"/>
              </a:p>
            </p:txBody>
          </p:sp>
        </p:grpSp>
        <p:sp>
          <p:nvSpPr>
            <p:cNvPr id="11" name="TextBox 10"/>
            <p:cNvSpPr txBox="1"/>
            <p:nvPr/>
          </p:nvSpPr>
          <p:spPr>
            <a:xfrm>
              <a:off x="8920085" y="2687185"/>
              <a:ext cx="1655261" cy="369332"/>
            </a:xfrm>
            <a:prstGeom prst="rect">
              <a:avLst/>
            </a:prstGeom>
            <a:noFill/>
          </p:spPr>
          <p:txBody>
            <a:bodyPr wrap="none" rtlCol="0">
              <a:spAutoFit/>
            </a:bodyPr>
            <a:lstStyle/>
            <a:p>
              <a:r>
                <a:rPr lang="en-US" dirty="0" smtClean="0"/>
                <a:t>Contract </a:t>
              </a:r>
              <a:r>
                <a:rPr lang="en-US" dirty="0" err="1" smtClean="0"/>
                <a:t>Maint</a:t>
              </a:r>
              <a:r>
                <a:rPr lang="en-US" dirty="0" smtClean="0"/>
                <a:t>.</a:t>
              </a:r>
              <a:endParaRPr lang="en-US" dirty="0"/>
            </a:p>
          </p:txBody>
        </p:sp>
      </p:grpSp>
    </p:spTree>
    <p:extLst>
      <p:ext uri="{BB962C8B-B14F-4D97-AF65-F5344CB8AC3E}">
        <p14:creationId xmlns:p14="http://schemas.microsoft.com/office/powerpoint/2010/main" val="31956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Winter Maintenance Budget History</a:t>
            </a:r>
            <a:endParaRPr lang="en-US" dirty="0"/>
          </a:p>
        </p:txBody>
      </p:sp>
      <p:pic>
        <p:nvPicPr>
          <p:cNvPr id="4" name="Picture 2" descr="C:\Users\JJ00029\Desktop\Equipment Committee Meetings\Emergency Prepareness Pictures\Gradall Pic\Scan063, October 05, 2009.tif"/>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077737" y="1499869"/>
            <a:ext cx="6096851" cy="457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11478" y="1272209"/>
            <a:ext cx="3180521" cy="253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4065525108"/>
              </p:ext>
            </p:extLst>
          </p:nvPr>
        </p:nvGraphicFramePr>
        <p:xfrm>
          <a:off x="0" y="1269241"/>
          <a:ext cx="4362202" cy="5049672"/>
        </p:xfrm>
        <a:graphic>
          <a:graphicData uri="http://schemas.openxmlformats.org/drawingml/2006/table">
            <a:tbl>
              <a:tblPr>
                <a:tableStyleId>{5C22544A-7EE6-4342-B048-85BDC9FD1C3A}</a:tableStyleId>
              </a:tblPr>
              <a:tblGrid>
                <a:gridCol w="1454066"/>
                <a:gridCol w="1454068"/>
                <a:gridCol w="1454068"/>
              </a:tblGrid>
              <a:tr h="1085375">
                <a:tc>
                  <a:txBody>
                    <a:bodyPr/>
                    <a:lstStyle/>
                    <a:p>
                      <a:pPr algn="ctr" fontAlgn="b"/>
                      <a:r>
                        <a:rPr lang="en-US" sz="1600" u="none" strike="noStrike" dirty="0">
                          <a:effectLst/>
                        </a:rPr>
                        <a:t>FISCAL YR</a:t>
                      </a:r>
                      <a:endParaRPr lang="en-US" sz="1600" b="0" i="0" u="none" strike="noStrike" dirty="0">
                        <a:solidFill>
                          <a:srgbClr val="000000"/>
                        </a:solidFill>
                        <a:effectLst/>
                        <a:latin typeface="Calibri"/>
                      </a:endParaRPr>
                    </a:p>
                  </a:txBody>
                  <a:tcPr marL="9525" marR="9525" marT="9525" marB="0" anchor="b"/>
                </a:tc>
                <a:tc>
                  <a:txBody>
                    <a:bodyPr/>
                    <a:lstStyle/>
                    <a:p>
                      <a:pPr algn="ctr" fontAlgn="b"/>
                      <a:r>
                        <a:rPr lang="en-US" sz="1600" u="none" strike="noStrike" dirty="0">
                          <a:effectLst/>
                        </a:rPr>
                        <a:t>STATEWIDE BUDGET</a:t>
                      </a:r>
                      <a:endParaRPr lang="en-US" sz="1600" b="0" i="0" u="none" strike="noStrike" dirty="0">
                        <a:solidFill>
                          <a:srgbClr val="000000"/>
                        </a:solidFill>
                        <a:effectLst/>
                        <a:latin typeface="Calibri"/>
                      </a:endParaRPr>
                    </a:p>
                  </a:txBody>
                  <a:tcPr marL="9525" marR="9525" marT="9525" marB="0" anchor="b"/>
                </a:tc>
                <a:tc>
                  <a:txBody>
                    <a:bodyPr/>
                    <a:lstStyle/>
                    <a:p>
                      <a:pPr algn="ctr" fontAlgn="b"/>
                      <a:r>
                        <a:rPr lang="en-US" sz="1600" u="none" strike="noStrike" dirty="0" smtClean="0">
                          <a:effectLst/>
                        </a:rPr>
                        <a:t>STATEWIDE</a:t>
                      </a:r>
                    </a:p>
                    <a:p>
                      <a:pPr algn="ctr" fontAlgn="b"/>
                      <a:r>
                        <a:rPr lang="en-US" sz="1600" u="none" strike="noStrike" dirty="0" smtClean="0">
                          <a:effectLst/>
                        </a:rPr>
                        <a:t>EXPENDITURES</a:t>
                      </a:r>
                      <a:endParaRPr lang="en-US" sz="1600" b="0" i="0" u="none" strike="noStrike" dirty="0">
                        <a:solidFill>
                          <a:srgbClr val="000000"/>
                        </a:solidFill>
                        <a:effectLst/>
                        <a:latin typeface="Calibri"/>
                      </a:endParaRPr>
                    </a:p>
                  </a:txBody>
                  <a:tcPr marL="9525" marR="9525" marT="9525" marB="0" anchor="b"/>
                </a:tc>
              </a:tr>
              <a:tr h="575309">
                <a:tc>
                  <a:txBody>
                    <a:bodyPr/>
                    <a:lstStyle/>
                    <a:p>
                      <a:pPr algn="ctr" fontAlgn="b"/>
                      <a:r>
                        <a:rPr lang="en-US" sz="1800" u="none" strike="noStrike" dirty="0">
                          <a:effectLst/>
                        </a:rPr>
                        <a:t>13-14</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$19,755,629</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b="0" i="0" u="none" strike="noStrike" smtClean="0">
                          <a:solidFill>
                            <a:schemeClr val="bg1"/>
                          </a:solidFill>
                          <a:effectLst/>
                          <a:latin typeface="Calibri"/>
                        </a:rPr>
                        <a:t>$21,008,522</a:t>
                      </a:r>
                      <a:endParaRPr lang="en-US" sz="1800" b="0" i="0" u="none" strike="noStrike" dirty="0">
                        <a:solidFill>
                          <a:schemeClr val="bg1"/>
                        </a:solidFill>
                        <a:effectLst/>
                        <a:latin typeface="Calibri"/>
                      </a:endParaRPr>
                    </a:p>
                  </a:txBody>
                  <a:tcPr marL="9525" marR="9525" marT="9525" marB="0" anchor="b"/>
                </a:tc>
              </a:tr>
              <a:tr h="575309">
                <a:tc>
                  <a:txBody>
                    <a:bodyPr/>
                    <a:lstStyle/>
                    <a:p>
                      <a:pPr algn="ctr" fontAlgn="b"/>
                      <a:r>
                        <a:rPr lang="en-US" sz="1800" u="none" strike="noStrike" dirty="0">
                          <a:effectLst/>
                        </a:rPr>
                        <a:t>12-13</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$19,759,705</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$13,299,472</a:t>
                      </a:r>
                      <a:endParaRPr lang="en-US" sz="1800" b="0" i="0" u="none" strike="noStrike" dirty="0">
                        <a:solidFill>
                          <a:srgbClr val="000000"/>
                        </a:solidFill>
                        <a:effectLst/>
                        <a:latin typeface="Calibri"/>
                      </a:endParaRPr>
                    </a:p>
                  </a:txBody>
                  <a:tcPr marL="9525" marR="9525" marT="9525" marB="0" anchor="b"/>
                </a:tc>
              </a:tr>
              <a:tr h="575309">
                <a:tc>
                  <a:txBody>
                    <a:bodyPr/>
                    <a:lstStyle/>
                    <a:p>
                      <a:pPr algn="ctr" fontAlgn="b"/>
                      <a:r>
                        <a:rPr lang="en-US" sz="1800" u="none" strike="noStrike" dirty="0">
                          <a:effectLst/>
                        </a:rPr>
                        <a:t>11-12</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$15,554,993</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$7,199,022</a:t>
                      </a:r>
                      <a:endParaRPr lang="en-US" sz="1800" b="0" i="0" u="none" strike="noStrike" dirty="0">
                        <a:solidFill>
                          <a:srgbClr val="000000"/>
                        </a:solidFill>
                        <a:effectLst/>
                        <a:latin typeface="Calibri"/>
                      </a:endParaRPr>
                    </a:p>
                  </a:txBody>
                  <a:tcPr marL="9525" marR="9525" marT="9525" marB="0" anchor="b"/>
                </a:tc>
              </a:tr>
              <a:tr h="575309">
                <a:tc>
                  <a:txBody>
                    <a:bodyPr/>
                    <a:lstStyle/>
                    <a:p>
                      <a:pPr algn="ctr" fontAlgn="b"/>
                      <a:r>
                        <a:rPr lang="en-US" sz="1800" u="none" strike="noStrike" dirty="0">
                          <a:effectLst/>
                        </a:rPr>
                        <a:t>10-11</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$14,743,750</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solidFill>
                            <a:schemeClr val="bg1"/>
                          </a:solidFill>
                          <a:effectLst/>
                        </a:rPr>
                        <a:t>$28,926,453</a:t>
                      </a:r>
                      <a:endParaRPr lang="en-US" sz="1800" b="0" i="0" u="none" strike="noStrike" dirty="0">
                        <a:solidFill>
                          <a:schemeClr val="bg1"/>
                        </a:solidFill>
                        <a:effectLst/>
                        <a:latin typeface="Calibri"/>
                      </a:endParaRPr>
                    </a:p>
                  </a:txBody>
                  <a:tcPr marL="9525" marR="9525" marT="9525" marB="0" anchor="b"/>
                </a:tc>
              </a:tr>
              <a:tr h="575309">
                <a:tc>
                  <a:txBody>
                    <a:bodyPr/>
                    <a:lstStyle/>
                    <a:p>
                      <a:pPr algn="ctr" fontAlgn="b"/>
                      <a:r>
                        <a:rPr lang="en-US" sz="1800" u="none" strike="noStrike" dirty="0">
                          <a:effectLst/>
                        </a:rPr>
                        <a:t>09-10</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$12,005,458</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solidFill>
                            <a:schemeClr val="bg1"/>
                          </a:solidFill>
                          <a:effectLst/>
                        </a:rPr>
                        <a:t>$23,668,214</a:t>
                      </a:r>
                      <a:endParaRPr lang="en-US" sz="1800" b="0" i="0" u="none" strike="noStrike" dirty="0">
                        <a:solidFill>
                          <a:schemeClr val="bg1"/>
                        </a:solidFill>
                        <a:effectLst/>
                        <a:latin typeface="Calibri"/>
                      </a:endParaRPr>
                    </a:p>
                  </a:txBody>
                  <a:tcPr marL="9525" marR="9525" marT="9525" marB="0" anchor="b"/>
                </a:tc>
              </a:tr>
              <a:tr h="575309">
                <a:tc>
                  <a:txBody>
                    <a:bodyPr/>
                    <a:lstStyle/>
                    <a:p>
                      <a:pPr algn="ctr" fontAlgn="b"/>
                      <a:r>
                        <a:rPr lang="en-US" sz="1800" u="none" strike="noStrike" dirty="0">
                          <a:effectLst/>
                        </a:rPr>
                        <a:t>08-09</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$10,226,229</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$11,362,178</a:t>
                      </a:r>
                      <a:endParaRPr lang="en-US" sz="1800" b="0" i="0" u="none" strike="noStrike" dirty="0">
                        <a:solidFill>
                          <a:srgbClr val="000000"/>
                        </a:solidFill>
                        <a:effectLst/>
                        <a:latin typeface="Calibri"/>
                      </a:endParaRPr>
                    </a:p>
                  </a:txBody>
                  <a:tcPr marL="9525" marR="9525" marT="9525" marB="0" anchor="b"/>
                </a:tc>
              </a:tr>
              <a:tr h="512443">
                <a:tc>
                  <a:txBody>
                    <a:bodyPr/>
                    <a:lstStyle/>
                    <a:p>
                      <a:pPr algn="ctr" fontAlgn="b"/>
                      <a:r>
                        <a:rPr lang="en-US" sz="1800" u="none" strike="noStrike" dirty="0">
                          <a:effectLst/>
                        </a:rPr>
                        <a:t>07-08</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$12,642,035</a:t>
                      </a:r>
                      <a:endParaRPr lang="en-US" sz="1800" b="0" i="0" u="none" strike="noStrike" dirty="0">
                        <a:solidFill>
                          <a:srgbClr val="000000"/>
                        </a:solidFill>
                        <a:effectLst/>
                        <a:latin typeface="Calibri"/>
                      </a:endParaRPr>
                    </a:p>
                  </a:txBody>
                  <a:tcPr marL="9525" marR="9525" marT="9525" marB="0" anchor="b"/>
                </a:tc>
                <a:tc>
                  <a:txBody>
                    <a:bodyPr/>
                    <a:lstStyle/>
                    <a:p>
                      <a:pPr algn="ctr" fontAlgn="b"/>
                      <a:r>
                        <a:rPr lang="en-US" sz="1800" u="none" strike="noStrike" dirty="0">
                          <a:effectLst/>
                        </a:rPr>
                        <a:t>$9,742,637</a:t>
                      </a:r>
                      <a:endParaRPr lang="en-US" sz="1800" b="0" i="0" u="none" strike="noStrike" dirty="0">
                        <a:solidFill>
                          <a:srgbClr val="000000"/>
                        </a:solidFill>
                        <a:effectLst/>
                        <a:latin typeface="Calibri"/>
                      </a:endParaRPr>
                    </a:p>
                  </a:txBody>
                  <a:tcPr marL="9525" marR="9525" marT="9525" marB="0" anchor="b"/>
                </a:tc>
              </a:tr>
            </a:tbl>
          </a:graphicData>
        </a:graphic>
      </p:graphicFrame>
      <p:pic>
        <p:nvPicPr>
          <p:cNvPr id="1026" name="Picture 2" descr="F:\Jerry's documents\Maintenance Division\Pictures\Maintenance representative pictures\Loading sal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37983" y="3806757"/>
            <a:ext cx="3154018" cy="2541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864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1981200" y="2484760"/>
            <a:ext cx="6848475"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BRIDGE MANAGEMENT</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2677276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Bridge Management</a:t>
            </a:r>
          </a:p>
        </p:txBody>
      </p:sp>
      <p:sp>
        <p:nvSpPr>
          <p:cNvPr id="8" name="TextBox 7"/>
          <p:cNvSpPr txBox="1"/>
          <p:nvPr/>
        </p:nvSpPr>
        <p:spPr>
          <a:xfrm>
            <a:off x="1033152" y="1846733"/>
            <a:ext cx="10521539" cy="3046988"/>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Bridge Inspections performed by Regional Inspection Teams</a:t>
            </a:r>
          </a:p>
          <a:p>
            <a:pPr marL="914400" lvl="1" indent="-457200">
              <a:buFont typeface="Arial" panose="020B0604020202020204" pitchFamily="34" charset="0"/>
              <a:buChar char="•"/>
            </a:pPr>
            <a:r>
              <a:rPr lang="en-US" sz="3200" dirty="0" smtClean="0"/>
              <a:t>Bridge Evaluation and Design performed by HQ Structures Division</a:t>
            </a:r>
          </a:p>
          <a:p>
            <a:pPr marL="914400" lvl="1" indent="-457200">
              <a:buFont typeface="Arial" panose="020B0604020202020204" pitchFamily="34" charset="0"/>
              <a:buChar char="•"/>
            </a:pPr>
            <a:r>
              <a:rPr lang="en-US" sz="3200" dirty="0" smtClean="0"/>
              <a:t>Minor repairs by Regions, Major Repairs/Replacements by contract</a:t>
            </a:r>
          </a:p>
        </p:txBody>
      </p:sp>
      <p:sp>
        <p:nvSpPr>
          <p:cNvPr id="2" name="TextBox 1"/>
          <p:cNvSpPr txBox="1"/>
          <p:nvPr/>
        </p:nvSpPr>
        <p:spPr>
          <a:xfrm>
            <a:off x="1033152" y="1323513"/>
            <a:ext cx="2726516" cy="523220"/>
          </a:xfrm>
          <a:prstGeom prst="rect">
            <a:avLst/>
          </a:prstGeom>
          <a:noFill/>
        </p:spPr>
        <p:txBody>
          <a:bodyPr wrap="none" rtlCol="0">
            <a:spAutoFit/>
          </a:bodyPr>
          <a:lstStyle/>
          <a:p>
            <a:r>
              <a:rPr lang="en-US" sz="2800" b="1" u="sng" dirty="0" smtClean="0"/>
              <a:t>Who is Involved?</a:t>
            </a:r>
            <a:endParaRPr lang="en-US" sz="2800" b="1" u="sng" dirty="0"/>
          </a:p>
        </p:txBody>
      </p:sp>
      <p:sp>
        <p:nvSpPr>
          <p:cNvPr id="6" name="TextBox 5"/>
          <p:cNvSpPr txBox="1"/>
          <p:nvPr/>
        </p:nvSpPr>
        <p:spPr>
          <a:xfrm>
            <a:off x="958652" y="4954421"/>
            <a:ext cx="7061420" cy="523220"/>
          </a:xfrm>
          <a:prstGeom prst="rect">
            <a:avLst/>
          </a:prstGeom>
          <a:noFill/>
        </p:spPr>
        <p:txBody>
          <a:bodyPr wrap="none" rtlCol="0">
            <a:spAutoFit/>
          </a:bodyPr>
          <a:lstStyle/>
          <a:p>
            <a:r>
              <a:rPr lang="en-US" sz="2800" b="1" u="sng" dirty="0" smtClean="0"/>
              <a:t>How are Funds Allocated to Regions/Districts?</a:t>
            </a:r>
            <a:endParaRPr lang="en-US" sz="2800" b="1" u="sng" dirty="0"/>
          </a:p>
        </p:txBody>
      </p:sp>
      <p:sp>
        <p:nvSpPr>
          <p:cNvPr id="3" name="Rectangle 2"/>
          <p:cNvSpPr/>
          <p:nvPr/>
        </p:nvSpPr>
        <p:spPr>
          <a:xfrm>
            <a:off x="1033151" y="5477641"/>
            <a:ext cx="10307783" cy="584775"/>
          </a:xfrm>
          <a:prstGeom prst="rect">
            <a:avLst/>
          </a:prstGeom>
        </p:spPr>
        <p:txBody>
          <a:bodyPr wrap="square">
            <a:spAutoFit/>
          </a:bodyPr>
          <a:lstStyle/>
          <a:p>
            <a:pPr marL="914400" lvl="1" indent="-457200">
              <a:buFont typeface="Arial" panose="020B0604020202020204" pitchFamily="34" charset="0"/>
              <a:buChar char="•"/>
            </a:pPr>
            <a:r>
              <a:rPr lang="en-US" sz="3200" dirty="0"/>
              <a:t>HQ Prioritizes Bridges for Replacement/Rehab/Repair</a:t>
            </a:r>
          </a:p>
        </p:txBody>
      </p:sp>
    </p:spTree>
    <p:extLst>
      <p:ext uri="{BB962C8B-B14F-4D97-AF65-F5344CB8AC3E}">
        <p14:creationId xmlns:p14="http://schemas.microsoft.com/office/powerpoint/2010/main" val="1543749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Bridge Management</a:t>
            </a:r>
          </a:p>
        </p:txBody>
      </p:sp>
      <p:sp>
        <p:nvSpPr>
          <p:cNvPr id="8" name="TextBox 7"/>
          <p:cNvSpPr txBox="1"/>
          <p:nvPr/>
        </p:nvSpPr>
        <p:spPr>
          <a:xfrm>
            <a:off x="1033152" y="1846733"/>
            <a:ext cx="10521539" cy="1569660"/>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Bridge Program is optimized </a:t>
            </a:r>
            <a:r>
              <a:rPr lang="en-US" sz="3200" dirty="0"/>
              <a:t>to replace more deficient deck area than </a:t>
            </a:r>
            <a:r>
              <a:rPr lang="en-US" sz="3200" dirty="0" smtClean="0"/>
              <a:t>is expected </a:t>
            </a:r>
            <a:r>
              <a:rPr lang="en-US" sz="3200" dirty="0"/>
              <a:t>to be added each year based on NBI data</a:t>
            </a:r>
          </a:p>
        </p:txBody>
      </p:sp>
      <p:sp>
        <p:nvSpPr>
          <p:cNvPr id="4" name="TextBox 3"/>
          <p:cNvSpPr txBox="1"/>
          <p:nvPr/>
        </p:nvSpPr>
        <p:spPr>
          <a:xfrm>
            <a:off x="1033151" y="4919516"/>
            <a:ext cx="10521540" cy="58477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 Bridge Deck Structurally Deficient</a:t>
            </a:r>
            <a:endParaRPr lang="en-US" sz="3200" dirty="0"/>
          </a:p>
        </p:txBody>
      </p:sp>
      <p:sp>
        <p:nvSpPr>
          <p:cNvPr id="2" name="TextBox 1"/>
          <p:cNvSpPr txBox="1"/>
          <p:nvPr/>
        </p:nvSpPr>
        <p:spPr>
          <a:xfrm>
            <a:off x="1033152" y="1323513"/>
            <a:ext cx="4895699" cy="523220"/>
          </a:xfrm>
          <a:prstGeom prst="rect">
            <a:avLst/>
          </a:prstGeom>
          <a:noFill/>
        </p:spPr>
        <p:txBody>
          <a:bodyPr wrap="none" rtlCol="0">
            <a:spAutoFit/>
          </a:bodyPr>
          <a:lstStyle/>
          <a:p>
            <a:r>
              <a:rPr lang="en-US" sz="2800" b="1" u="sng" dirty="0" smtClean="0"/>
              <a:t>How is the Program Optimized?</a:t>
            </a:r>
            <a:endParaRPr lang="en-US" sz="2800" b="1" u="sng" dirty="0"/>
          </a:p>
        </p:txBody>
      </p:sp>
      <p:sp>
        <p:nvSpPr>
          <p:cNvPr id="6" name="TextBox 5"/>
          <p:cNvSpPr txBox="1"/>
          <p:nvPr/>
        </p:nvSpPr>
        <p:spPr>
          <a:xfrm>
            <a:off x="958652" y="4396296"/>
            <a:ext cx="3639907" cy="523220"/>
          </a:xfrm>
          <a:prstGeom prst="rect">
            <a:avLst/>
          </a:prstGeom>
          <a:noFill/>
        </p:spPr>
        <p:txBody>
          <a:bodyPr wrap="none" rtlCol="0">
            <a:spAutoFit/>
          </a:bodyPr>
          <a:lstStyle/>
          <a:p>
            <a:r>
              <a:rPr lang="en-US" sz="2800" b="1" u="sng" dirty="0" smtClean="0"/>
              <a:t>Performance Measures</a:t>
            </a:r>
            <a:endParaRPr lang="en-US" sz="2800" b="1" u="sng" dirty="0"/>
          </a:p>
        </p:txBody>
      </p:sp>
    </p:spTree>
    <p:extLst>
      <p:ext uri="{BB962C8B-B14F-4D97-AF65-F5344CB8AC3E}">
        <p14:creationId xmlns:p14="http://schemas.microsoft.com/office/powerpoint/2010/main" val="63706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750217817"/>
              </p:ext>
            </p:extLst>
          </p:nvPr>
        </p:nvGraphicFramePr>
        <p:xfrm>
          <a:off x="271359" y="1723822"/>
          <a:ext cx="8972145" cy="436017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Bridge Management – Optimization</a:t>
            </a:r>
          </a:p>
        </p:txBody>
      </p:sp>
      <p:sp>
        <p:nvSpPr>
          <p:cNvPr id="7" name="TextBox 6"/>
          <p:cNvSpPr txBox="1"/>
          <p:nvPr/>
        </p:nvSpPr>
        <p:spPr>
          <a:xfrm rot="16200000">
            <a:off x="-302570" y="3445620"/>
            <a:ext cx="1079770" cy="246221"/>
          </a:xfrm>
          <a:prstGeom prst="rect">
            <a:avLst/>
          </a:prstGeom>
          <a:noFill/>
        </p:spPr>
        <p:txBody>
          <a:bodyPr wrap="square" rtlCol="0">
            <a:spAutoFit/>
          </a:bodyPr>
          <a:lstStyle/>
          <a:p>
            <a:r>
              <a:rPr lang="en-US" sz="1000" dirty="0" smtClean="0"/>
              <a:t>Square feet</a:t>
            </a:r>
            <a:endParaRPr lang="en-US" sz="1000" dirty="0"/>
          </a:p>
        </p:txBody>
      </p:sp>
      <p:sp>
        <p:nvSpPr>
          <p:cNvPr id="8" name="TextBox 7"/>
          <p:cNvSpPr txBox="1"/>
          <p:nvPr/>
        </p:nvSpPr>
        <p:spPr>
          <a:xfrm>
            <a:off x="9237420" y="1774775"/>
            <a:ext cx="3400424" cy="4031873"/>
          </a:xfrm>
          <a:prstGeom prst="rect">
            <a:avLst/>
          </a:prstGeom>
          <a:noFill/>
        </p:spPr>
        <p:txBody>
          <a:bodyPr wrap="square" rtlCol="0">
            <a:spAutoFit/>
          </a:bodyPr>
          <a:lstStyle/>
          <a:p>
            <a:r>
              <a:rPr lang="en-US" sz="3200" b="1" u="sng" dirty="0" smtClean="0"/>
              <a:t>5 Year Average</a:t>
            </a:r>
          </a:p>
          <a:p>
            <a:endParaRPr lang="en-US" sz="3200" b="1" dirty="0"/>
          </a:p>
          <a:p>
            <a:r>
              <a:rPr lang="en-US" sz="3200" b="1" dirty="0" smtClean="0"/>
              <a:t>~150,000 </a:t>
            </a:r>
            <a:r>
              <a:rPr lang="en-US" sz="3200" b="1" dirty="0" err="1" smtClean="0"/>
              <a:t>SqFt</a:t>
            </a:r>
            <a:endParaRPr lang="en-US" sz="3200" b="1" dirty="0" smtClean="0"/>
          </a:p>
          <a:p>
            <a:r>
              <a:rPr lang="en-US" sz="3200" b="1" dirty="0" smtClean="0"/>
              <a:t>More Deficient Deck Area Removed from System than Added</a:t>
            </a:r>
            <a:endParaRPr lang="en-US" sz="3200" b="1" dirty="0"/>
          </a:p>
        </p:txBody>
      </p:sp>
    </p:spTree>
    <p:extLst>
      <p:ext uri="{BB962C8B-B14F-4D97-AF65-F5344CB8AC3E}">
        <p14:creationId xmlns:p14="http://schemas.microsoft.com/office/powerpoint/2010/main" val="2683970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Bridge Performance Measurement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92675672"/>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Connector 3"/>
          <p:cNvCxnSpPr/>
          <p:nvPr/>
        </p:nvCxnSpPr>
        <p:spPr>
          <a:xfrm>
            <a:off x="2066925" y="3467100"/>
            <a:ext cx="8896350" cy="9525"/>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67248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Bridge Management</a:t>
            </a:r>
          </a:p>
        </p:txBody>
      </p:sp>
      <p:sp>
        <p:nvSpPr>
          <p:cNvPr id="8" name="TextBox 7"/>
          <p:cNvSpPr txBox="1"/>
          <p:nvPr/>
        </p:nvSpPr>
        <p:spPr>
          <a:xfrm>
            <a:off x="1033151" y="1765327"/>
            <a:ext cx="10521539" cy="255454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latin typeface="+mj-lt"/>
              </a:rPr>
              <a:t>Large bridges (&gt;20,000 </a:t>
            </a:r>
            <a:r>
              <a:rPr lang="en-US" sz="3200" dirty="0" err="1" smtClean="0">
                <a:latin typeface="+mj-lt"/>
              </a:rPr>
              <a:t>sq.ft</a:t>
            </a:r>
            <a:r>
              <a:rPr lang="en-US" sz="3200" dirty="0" smtClean="0">
                <a:latin typeface="+mj-lt"/>
              </a:rPr>
              <a:t>.) can be “budget busters”</a:t>
            </a:r>
          </a:p>
          <a:p>
            <a:pPr marL="914400" lvl="1" indent="-457200">
              <a:buFont typeface="Arial" panose="020B0604020202020204" pitchFamily="34" charset="0"/>
              <a:buChar char="•"/>
            </a:pPr>
            <a:r>
              <a:rPr lang="en-US" sz="3200" dirty="0" smtClean="0">
                <a:latin typeface="+mj-lt"/>
              </a:rPr>
              <a:t>Federal funding future is unknown</a:t>
            </a:r>
          </a:p>
          <a:p>
            <a:pPr marL="914400" lvl="1" indent="-457200">
              <a:buFont typeface="Arial" panose="020B0604020202020204" pitchFamily="34" charset="0"/>
              <a:buChar char="•"/>
            </a:pPr>
            <a:r>
              <a:rPr lang="en-US" sz="3200" dirty="0" smtClean="0">
                <a:latin typeface="+mj-lt"/>
              </a:rPr>
              <a:t>State funding levels have been flat</a:t>
            </a:r>
          </a:p>
          <a:p>
            <a:pPr marL="914400" lvl="1" indent="-457200">
              <a:buFont typeface="Arial" panose="020B0604020202020204" pitchFamily="34" charset="0"/>
              <a:buChar char="•"/>
            </a:pPr>
            <a:r>
              <a:rPr lang="en-US" sz="3200" dirty="0" smtClean="0">
                <a:latin typeface="+mj-lt"/>
              </a:rPr>
              <a:t>Not able to forecast bridge condition for given funding scenarios</a:t>
            </a:r>
          </a:p>
        </p:txBody>
      </p:sp>
      <p:sp>
        <p:nvSpPr>
          <p:cNvPr id="4" name="TextBox 3"/>
          <p:cNvSpPr txBox="1"/>
          <p:nvPr/>
        </p:nvSpPr>
        <p:spPr>
          <a:xfrm>
            <a:off x="1033150" y="4835381"/>
            <a:ext cx="10521540" cy="1569660"/>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latin typeface="+mj-lt"/>
              </a:rPr>
              <a:t>Separate line item in budget for large bridges</a:t>
            </a:r>
          </a:p>
          <a:p>
            <a:pPr marL="914400" lvl="1" indent="-457200">
              <a:buFont typeface="Arial" panose="020B0604020202020204" pitchFamily="34" charset="0"/>
              <a:buChar char="•"/>
            </a:pPr>
            <a:r>
              <a:rPr lang="en-US" sz="3200" dirty="0" smtClean="0">
                <a:latin typeface="+mj-lt"/>
              </a:rPr>
              <a:t>Using Bridge Management System that has forecasting capability.</a:t>
            </a:r>
            <a:endParaRPr lang="en-US" sz="3200" dirty="0">
              <a:latin typeface="+mj-lt"/>
            </a:endParaRPr>
          </a:p>
        </p:txBody>
      </p:sp>
      <p:sp>
        <p:nvSpPr>
          <p:cNvPr id="2" name="TextBox 1"/>
          <p:cNvSpPr txBox="1"/>
          <p:nvPr/>
        </p:nvSpPr>
        <p:spPr>
          <a:xfrm>
            <a:off x="1033152" y="1323513"/>
            <a:ext cx="1785425" cy="523220"/>
          </a:xfrm>
          <a:prstGeom prst="rect">
            <a:avLst/>
          </a:prstGeom>
          <a:noFill/>
        </p:spPr>
        <p:txBody>
          <a:bodyPr wrap="none" rtlCol="0">
            <a:spAutoFit/>
          </a:bodyPr>
          <a:lstStyle/>
          <a:p>
            <a:r>
              <a:rPr lang="en-US" sz="2800" b="1" u="sng" dirty="0" smtClean="0"/>
              <a:t>Challenges</a:t>
            </a:r>
            <a:endParaRPr lang="en-US" sz="2800" b="1" u="sng" dirty="0"/>
          </a:p>
        </p:txBody>
      </p:sp>
      <p:sp>
        <p:nvSpPr>
          <p:cNvPr id="6" name="TextBox 5"/>
          <p:cNvSpPr txBox="1"/>
          <p:nvPr/>
        </p:nvSpPr>
        <p:spPr>
          <a:xfrm>
            <a:off x="958652" y="4348796"/>
            <a:ext cx="2533450" cy="523220"/>
          </a:xfrm>
          <a:prstGeom prst="rect">
            <a:avLst/>
          </a:prstGeom>
          <a:noFill/>
        </p:spPr>
        <p:txBody>
          <a:bodyPr wrap="none" rtlCol="0">
            <a:spAutoFit/>
          </a:bodyPr>
          <a:lstStyle/>
          <a:p>
            <a:r>
              <a:rPr lang="en-US" sz="2800" b="1" u="sng" dirty="0" smtClean="0"/>
              <a:t>Recent Changes</a:t>
            </a:r>
            <a:endParaRPr lang="en-US" sz="2800" b="1" u="sng" dirty="0"/>
          </a:p>
        </p:txBody>
      </p:sp>
    </p:spTree>
    <p:extLst>
      <p:ext uri="{BB962C8B-B14F-4D97-AF65-F5344CB8AC3E}">
        <p14:creationId xmlns:p14="http://schemas.microsoft.com/office/powerpoint/2010/main" val="38808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Tennessee Highway System</a:t>
            </a:r>
            <a:endParaRPr lang="en-US" dirty="0"/>
          </a:p>
        </p:txBody>
      </p:sp>
      <p:sp>
        <p:nvSpPr>
          <p:cNvPr id="5" name="Content Placeholder 2"/>
          <p:cNvSpPr>
            <a:spLocks noGrp="1"/>
          </p:cNvSpPr>
          <p:nvPr>
            <p:ph idx="1"/>
          </p:nvPr>
        </p:nvSpPr>
        <p:spPr>
          <a:xfrm>
            <a:off x="8846952" y="2046611"/>
            <a:ext cx="3345047" cy="955896"/>
          </a:xfrm>
        </p:spPr>
        <p:txBody>
          <a:bodyPr>
            <a:noAutofit/>
          </a:bodyPr>
          <a:lstStyle/>
          <a:p>
            <a:pPr marL="0" indent="0">
              <a:lnSpc>
                <a:spcPct val="120000"/>
              </a:lnSpc>
              <a:spcBef>
                <a:spcPts val="0"/>
              </a:spcBef>
              <a:spcAft>
                <a:spcPts val="0"/>
              </a:spcAft>
            </a:pPr>
            <a:r>
              <a:rPr lang="en-US" sz="2000" b="1" u="sng" dirty="0" smtClean="0"/>
              <a:t>Total Public Roads </a:t>
            </a:r>
          </a:p>
          <a:p>
            <a:pPr marL="0" indent="0">
              <a:lnSpc>
                <a:spcPct val="120000"/>
              </a:lnSpc>
              <a:spcBef>
                <a:spcPts val="0"/>
              </a:spcBef>
              <a:spcAft>
                <a:spcPts val="0"/>
              </a:spcAft>
            </a:pPr>
            <a:r>
              <a:rPr lang="en-US" sz="2000" dirty="0" smtClean="0"/>
              <a:t>Centerline Miles     	95,523 mi</a:t>
            </a:r>
          </a:p>
          <a:p>
            <a:pPr marL="0" indent="0">
              <a:lnSpc>
                <a:spcPct val="120000"/>
              </a:lnSpc>
              <a:spcBef>
                <a:spcPts val="0"/>
              </a:spcBef>
              <a:spcAft>
                <a:spcPts val="0"/>
              </a:spcAft>
            </a:pPr>
            <a:r>
              <a:rPr lang="en-US" sz="2000" dirty="0" smtClean="0"/>
              <a:t>Public Bridges	19,823</a:t>
            </a:r>
            <a:endParaRPr lang="en-US" sz="2000" dirty="0"/>
          </a:p>
        </p:txBody>
      </p:sp>
      <p:pic>
        <p:nvPicPr>
          <p:cNvPr id="2050" name="Picture 2" descr="C:\Users\JJ02200\AppData\Local\Microsoft\Windows\Temporary Internet Files\Content.Outlook\QJV154PR\TN Highway System (2).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54111" y="2650731"/>
            <a:ext cx="8692842" cy="281512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JJ02200\AppData\Local\Microsoft\Windows\Temporary Internet Files\Content.Outlook\QJV154PR\TN State Routes.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54111" y="2656644"/>
            <a:ext cx="8692842" cy="281512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txBox="1">
            <a:spLocks/>
          </p:cNvSpPr>
          <p:nvPr/>
        </p:nvSpPr>
        <p:spPr>
          <a:xfrm>
            <a:off x="8846952" y="3634367"/>
            <a:ext cx="3345047" cy="1493463"/>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0"/>
              </a:spcBef>
              <a:spcAft>
                <a:spcPts val="0"/>
              </a:spcAft>
            </a:pPr>
            <a:r>
              <a:rPr lang="en-US" b="1" u="sng" dirty="0" smtClean="0">
                <a:solidFill>
                  <a:schemeClr val="accent2">
                    <a:lumMod val="60000"/>
                    <a:lumOff val="40000"/>
                  </a:schemeClr>
                </a:solidFill>
              </a:rPr>
              <a:t>Total State Roads</a:t>
            </a:r>
          </a:p>
          <a:p>
            <a:pPr marL="0" indent="0">
              <a:lnSpc>
                <a:spcPct val="120000"/>
              </a:lnSpc>
              <a:spcBef>
                <a:spcPts val="0"/>
              </a:spcBef>
              <a:spcAft>
                <a:spcPts val="0"/>
              </a:spcAft>
              <a:tabLst>
                <a:tab pos="2060575" algn="l"/>
              </a:tabLst>
            </a:pPr>
            <a:r>
              <a:rPr lang="en-US" dirty="0" smtClean="0">
                <a:solidFill>
                  <a:schemeClr val="accent2">
                    <a:lumMod val="60000"/>
                    <a:lumOff val="40000"/>
                  </a:schemeClr>
                </a:solidFill>
              </a:rPr>
              <a:t>Centerline Miles 	13,884 mi</a:t>
            </a:r>
          </a:p>
          <a:p>
            <a:pPr marL="0" indent="0">
              <a:lnSpc>
                <a:spcPct val="120000"/>
              </a:lnSpc>
              <a:spcBef>
                <a:spcPts val="0"/>
              </a:spcBef>
              <a:spcAft>
                <a:spcPts val="0"/>
              </a:spcAft>
              <a:tabLst>
                <a:tab pos="2060575" algn="l"/>
              </a:tabLst>
            </a:pPr>
            <a:r>
              <a:rPr lang="en-US" dirty="0" smtClean="0">
                <a:solidFill>
                  <a:schemeClr val="accent2">
                    <a:lumMod val="60000"/>
                    <a:lumOff val="40000"/>
                  </a:schemeClr>
                </a:solidFill>
              </a:rPr>
              <a:t>Lane miles </a:t>
            </a:r>
            <a:r>
              <a:rPr lang="en-US" dirty="0">
                <a:solidFill>
                  <a:schemeClr val="accent2">
                    <a:lumMod val="60000"/>
                    <a:lumOff val="40000"/>
                  </a:schemeClr>
                </a:solidFill>
              </a:rPr>
              <a:t>	</a:t>
            </a:r>
            <a:r>
              <a:rPr lang="en-US" dirty="0" smtClean="0">
                <a:solidFill>
                  <a:schemeClr val="accent2">
                    <a:lumMod val="60000"/>
                    <a:lumOff val="40000"/>
                  </a:schemeClr>
                </a:solidFill>
              </a:rPr>
              <a:t>37,447 mi</a:t>
            </a:r>
          </a:p>
          <a:p>
            <a:pPr marL="0" indent="0">
              <a:lnSpc>
                <a:spcPct val="120000"/>
              </a:lnSpc>
              <a:spcBef>
                <a:spcPts val="0"/>
              </a:spcBef>
              <a:spcAft>
                <a:spcPts val="0"/>
              </a:spcAft>
              <a:tabLst>
                <a:tab pos="2060575" algn="l"/>
              </a:tabLst>
            </a:pPr>
            <a:r>
              <a:rPr lang="en-US" dirty="0" smtClean="0">
                <a:solidFill>
                  <a:schemeClr val="accent2">
                    <a:lumMod val="60000"/>
                    <a:lumOff val="40000"/>
                  </a:schemeClr>
                </a:solidFill>
              </a:rPr>
              <a:t>State Bridges	8,386</a:t>
            </a:r>
            <a:endParaRPr lang="en-US" dirty="0">
              <a:solidFill>
                <a:schemeClr val="accent2">
                  <a:lumMod val="60000"/>
                  <a:lumOff val="40000"/>
                </a:schemeClr>
              </a:solidFill>
            </a:endParaRPr>
          </a:p>
        </p:txBody>
      </p:sp>
      <p:pic>
        <p:nvPicPr>
          <p:cNvPr id="2052" name="Picture 4" descr="C:\Users\JJ02200\AppData\Local\Microsoft\Windows\Temporary Internet Files\Content.Outlook\QJV154PR\TN Interstates (3).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54111" y="2641996"/>
            <a:ext cx="8692842" cy="288440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8846953" y="5127830"/>
            <a:ext cx="3345047" cy="676041"/>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0"/>
              </a:spcBef>
              <a:spcAft>
                <a:spcPts val="0"/>
              </a:spcAft>
              <a:tabLst>
                <a:tab pos="2060575" algn="l"/>
              </a:tabLst>
            </a:pPr>
            <a:r>
              <a:rPr lang="en-US" b="1" dirty="0" smtClean="0">
                <a:solidFill>
                  <a:schemeClr val="accent5">
                    <a:lumMod val="40000"/>
                    <a:lumOff val="60000"/>
                  </a:schemeClr>
                </a:solidFill>
              </a:rPr>
              <a:t>Interstate CL Miles	1,181 mi</a:t>
            </a:r>
          </a:p>
        </p:txBody>
      </p:sp>
      <p:sp>
        <p:nvSpPr>
          <p:cNvPr id="10" name="Content Placeholder 2"/>
          <p:cNvSpPr txBox="1">
            <a:spLocks/>
          </p:cNvSpPr>
          <p:nvPr/>
        </p:nvSpPr>
        <p:spPr>
          <a:xfrm>
            <a:off x="244457" y="5727469"/>
            <a:ext cx="3228318" cy="449595"/>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0"/>
              </a:spcBef>
              <a:spcAft>
                <a:spcPts val="0"/>
              </a:spcAft>
            </a:pPr>
            <a:endParaRPr lang="en-US" dirty="0"/>
          </a:p>
        </p:txBody>
      </p:sp>
      <p:sp>
        <p:nvSpPr>
          <p:cNvPr id="15" name="Content Placeholder 2"/>
          <p:cNvSpPr txBox="1">
            <a:spLocks/>
          </p:cNvSpPr>
          <p:nvPr/>
        </p:nvSpPr>
        <p:spPr>
          <a:xfrm>
            <a:off x="3472775" y="5733655"/>
            <a:ext cx="2383276" cy="449595"/>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0"/>
              </a:spcBef>
              <a:spcAft>
                <a:spcPts val="0"/>
              </a:spcAft>
            </a:pPr>
            <a:endParaRPr lang="en-US" dirty="0"/>
          </a:p>
        </p:txBody>
      </p:sp>
      <p:sp>
        <p:nvSpPr>
          <p:cNvPr id="16" name="Content Placeholder 2"/>
          <p:cNvSpPr txBox="1">
            <a:spLocks/>
          </p:cNvSpPr>
          <p:nvPr/>
        </p:nvSpPr>
        <p:spPr>
          <a:xfrm>
            <a:off x="5856052" y="5727468"/>
            <a:ext cx="1663430" cy="449595"/>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0"/>
              </a:spcBef>
              <a:spcAft>
                <a:spcPts val="0"/>
              </a:spcAft>
            </a:pPr>
            <a:endParaRPr lang="en-US" dirty="0"/>
          </a:p>
        </p:txBody>
      </p:sp>
      <p:sp>
        <p:nvSpPr>
          <p:cNvPr id="17" name="Content Placeholder 2"/>
          <p:cNvSpPr txBox="1">
            <a:spLocks/>
          </p:cNvSpPr>
          <p:nvPr/>
        </p:nvSpPr>
        <p:spPr>
          <a:xfrm>
            <a:off x="7519483" y="5727467"/>
            <a:ext cx="2802830" cy="449595"/>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0"/>
              </a:spcBef>
              <a:spcAft>
                <a:spcPts val="0"/>
              </a:spcAft>
            </a:pPr>
            <a:endParaRPr lang="en-US" dirty="0"/>
          </a:p>
        </p:txBody>
      </p:sp>
    </p:spTree>
    <p:extLst>
      <p:ext uri="{BB962C8B-B14F-4D97-AF65-F5344CB8AC3E}">
        <p14:creationId xmlns:p14="http://schemas.microsoft.com/office/powerpoint/2010/main" val="300282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nodePh="1">
                                  <p:stCondLst>
                                    <p:cond delay="0"/>
                                  </p:stCondLst>
                                  <p:endCondLst>
                                    <p:cond evt="begin" delay="0">
                                      <p:tn val="19"/>
                                    </p:cond>
                                  </p:end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nodePh="1">
                                  <p:stCondLst>
                                    <p:cond delay="0"/>
                                  </p:stCondLst>
                                  <p:endCondLst>
                                    <p:cond evt="begin" delay="0">
                                      <p:tn val="22"/>
                                    </p:cond>
                                  </p:end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5" grpId="0"/>
      <p:bldP spid="16"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1981200" y="2484760"/>
            <a:ext cx="6848475"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PAVEMENT MANAGEMENT</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2183698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Pavement Management</a:t>
            </a:r>
          </a:p>
        </p:txBody>
      </p:sp>
      <p:sp>
        <p:nvSpPr>
          <p:cNvPr id="8" name="TextBox 7"/>
          <p:cNvSpPr txBox="1"/>
          <p:nvPr/>
        </p:nvSpPr>
        <p:spPr>
          <a:xfrm>
            <a:off x="1033152" y="1846733"/>
            <a:ext cx="10521539" cy="2062103"/>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Data collection/analysis at HQ</a:t>
            </a:r>
          </a:p>
          <a:p>
            <a:pPr marL="914400" lvl="1" indent="-457200">
              <a:buFont typeface="Arial" panose="020B0604020202020204" pitchFamily="34" charset="0"/>
              <a:buChar char="•"/>
            </a:pPr>
            <a:r>
              <a:rPr lang="en-US" sz="3200" dirty="0" smtClean="0"/>
              <a:t>PMS Data shared with Regions/Districts</a:t>
            </a:r>
            <a:endParaRPr lang="en-US" sz="3200" dirty="0"/>
          </a:p>
          <a:p>
            <a:pPr marL="914400" lvl="1" indent="-457200">
              <a:buFont typeface="Arial" panose="020B0604020202020204" pitchFamily="34" charset="0"/>
              <a:buChar char="•"/>
            </a:pPr>
            <a:r>
              <a:rPr lang="en-US" sz="3200" dirty="0" smtClean="0"/>
              <a:t>Project Selection by Regions/Districts</a:t>
            </a:r>
          </a:p>
          <a:p>
            <a:pPr marL="914400" lvl="1" indent="-457200">
              <a:buFont typeface="Arial" panose="020B0604020202020204" pitchFamily="34" charset="0"/>
              <a:buChar char="•"/>
            </a:pPr>
            <a:r>
              <a:rPr lang="en-US" sz="3200" dirty="0" smtClean="0"/>
              <a:t>Project Approval by Executive Leadership</a:t>
            </a:r>
          </a:p>
        </p:txBody>
      </p:sp>
      <p:sp>
        <p:nvSpPr>
          <p:cNvPr id="4" name="TextBox 3"/>
          <p:cNvSpPr txBox="1"/>
          <p:nvPr/>
        </p:nvSpPr>
        <p:spPr>
          <a:xfrm>
            <a:off x="1033151" y="4765141"/>
            <a:ext cx="10521540" cy="58477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By % of Lane Miles</a:t>
            </a:r>
            <a:endParaRPr lang="en-US" sz="3200" dirty="0"/>
          </a:p>
        </p:txBody>
      </p:sp>
      <p:sp>
        <p:nvSpPr>
          <p:cNvPr id="2" name="TextBox 1"/>
          <p:cNvSpPr txBox="1"/>
          <p:nvPr/>
        </p:nvSpPr>
        <p:spPr>
          <a:xfrm>
            <a:off x="1033152" y="1323513"/>
            <a:ext cx="2726516" cy="523220"/>
          </a:xfrm>
          <a:prstGeom prst="rect">
            <a:avLst/>
          </a:prstGeom>
          <a:noFill/>
        </p:spPr>
        <p:txBody>
          <a:bodyPr wrap="none" rtlCol="0">
            <a:spAutoFit/>
          </a:bodyPr>
          <a:lstStyle/>
          <a:p>
            <a:r>
              <a:rPr lang="en-US" sz="2800" b="1" u="sng" dirty="0" smtClean="0"/>
              <a:t>Who is Involved?</a:t>
            </a:r>
            <a:endParaRPr lang="en-US" sz="2800" b="1" u="sng" dirty="0"/>
          </a:p>
        </p:txBody>
      </p:sp>
      <p:sp>
        <p:nvSpPr>
          <p:cNvPr id="6" name="TextBox 5"/>
          <p:cNvSpPr txBox="1"/>
          <p:nvPr/>
        </p:nvSpPr>
        <p:spPr>
          <a:xfrm>
            <a:off x="958652" y="4241921"/>
            <a:ext cx="7061420" cy="523220"/>
          </a:xfrm>
          <a:prstGeom prst="rect">
            <a:avLst/>
          </a:prstGeom>
          <a:noFill/>
        </p:spPr>
        <p:txBody>
          <a:bodyPr wrap="none" rtlCol="0">
            <a:spAutoFit/>
          </a:bodyPr>
          <a:lstStyle/>
          <a:p>
            <a:r>
              <a:rPr lang="en-US" sz="2800" b="1" u="sng" dirty="0" smtClean="0"/>
              <a:t>How are Funds Allocated to Regions/Districts?</a:t>
            </a:r>
            <a:endParaRPr lang="en-US" sz="2800" b="1" u="sng" dirty="0"/>
          </a:p>
        </p:txBody>
      </p:sp>
    </p:spTree>
    <p:extLst>
      <p:ext uri="{BB962C8B-B14F-4D97-AF65-F5344CB8AC3E}">
        <p14:creationId xmlns:p14="http://schemas.microsoft.com/office/powerpoint/2010/main" val="1803777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Pavement Management</a:t>
            </a:r>
          </a:p>
        </p:txBody>
      </p:sp>
      <p:sp>
        <p:nvSpPr>
          <p:cNvPr id="8" name="TextBox 7"/>
          <p:cNvSpPr txBox="1"/>
          <p:nvPr/>
        </p:nvSpPr>
        <p:spPr>
          <a:xfrm>
            <a:off x="1033152" y="1846733"/>
            <a:ext cx="10521539" cy="255454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Pavement Management System </a:t>
            </a:r>
          </a:p>
          <a:p>
            <a:pPr marL="914400" lvl="1" indent="-457200">
              <a:buFont typeface="Arial" panose="020B0604020202020204" pitchFamily="34" charset="0"/>
              <a:buChar char="•"/>
            </a:pPr>
            <a:r>
              <a:rPr lang="en-US" sz="3200" dirty="0" smtClean="0"/>
              <a:t>Remaining Service Life – Lane Mile Years</a:t>
            </a:r>
          </a:p>
          <a:p>
            <a:pPr marL="914400" lvl="1" indent="-457200">
              <a:buFont typeface="Arial" panose="020B0604020202020204" pitchFamily="34" charset="0"/>
              <a:buChar char="•"/>
            </a:pPr>
            <a:r>
              <a:rPr lang="en-US" sz="3200" dirty="0"/>
              <a:t>Interstate System </a:t>
            </a:r>
            <a:r>
              <a:rPr lang="en-US" sz="3200" dirty="0" smtClean="0"/>
              <a:t>is Highest </a:t>
            </a:r>
            <a:r>
              <a:rPr lang="en-US" sz="3200" dirty="0"/>
              <a:t>Priority</a:t>
            </a:r>
          </a:p>
          <a:p>
            <a:pPr marL="914400" lvl="1" indent="-457200">
              <a:buFont typeface="Arial" panose="020B0604020202020204" pitchFamily="34" charset="0"/>
              <a:buChar char="•"/>
            </a:pPr>
            <a:r>
              <a:rPr lang="en-US" sz="3200" dirty="0" smtClean="0"/>
              <a:t>Regions/Districts Select Proper Treatments Locally</a:t>
            </a:r>
          </a:p>
          <a:p>
            <a:pPr marL="914400" lvl="1" indent="-457200">
              <a:buFont typeface="Arial" panose="020B0604020202020204" pitchFamily="34" charset="0"/>
              <a:buChar char="•"/>
            </a:pPr>
            <a:r>
              <a:rPr lang="en-US" sz="3200" dirty="0" smtClean="0"/>
              <a:t>Approximate 10% to 25% of treatments are preservation</a:t>
            </a:r>
          </a:p>
        </p:txBody>
      </p:sp>
      <p:sp>
        <p:nvSpPr>
          <p:cNvPr id="4" name="TextBox 3"/>
          <p:cNvSpPr txBox="1"/>
          <p:nvPr/>
        </p:nvSpPr>
        <p:spPr>
          <a:xfrm>
            <a:off x="1033151" y="4919516"/>
            <a:ext cx="10521540" cy="58477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Pavement Quality Index (PQI)</a:t>
            </a:r>
            <a:endParaRPr lang="en-US" sz="3200" dirty="0"/>
          </a:p>
        </p:txBody>
      </p:sp>
      <p:sp>
        <p:nvSpPr>
          <p:cNvPr id="2" name="TextBox 1"/>
          <p:cNvSpPr txBox="1"/>
          <p:nvPr/>
        </p:nvSpPr>
        <p:spPr>
          <a:xfrm>
            <a:off x="1033152" y="1323513"/>
            <a:ext cx="4895699" cy="523220"/>
          </a:xfrm>
          <a:prstGeom prst="rect">
            <a:avLst/>
          </a:prstGeom>
          <a:noFill/>
        </p:spPr>
        <p:txBody>
          <a:bodyPr wrap="none" rtlCol="0">
            <a:spAutoFit/>
          </a:bodyPr>
          <a:lstStyle/>
          <a:p>
            <a:r>
              <a:rPr lang="en-US" sz="2800" b="1" u="sng" dirty="0" smtClean="0"/>
              <a:t>How is the Program Optimized?</a:t>
            </a:r>
            <a:endParaRPr lang="en-US" sz="2800" b="1" u="sng" dirty="0"/>
          </a:p>
        </p:txBody>
      </p:sp>
      <p:sp>
        <p:nvSpPr>
          <p:cNvPr id="6" name="TextBox 5"/>
          <p:cNvSpPr txBox="1"/>
          <p:nvPr/>
        </p:nvSpPr>
        <p:spPr>
          <a:xfrm>
            <a:off x="958652" y="4396296"/>
            <a:ext cx="3639907" cy="523220"/>
          </a:xfrm>
          <a:prstGeom prst="rect">
            <a:avLst/>
          </a:prstGeom>
          <a:noFill/>
        </p:spPr>
        <p:txBody>
          <a:bodyPr wrap="none" rtlCol="0">
            <a:spAutoFit/>
          </a:bodyPr>
          <a:lstStyle/>
          <a:p>
            <a:r>
              <a:rPr lang="en-US" sz="2800" b="1" u="sng" dirty="0" smtClean="0"/>
              <a:t>Performance Measures</a:t>
            </a:r>
            <a:endParaRPr lang="en-US" sz="2800" b="1" u="sng" dirty="0"/>
          </a:p>
        </p:txBody>
      </p:sp>
    </p:spTree>
    <p:extLst>
      <p:ext uri="{BB962C8B-B14F-4D97-AF65-F5344CB8AC3E}">
        <p14:creationId xmlns:p14="http://schemas.microsoft.com/office/powerpoint/2010/main" val="1406743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52504"/>
            <a:ext cx="10363200" cy="838200"/>
          </a:xfrm>
        </p:spPr>
        <p:txBody>
          <a:bodyPr>
            <a:normAutofit/>
          </a:bodyPr>
          <a:lstStyle/>
          <a:p>
            <a:r>
              <a:rPr lang="en-US" dirty="0" smtClean="0"/>
              <a:t>Freight Tonnage 2007</a:t>
            </a:r>
            <a:endParaRPr lang="en-US" dirty="0"/>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val="0"/>
              </a:ext>
            </a:extLst>
          </a:blip>
          <a:srcRect t="4295" r="3457" b="4171"/>
          <a:stretch/>
        </p:blipFill>
        <p:spPr>
          <a:xfrm>
            <a:off x="1034198" y="1306286"/>
            <a:ext cx="9441217" cy="4787439"/>
          </a:xfrm>
          <a:prstGeom prst="rect">
            <a:avLst/>
          </a:prstGeom>
        </p:spPr>
      </p:pic>
    </p:spTree>
    <p:extLst>
      <p:ext uri="{BB962C8B-B14F-4D97-AF65-F5344CB8AC3E}">
        <p14:creationId xmlns:p14="http://schemas.microsoft.com/office/powerpoint/2010/main" val="424249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140494"/>
            <a:ext cx="10363200" cy="838199"/>
          </a:xfrm>
        </p:spPr>
        <p:txBody>
          <a:bodyPr>
            <a:normAutofit/>
          </a:bodyPr>
          <a:lstStyle/>
          <a:p>
            <a:r>
              <a:rPr lang="en-US" dirty="0" smtClean="0"/>
              <a:t>Freight Tonnage 2040</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val="0"/>
              </a:ext>
            </a:extLst>
          </a:blip>
          <a:srcRect t="5509" b="6571"/>
          <a:stretch/>
        </p:blipFill>
        <p:spPr>
          <a:xfrm>
            <a:off x="711201" y="1294410"/>
            <a:ext cx="10261601" cy="4816374"/>
          </a:xfrm>
          <a:prstGeom prst="rect">
            <a:avLst/>
          </a:prstGeom>
        </p:spPr>
      </p:pic>
    </p:spTree>
    <p:extLst>
      <p:ext uri="{BB962C8B-B14F-4D97-AF65-F5344CB8AC3E}">
        <p14:creationId xmlns:p14="http://schemas.microsoft.com/office/powerpoint/2010/main" val="425851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394" name="Title 1"/>
          <p:cNvSpPr>
            <a:spLocks noGrp="1"/>
          </p:cNvSpPr>
          <p:nvPr>
            <p:ph type="title"/>
          </p:nvPr>
        </p:nvSpPr>
        <p:spPr>
          <a:xfrm>
            <a:off x="1672903" y="0"/>
            <a:ext cx="10363200" cy="1163782"/>
          </a:xfrm>
        </p:spPr>
        <p:txBody>
          <a:bodyPr>
            <a:noAutofit/>
          </a:bodyPr>
          <a:lstStyle/>
          <a:p>
            <a:r>
              <a:rPr lang="en-US" altLang="en-US" sz="4000" dirty="0" smtClean="0"/>
              <a:t>What you need to have a successful Pavement Preservation Program </a:t>
            </a:r>
          </a:p>
        </p:txBody>
      </p:sp>
      <p:sp>
        <p:nvSpPr>
          <p:cNvPr id="59395" name="Content Placeholder 2"/>
          <p:cNvSpPr>
            <a:spLocks noGrp="1"/>
          </p:cNvSpPr>
          <p:nvPr>
            <p:ph idx="1"/>
          </p:nvPr>
        </p:nvSpPr>
        <p:spPr>
          <a:xfrm>
            <a:off x="926275" y="2024545"/>
            <a:ext cx="10363200" cy="3169920"/>
          </a:xfrm>
        </p:spPr>
        <p:txBody>
          <a:bodyPr>
            <a:normAutofit/>
          </a:bodyPr>
          <a:lstStyle/>
          <a:p>
            <a:pPr marL="514350" indent="-514350">
              <a:buClr>
                <a:schemeClr val="tx1"/>
              </a:buClr>
              <a:buFont typeface="+mj-lt"/>
              <a:buAutoNum type="arabicPeriod"/>
            </a:pPr>
            <a:r>
              <a:rPr lang="en-US" altLang="en-US" sz="3200" dirty="0" smtClean="0">
                <a:solidFill>
                  <a:schemeClr val="tx1"/>
                </a:solidFill>
                <a:latin typeface="+mj-lt"/>
              </a:rPr>
              <a:t>Properly identify pavement deficiencies</a:t>
            </a:r>
          </a:p>
          <a:p>
            <a:pPr marL="514350" indent="-514350">
              <a:buClr>
                <a:schemeClr val="tx1"/>
              </a:buClr>
              <a:buFont typeface="+mj-lt"/>
              <a:buAutoNum type="arabicPeriod"/>
            </a:pPr>
            <a:r>
              <a:rPr lang="en-US" altLang="en-US" sz="3200" dirty="0" smtClean="0">
                <a:solidFill>
                  <a:schemeClr val="tx1"/>
                </a:solidFill>
                <a:latin typeface="+mj-lt"/>
              </a:rPr>
              <a:t>Apply the appropriate treatment to the roadway</a:t>
            </a:r>
          </a:p>
          <a:p>
            <a:pPr marL="514350" indent="-514350">
              <a:buClr>
                <a:schemeClr val="tx1"/>
              </a:buClr>
              <a:buFont typeface="+mj-lt"/>
              <a:buAutoNum type="arabicPeriod"/>
            </a:pPr>
            <a:r>
              <a:rPr lang="en-US" altLang="en-US" sz="3200" dirty="0" smtClean="0">
                <a:solidFill>
                  <a:schemeClr val="tx1"/>
                </a:solidFill>
                <a:latin typeface="+mj-lt"/>
              </a:rPr>
              <a:t>Know your network weaknesses</a:t>
            </a:r>
          </a:p>
          <a:p>
            <a:pPr marL="514350" indent="-514350">
              <a:buClr>
                <a:schemeClr val="tx1"/>
              </a:buClr>
              <a:buFont typeface="+mj-lt"/>
              <a:buAutoNum type="arabicPeriod"/>
            </a:pPr>
            <a:r>
              <a:rPr lang="en-US" altLang="en-US" sz="3200" dirty="0" smtClean="0">
                <a:solidFill>
                  <a:schemeClr val="tx1"/>
                </a:solidFill>
                <a:latin typeface="+mj-lt"/>
              </a:rPr>
              <a:t>Have competent personnel making decisions </a:t>
            </a:r>
          </a:p>
          <a:p>
            <a:pPr marL="514350" indent="-514350">
              <a:buClr>
                <a:schemeClr val="tx1"/>
              </a:buClr>
              <a:buFont typeface="+mj-lt"/>
              <a:buAutoNum type="arabicPeriod"/>
            </a:pPr>
            <a:r>
              <a:rPr lang="en-US" altLang="en-US" sz="3200" dirty="0" smtClean="0">
                <a:solidFill>
                  <a:schemeClr val="tx1"/>
                </a:solidFill>
                <a:latin typeface="+mj-lt"/>
              </a:rPr>
              <a:t>Verify what you do is working</a:t>
            </a:r>
          </a:p>
        </p:txBody>
      </p:sp>
    </p:spTree>
    <p:extLst>
      <p:ext uri="{BB962C8B-B14F-4D97-AF65-F5344CB8AC3E}">
        <p14:creationId xmlns:p14="http://schemas.microsoft.com/office/powerpoint/2010/main" val="374926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a:ln>
            <a:miter lim="800000"/>
            <a:headEnd/>
            <a:tailEnd/>
          </a:ln>
          <a:extLst/>
        </p:spPr>
        <p:txBody>
          <a:bodyPr>
            <a:normAutofit/>
          </a:bodyPr>
          <a:lstStyle/>
          <a:p>
            <a:pPr eaLnBrk="1" fontAlgn="auto" hangingPunct="1">
              <a:spcAft>
                <a:spcPts val="0"/>
              </a:spcAft>
              <a:defRPr/>
            </a:pPr>
            <a:r>
              <a:rPr lang="en-US" dirty="0">
                <a:solidFill>
                  <a:prstClr val="white"/>
                </a:solidFill>
              </a:rPr>
              <a:t>Pavement </a:t>
            </a:r>
            <a:r>
              <a:rPr lang="en-US" dirty="0" smtClean="0">
                <a:solidFill>
                  <a:prstClr val="white"/>
                </a:solidFill>
              </a:rPr>
              <a:t>Management System</a:t>
            </a:r>
            <a:endParaRPr lang="en-US" dirty="0">
              <a:solidFill>
                <a:schemeClr val="tx1"/>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761350451"/>
              </p:ext>
            </p:extLst>
          </p:nvPr>
        </p:nvGraphicFramePr>
        <p:xfrm>
          <a:off x="581559" y="1591294"/>
          <a:ext cx="10961256" cy="4322618"/>
        </p:xfrm>
        <a:graphic>
          <a:graphicData uri="http://schemas.openxmlformats.org/drawingml/2006/table">
            <a:tbl>
              <a:tblPr firstRow="1" bandRow="1">
                <a:tableStyleId>{5C22544A-7EE6-4342-B048-85BDC9FD1C3A}</a:tableStyleId>
              </a:tblPr>
              <a:tblGrid>
                <a:gridCol w="5480628"/>
                <a:gridCol w="5480628"/>
              </a:tblGrid>
              <a:tr h="733301">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3200" b="1" kern="1200" dirty="0" smtClean="0">
                          <a:solidFill>
                            <a:schemeClr val="lt1"/>
                          </a:solidFill>
                          <a:effectLst>
                            <a:outerShdw blurRad="38100" dist="25400" dir="5400000" algn="tl" rotWithShape="0">
                              <a:srgbClr val="000000">
                                <a:alpha val="43000"/>
                              </a:srgbClr>
                            </a:outerShdw>
                          </a:effectLst>
                          <a:latin typeface="+mn-lt"/>
                          <a:ea typeface="+mn-ea"/>
                          <a:cs typeface="+mn-cs"/>
                        </a:rPr>
                        <a:t>3 Major Components</a:t>
                      </a:r>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3200" b="1" kern="1200" dirty="0" smtClean="0">
                          <a:solidFill>
                            <a:schemeClr val="lt1"/>
                          </a:solidFill>
                          <a:effectLst>
                            <a:outerShdw blurRad="38100" dist="25400" dir="5400000" algn="tl" rotWithShape="0">
                              <a:srgbClr val="000000">
                                <a:alpha val="43000"/>
                              </a:srgbClr>
                            </a:outerShdw>
                          </a:effectLst>
                          <a:latin typeface="+mn-lt"/>
                          <a:ea typeface="+mn-ea"/>
                          <a:cs typeface="+mn-cs"/>
                        </a:rPr>
                        <a:t>TDOT’s Solution</a:t>
                      </a:r>
                    </a:p>
                  </a:txBody>
                  <a:tcPr/>
                </a:tc>
              </a:tr>
              <a:tr h="1042060">
                <a:tc>
                  <a:txBody>
                    <a:bodyPr/>
                    <a:lstStyle/>
                    <a:p>
                      <a:pPr marL="457200" indent="-457200">
                        <a:buFont typeface="+mj-lt"/>
                        <a:buAutoNum type="arabicPeriod"/>
                      </a:pPr>
                      <a:r>
                        <a:rPr lang="en-US" sz="2400" b="1" kern="1200" dirty="0" smtClean="0">
                          <a:solidFill>
                            <a:schemeClr val="dk1"/>
                          </a:solidFill>
                          <a:effectLst>
                            <a:outerShdw blurRad="38100" dist="25400" dir="5400000" algn="tl" rotWithShape="0">
                              <a:srgbClr val="000000">
                                <a:alpha val="43000"/>
                              </a:srgbClr>
                            </a:outerShdw>
                          </a:effectLst>
                          <a:latin typeface="+mn-lt"/>
                          <a:ea typeface="+mn-ea"/>
                          <a:cs typeface="+mn-cs"/>
                        </a:rPr>
                        <a:t>System for Collecting Data </a:t>
                      </a:r>
                      <a:endParaRPr lang="en-US" sz="2000" dirty="0"/>
                    </a:p>
                  </a:txBody>
                  <a:tcPr/>
                </a:tc>
                <a:tc>
                  <a:txBody>
                    <a:bodyPr/>
                    <a:lstStyle/>
                    <a:p>
                      <a:pPr marL="344488" indent="0"/>
                      <a:r>
                        <a:rPr lang="en-US" sz="2400" b="1" kern="1200" dirty="0" err="1" smtClean="0">
                          <a:solidFill>
                            <a:schemeClr val="dk1"/>
                          </a:solidFill>
                          <a:effectLst>
                            <a:outerShdw blurRad="38100" dist="25400" dir="5400000" algn="tl" rotWithShape="0">
                              <a:srgbClr val="000000">
                                <a:alpha val="43000"/>
                              </a:srgbClr>
                            </a:outerShdw>
                          </a:effectLst>
                          <a:latin typeface="+mn-lt"/>
                          <a:ea typeface="+mn-ea"/>
                          <a:cs typeface="+mn-cs"/>
                        </a:rPr>
                        <a:t>Mandli</a:t>
                      </a:r>
                      <a:r>
                        <a:rPr lang="en-US" sz="2400" b="1" kern="1200" dirty="0" smtClean="0">
                          <a:solidFill>
                            <a:schemeClr val="dk1"/>
                          </a:solidFill>
                          <a:effectLst>
                            <a:outerShdw blurRad="38100" dist="25400" dir="5400000" algn="tl" rotWithShape="0">
                              <a:srgbClr val="000000">
                                <a:alpha val="43000"/>
                              </a:srgbClr>
                            </a:outerShdw>
                          </a:effectLst>
                          <a:latin typeface="+mn-lt"/>
                          <a:ea typeface="+mn-ea"/>
                          <a:cs typeface="+mn-cs"/>
                        </a:rPr>
                        <a:t> Communications – Distress, IRI,</a:t>
                      </a:r>
                      <a:r>
                        <a:rPr lang="en-US" sz="2400" b="1" kern="1200" baseline="0" dirty="0" smtClean="0">
                          <a:solidFill>
                            <a:schemeClr val="dk1"/>
                          </a:solidFill>
                          <a:effectLst>
                            <a:outerShdw blurRad="38100" dist="25400" dir="5400000" algn="tl" rotWithShape="0">
                              <a:srgbClr val="000000">
                                <a:alpha val="43000"/>
                              </a:srgbClr>
                            </a:outerShdw>
                          </a:effectLst>
                          <a:latin typeface="+mn-lt"/>
                          <a:ea typeface="+mn-ea"/>
                          <a:cs typeface="+mn-cs"/>
                        </a:rPr>
                        <a:t> and Rutting</a:t>
                      </a:r>
                      <a:endParaRPr lang="en-US" sz="2400" dirty="0"/>
                    </a:p>
                  </a:txBody>
                  <a:tcPr/>
                </a:tc>
              </a:tr>
              <a:tr h="578922">
                <a:tc>
                  <a:txBody>
                    <a:bodyPr/>
                    <a:lstStyle/>
                    <a:p>
                      <a:pPr marL="457200" indent="-457200">
                        <a:buFont typeface="+mj-lt"/>
                        <a:buAutoNum type="arabicPeriod" startAt="2"/>
                      </a:pPr>
                      <a:r>
                        <a:rPr lang="en-US" sz="2400" b="1" kern="1200" dirty="0" smtClean="0">
                          <a:solidFill>
                            <a:schemeClr val="dk1"/>
                          </a:solidFill>
                          <a:effectLst>
                            <a:outerShdw blurRad="38100" dist="25400" dir="5400000" algn="tl" rotWithShape="0">
                              <a:srgbClr val="000000">
                                <a:alpha val="43000"/>
                              </a:srgbClr>
                            </a:outerShdw>
                          </a:effectLst>
                          <a:latin typeface="+mn-lt"/>
                          <a:ea typeface="+mn-ea"/>
                          <a:cs typeface="+mn-cs"/>
                        </a:rPr>
                        <a:t>Database to sort and store Data</a:t>
                      </a:r>
                      <a:endParaRPr lang="en-US" sz="2000" dirty="0"/>
                    </a:p>
                  </a:txBody>
                  <a:tcPr/>
                </a:tc>
                <a:tc rowSpan="2">
                  <a:txBody>
                    <a:bodyPr/>
                    <a:lstStyle/>
                    <a:p>
                      <a:pPr lvl="1" algn="l">
                        <a:buFont typeface="Arial" pitchFamily="34" charset="0"/>
                        <a:buNone/>
                        <a:defRPr/>
                      </a:pPr>
                      <a:r>
                        <a:rPr lang="en-US" sz="2400" b="1" kern="1200" dirty="0" err="1" smtClean="0">
                          <a:solidFill>
                            <a:schemeClr val="dk1"/>
                          </a:solidFill>
                          <a:effectLst>
                            <a:outerShdw blurRad="38100" dist="25400" dir="5400000" algn="tl" rotWithShape="0">
                              <a:srgbClr val="000000">
                                <a:alpha val="43000"/>
                              </a:srgbClr>
                            </a:outerShdw>
                          </a:effectLst>
                          <a:latin typeface="+mn-lt"/>
                          <a:ea typeface="+mn-ea"/>
                          <a:cs typeface="+mn-cs"/>
                        </a:rPr>
                        <a:t>Stantec’s</a:t>
                      </a:r>
                      <a:r>
                        <a:rPr lang="en-US" sz="2400" b="1" kern="1200" baseline="0" dirty="0" smtClean="0">
                          <a:solidFill>
                            <a:schemeClr val="dk1"/>
                          </a:solidFill>
                          <a:effectLst>
                            <a:outerShdw blurRad="38100" dist="25400" dir="5400000" algn="tl" rotWithShape="0">
                              <a:srgbClr val="000000">
                                <a:alpha val="43000"/>
                              </a:srgbClr>
                            </a:outerShdw>
                          </a:effectLst>
                          <a:latin typeface="+mn-lt"/>
                          <a:ea typeface="+mn-ea"/>
                          <a:cs typeface="+mn-cs"/>
                        </a:rPr>
                        <a:t> </a:t>
                      </a:r>
                      <a:r>
                        <a:rPr lang="en-US" sz="2400" b="1" kern="1200" dirty="0" smtClean="0">
                          <a:solidFill>
                            <a:schemeClr val="dk1"/>
                          </a:solidFill>
                          <a:effectLst>
                            <a:outerShdw blurRad="38100" dist="25400" dir="5400000" algn="tl" rotWithShape="0">
                              <a:srgbClr val="000000">
                                <a:alpha val="43000"/>
                              </a:srgbClr>
                            </a:outerShdw>
                          </a:effectLst>
                          <a:latin typeface="+mn-lt"/>
                          <a:ea typeface="+mn-ea"/>
                          <a:cs typeface="+mn-cs"/>
                        </a:rPr>
                        <a:t>Highway Pavement Management Application (HPMA)</a:t>
                      </a:r>
                      <a:endParaRPr lang="en-US" sz="1600" dirty="0"/>
                    </a:p>
                  </a:txBody>
                  <a:tcPr anchor="ctr"/>
                </a:tc>
              </a:tr>
              <a:tr h="1968335">
                <a:tc>
                  <a:txBody>
                    <a:bodyPr/>
                    <a:lstStyle/>
                    <a:p>
                      <a:pPr marL="457200" indent="-457200">
                        <a:buFont typeface="+mj-lt"/>
                        <a:buAutoNum type="arabicPeriod" startAt="3"/>
                      </a:pPr>
                      <a:r>
                        <a:rPr lang="en-US" sz="2400" b="1" kern="1200" dirty="0" smtClean="0">
                          <a:solidFill>
                            <a:schemeClr val="dk1"/>
                          </a:solidFill>
                          <a:effectLst>
                            <a:outerShdw blurRad="38100" dist="25400" dir="5400000" algn="tl" rotWithShape="0">
                              <a:srgbClr val="000000">
                                <a:alpha val="43000"/>
                              </a:srgbClr>
                            </a:outerShdw>
                          </a:effectLst>
                          <a:latin typeface="+mn-lt"/>
                          <a:ea typeface="+mn-ea"/>
                          <a:cs typeface="+mn-cs"/>
                        </a:rPr>
                        <a:t>An analysis program to evaluate repair  or preservation strategies, and suggest  cost-effective projects for maintaining  pavements</a:t>
                      </a:r>
                      <a:endParaRPr lang="en-US" sz="2000" dirty="0"/>
                    </a:p>
                  </a:txBody>
                  <a:tcPr/>
                </a:tc>
                <a:tc vMerge="1">
                  <a:txBody>
                    <a:bodyPr/>
                    <a:lstStyle/>
                    <a:p>
                      <a:endParaRPr lang="en-US" sz="1600" dirty="0"/>
                    </a:p>
                  </a:txBody>
                  <a:tcPr/>
                </a:tc>
              </a:tr>
            </a:tbl>
          </a:graphicData>
        </a:graphic>
      </p:graphicFrame>
    </p:spTree>
    <p:extLst>
      <p:ext uri="{BB962C8B-B14F-4D97-AF65-F5344CB8AC3E}">
        <p14:creationId xmlns:p14="http://schemas.microsoft.com/office/powerpoint/2010/main" val="4283292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1479330" y="3408218"/>
            <a:ext cx="9272587" cy="1872121"/>
          </a:xfrm>
          <a:ln>
            <a:miter lim="800000"/>
            <a:headEnd/>
            <a:tailEnd/>
          </a:ln>
          <a:extLst/>
        </p:spPr>
        <p:txBody>
          <a:bodyPr>
            <a:normAutofit fontScale="90000"/>
          </a:bodyPr>
          <a:lstStyle/>
          <a:p>
            <a:pPr algn="ctr" eaLnBrk="1" fontAlgn="auto" hangingPunct="1">
              <a:spcAft>
                <a:spcPts val="0"/>
              </a:spcAft>
              <a:defRPr/>
            </a:pP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3100" dirty="0">
                <a:solidFill>
                  <a:schemeClr val="tx1"/>
                </a:solidFill>
                <a:effectLst/>
              </a:rPr>
              <a:t>Every year each lane mile on the network ages 1 YEAR</a:t>
            </a:r>
            <a:br>
              <a:rPr lang="en-US" sz="3100" dirty="0">
                <a:solidFill>
                  <a:schemeClr val="tx1"/>
                </a:solidFill>
                <a:effectLst/>
              </a:rPr>
            </a:br>
            <a:r>
              <a:rPr lang="en-US" sz="3100" dirty="0">
                <a:solidFill>
                  <a:schemeClr val="tx1"/>
                </a:solidFill>
                <a:effectLst/>
              </a:rPr>
              <a:t/>
            </a:r>
            <a:br>
              <a:rPr lang="en-US" sz="3100" dirty="0">
                <a:solidFill>
                  <a:schemeClr val="tx1"/>
                </a:solidFill>
                <a:effectLst/>
              </a:rPr>
            </a:br>
            <a:endParaRPr lang="en-US" sz="3100" dirty="0">
              <a:solidFill>
                <a:schemeClr val="tx1"/>
              </a:solidFill>
              <a:effectLst/>
            </a:endParaRPr>
          </a:p>
        </p:txBody>
      </p:sp>
      <p:sp>
        <p:nvSpPr>
          <p:cNvPr id="6"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Pavement Management</a:t>
            </a:r>
          </a:p>
        </p:txBody>
      </p:sp>
      <p:sp>
        <p:nvSpPr>
          <p:cNvPr id="3" name="TextBox 2"/>
          <p:cNvSpPr txBox="1"/>
          <p:nvPr/>
        </p:nvSpPr>
        <p:spPr>
          <a:xfrm>
            <a:off x="2422566" y="1816925"/>
            <a:ext cx="7338951" cy="1877437"/>
          </a:xfrm>
          <a:prstGeom prst="rect">
            <a:avLst/>
          </a:prstGeom>
          <a:noFill/>
        </p:spPr>
        <p:txBody>
          <a:bodyPr wrap="square" rtlCol="0">
            <a:spAutoFit/>
          </a:bodyPr>
          <a:lstStyle/>
          <a:p>
            <a:pPr algn="ctr"/>
            <a:r>
              <a:rPr lang="en-US" sz="4400" b="1" u="sng" dirty="0">
                <a:latin typeface="+mj-lt"/>
              </a:rPr>
              <a:t>Remaining Service Life (RSL)</a:t>
            </a:r>
            <a:r>
              <a:rPr lang="en-US" sz="2000" b="1" u="sng" dirty="0">
                <a:latin typeface="+mj-lt"/>
              </a:rPr>
              <a:t/>
            </a:r>
            <a:br>
              <a:rPr lang="en-US" sz="2000" b="1" u="sng" dirty="0">
                <a:latin typeface="+mj-lt"/>
              </a:rPr>
            </a:br>
            <a:r>
              <a:rPr lang="en-US" sz="2800" b="1" dirty="0">
                <a:latin typeface="+mj-lt"/>
              </a:rPr>
              <a:t>TDOT – 37,000 Lane Miles</a:t>
            </a:r>
            <a:r>
              <a:rPr lang="en-US" sz="2000" b="1" dirty="0">
                <a:latin typeface="+mj-lt"/>
              </a:rPr>
              <a:t/>
            </a:r>
            <a:br>
              <a:rPr lang="en-US" sz="2000" b="1" dirty="0">
                <a:latin typeface="+mj-lt"/>
              </a:rPr>
            </a:br>
            <a:endParaRPr lang="en-US" sz="4400" b="1" dirty="0">
              <a:latin typeface="+mj-lt"/>
            </a:endParaRPr>
          </a:p>
        </p:txBody>
      </p:sp>
    </p:spTree>
    <p:extLst>
      <p:ext uri="{BB962C8B-B14F-4D97-AF65-F5344CB8AC3E}">
        <p14:creationId xmlns:p14="http://schemas.microsoft.com/office/powerpoint/2010/main" val="2006680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1455747" y="3694362"/>
            <a:ext cx="9272587" cy="2180879"/>
          </a:xfrm>
          <a:ln>
            <a:miter lim="800000"/>
            <a:headEnd/>
            <a:tailEnd/>
          </a:ln>
          <a:extLst/>
        </p:spPr>
        <p:txBody>
          <a:bodyPr>
            <a:noAutofit/>
          </a:bodyPr>
          <a:lstStyle/>
          <a:p>
            <a:pPr algn="ctr" eaLnBrk="1" fontAlgn="auto" hangingPunct="1">
              <a:spcAft>
                <a:spcPts val="0"/>
              </a:spcAft>
              <a:defRPr/>
            </a:pPr>
            <a:r>
              <a:rPr lang="en-US" sz="2800" dirty="0" smtClean="0">
                <a:solidFill>
                  <a:schemeClr val="tx1"/>
                </a:solidFill>
              </a:rPr>
              <a:t>Each type of pavement treatment is expected to add a certain number of years of life to the pavement</a:t>
            </a:r>
            <a:br>
              <a:rPr lang="en-US" sz="2800" dirty="0" smtClean="0">
                <a:solidFill>
                  <a:schemeClr val="tx1"/>
                </a:solidFill>
              </a:rPr>
            </a:br>
            <a:r>
              <a:rPr lang="en-US" sz="2800" dirty="0">
                <a:solidFill>
                  <a:schemeClr val="tx1"/>
                </a:solidFill>
              </a:rPr>
              <a:t/>
            </a:r>
            <a:br>
              <a:rPr lang="en-US" sz="2800" dirty="0">
                <a:solidFill>
                  <a:schemeClr val="tx1"/>
                </a:solidFill>
              </a:rPr>
            </a:br>
            <a:r>
              <a:rPr lang="en-US" sz="2800" dirty="0" smtClean="0">
                <a:solidFill>
                  <a:schemeClr val="tx1"/>
                </a:solidFill>
              </a:rPr>
              <a:t>Expected Life (Years)   x   Lane Miles   =   Lane-Mile-Years Added to System</a:t>
            </a:r>
            <a:br>
              <a:rPr lang="en-US" sz="2800" dirty="0" smtClean="0">
                <a:solidFill>
                  <a:schemeClr val="tx1"/>
                </a:solidFill>
              </a:rPr>
            </a:br>
            <a:endParaRPr lang="en-US" sz="3200" dirty="0">
              <a:solidFill>
                <a:schemeClr val="tx1"/>
              </a:solidFill>
              <a:effectLst/>
            </a:endParaRPr>
          </a:p>
        </p:txBody>
      </p:sp>
      <p:sp>
        <p:nvSpPr>
          <p:cNvPr id="6"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Pavement Management</a:t>
            </a:r>
          </a:p>
        </p:txBody>
      </p:sp>
      <p:sp>
        <p:nvSpPr>
          <p:cNvPr id="7" name="TextBox 6"/>
          <p:cNvSpPr txBox="1"/>
          <p:nvPr/>
        </p:nvSpPr>
        <p:spPr>
          <a:xfrm>
            <a:off x="2422566" y="1816925"/>
            <a:ext cx="7338951" cy="1877437"/>
          </a:xfrm>
          <a:prstGeom prst="rect">
            <a:avLst/>
          </a:prstGeom>
          <a:noFill/>
        </p:spPr>
        <p:txBody>
          <a:bodyPr wrap="square" rtlCol="0">
            <a:spAutoFit/>
          </a:bodyPr>
          <a:lstStyle/>
          <a:p>
            <a:pPr algn="ctr"/>
            <a:r>
              <a:rPr lang="en-US" sz="4400" b="1" u="sng" dirty="0">
                <a:latin typeface="+mj-lt"/>
              </a:rPr>
              <a:t>Remaining Service Life (RSL)</a:t>
            </a:r>
            <a:r>
              <a:rPr lang="en-US" sz="2000" b="1" u="sng" dirty="0">
                <a:latin typeface="+mj-lt"/>
              </a:rPr>
              <a:t/>
            </a:r>
            <a:br>
              <a:rPr lang="en-US" sz="2000" b="1" u="sng" dirty="0">
                <a:latin typeface="+mj-lt"/>
              </a:rPr>
            </a:br>
            <a:r>
              <a:rPr lang="en-US" sz="2800" b="1" dirty="0">
                <a:latin typeface="+mj-lt"/>
              </a:rPr>
              <a:t>TDOT – 37,000 Lane Miles</a:t>
            </a:r>
            <a:r>
              <a:rPr lang="en-US" sz="2000" b="1" dirty="0">
                <a:latin typeface="+mj-lt"/>
              </a:rPr>
              <a:t/>
            </a:r>
            <a:br>
              <a:rPr lang="en-US" sz="2000" b="1" dirty="0">
                <a:latin typeface="+mj-lt"/>
              </a:rPr>
            </a:br>
            <a:endParaRPr lang="en-US" sz="4400" b="1" dirty="0">
              <a:latin typeface="+mj-lt"/>
            </a:endParaRPr>
          </a:p>
        </p:txBody>
      </p:sp>
    </p:spTree>
    <p:extLst>
      <p:ext uri="{BB962C8B-B14F-4D97-AF65-F5344CB8AC3E}">
        <p14:creationId xmlns:p14="http://schemas.microsoft.com/office/powerpoint/2010/main" val="1380263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702130" y="0"/>
            <a:ext cx="10972800" cy="914400"/>
          </a:xfrm>
        </p:spPr>
        <p:txBody>
          <a:bodyPr/>
          <a:lstStyle/>
          <a:p>
            <a:r>
              <a:rPr lang="en-US" dirty="0" smtClean="0"/>
              <a:t>RSL Average Life Extension by Treatment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19333741"/>
              </p:ext>
            </p:extLst>
          </p:nvPr>
        </p:nvGraphicFramePr>
        <p:xfrm>
          <a:off x="608409" y="1686858"/>
          <a:ext cx="7597440" cy="3869015"/>
        </p:xfrm>
        <a:graphic>
          <a:graphicData uri="http://schemas.openxmlformats.org/drawingml/2006/table">
            <a:tbl>
              <a:tblPr firstRow="1" bandRow="1">
                <a:tableStyleId>{5C22544A-7EE6-4342-B048-85BDC9FD1C3A}</a:tableStyleId>
              </a:tblPr>
              <a:tblGrid>
                <a:gridCol w="4061540"/>
                <a:gridCol w="3535900"/>
              </a:tblGrid>
              <a:tr h="522492">
                <a:tc>
                  <a:txBody>
                    <a:bodyPr/>
                    <a:lstStyle/>
                    <a:p>
                      <a:r>
                        <a:rPr lang="en-US" sz="1800" dirty="0" smtClean="0"/>
                        <a:t>Pavement Treatment Options</a:t>
                      </a:r>
                      <a:endParaRPr lang="en-US" sz="1800" dirty="0"/>
                    </a:p>
                  </a:txBody>
                  <a:tcPr marL="121920" marR="121920"/>
                </a:tc>
                <a:tc>
                  <a:txBody>
                    <a:bodyPr/>
                    <a:lstStyle/>
                    <a:p>
                      <a:pPr algn="ctr"/>
                      <a:r>
                        <a:rPr lang="en-US" sz="1800" smtClean="0"/>
                        <a:t>Expected</a:t>
                      </a:r>
                      <a:r>
                        <a:rPr lang="en-US" sz="1800" baseline="0" smtClean="0"/>
                        <a:t> Added Pavement Life</a:t>
                      </a:r>
                      <a:endParaRPr lang="en-US" sz="1800" dirty="0"/>
                    </a:p>
                  </a:txBody>
                  <a:tcPr marL="121920" marR="121920"/>
                </a:tc>
              </a:tr>
              <a:tr h="297042">
                <a:tc>
                  <a:txBody>
                    <a:bodyPr/>
                    <a:lstStyle/>
                    <a:p>
                      <a:r>
                        <a:rPr lang="en-US" sz="1800" dirty="0" smtClean="0"/>
                        <a:t>Asphalt Overlay (&gt;1.25” (30 mm)</a:t>
                      </a:r>
                      <a:endParaRPr lang="en-US" sz="1800" dirty="0"/>
                    </a:p>
                  </a:txBody>
                  <a:tcPr marL="121920" marR="121920"/>
                </a:tc>
                <a:tc>
                  <a:txBody>
                    <a:bodyPr/>
                    <a:lstStyle/>
                    <a:p>
                      <a:pPr algn="ctr"/>
                      <a:r>
                        <a:rPr lang="en-US" sz="1800" dirty="0" smtClean="0"/>
                        <a:t>10-12 years</a:t>
                      </a:r>
                      <a:endParaRPr lang="en-US" sz="1800" dirty="0"/>
                    </a:p>
                  </a:txBody>
                  <a:tcPr marL="121920" marR="121920"/>
                </a:tc>
              </a:tr>
              <a:tr h="258167">
                <a:tc>
                  <a:txBody>
                    <a:bodyPr/>
                    <a:lstStyle/>
                    <a:p>
                      <a:r>
                        <a:rPr lang="en-US" sz="1800" dirty="0" smtClean="0"/>
                        <a:t>Ultra Thin Overlay (&lt; 1.25”)</a:t>
                      </a:r>
                      <a:endParaRPr lang="en-US" sz="1800" dirty="0"/>
                    </a:p>
                  </a:txBody>
                  <a:tcPr marL="121920" marR="121920"/>
                </a:tc>
                <a:tc>
                  <a:txBody>
                    <a:bodyPr/>
                    <a:lstStyle/>
                    <a:p>
                      <a:pPr algn="ctr"/>
                      <a:r>
                        <a:rPr lang="en-US" sz="1800" dirty="0" smtClean="0"/>
                        <a:t>6-10 years</a:t>
                      </a:r>
                      <a:endParaRPr lang="en-US" sz="1800" dirty="0"/>
                    </a:p>
                  </a:txBody>
                  <a:tcPr marL="121920" marR="121920"/>
                </a:tc>
              </a:tr>
              <a:tr h="374149">
                <a:tc>
                  <a:txBody>
                    <a:bodyPr/>
                    <a:lstStyle/>
                    <a:p>
                      <a:r>
                        <a:rPr lang="en-US" sz="1800" dirty="0" smtClean="0"/>
                        <a:t>Micro Surface</a:t>
                      </a:r>
                      <a:endParaRPr lang="en-US" sz="1800" dirty="0"/>
                    </a:p>
                  </a:txBody>
                  <a:tcPr marL="121920" marR="121920"/>
                </a:tc>
                <a:tc>
                  <a:txBody>
                    <a:bodyPr/>
                    <a:lstStyle/>
                    <a:p>
                      <a:pPr algn="ctr"/>
                      <a:r>
                        <a:rPr lang="en-US" sz="1800" dirty="0" smtClean="0"/>
                        <a:t>6-8 years</a:t>
                      </a:r>
                      <a:endParaRPr lang="en-US" sz="1800" dirty="0"/>
                    </a:p>
                  </a:txBody>
                  <a:tcPr marL="121920" marR="121920"/>
                </a:tc>
              </a:tr>
              <a:tr h="389553">
                <a:tc>
                  <a:txBody>
                    <a:bodyPr/>
                    <a:lstStyle/>
                    <a:p>
                      <a:r>
                        <a:rPr lang="en-US" sz="1800" dirty="0" smtClean="0"/>
                        <a:t>Chip Seal</a:t>
                      </a:r>
                      <a:endParaRPr lang="en-US" sz="1800" dirty="0"/>
                    </a:p>
                  </a:txBody>
                  <a:tcPr marL="121920" marR="121920"/>
                </a:tc>
                <a:tc>
                  <a:txBody>
                    <a:bodyPr/>
                    <a:lstStyle/>
                    <a:p>
                      <a:pPr algn="ctr"/>
                      <a:r>
                        <a:rPr lang="en-US" sz="1800" dirty="0" smtClean="0"/>
                        <a:t>Up to 6 years</a:t>
                      </a:r>
                      <a:endParaRPr lang="en-US" sz="1800" dirty="0"/>
                    </a:p>
                  </a:txBody>
                  <a:tcPr marL="121920" marR="121920"/>
                </a:tc>
              </a:tr>
              <a:tr h="357455">
                <a:tc>
                  <a:txBody>
                    <a:bodyPr/>
                    <a:lstStyle/>
                    <a:p>
                      <a:r>
                        <a:rPr lang="en-US" sz="1800" dirty="0" smtClean="0"/>
                        <a:t>Joint Stabilization</a:t>
                      </a:r>
                      <a:endParaRPr lang="en-US" sz="1800" dirty="0"/>
                    </a:p>
                  </a:txBody>
                  <a:tcPr marL="121920" marR="121920"/>
                </a:tc>
                <a:tc>
                  <a:txBody>
                    <a:bodyPr/>
                    <a:lstStyle/>
                    <a:p>
                      <a:pPr algn="ctr"/>
                      <a:r>
                        <a:rPr lang="en-US" sz="1800" dirty="0" smtClean="0"/>
                        <a:t>3 years</a:t>
                      </a:r>
                      <a:endParaRPr lang="en-US" sz="1800" dirty="0"/>
                    </a:p>
                  </a:txBody>
                  <a:tcPr marL="121920" marR="121920"/>
                </a:tc>
              </a:tr>
              <a:tr h="349107">
                <a:tc>
                  <a:txBody>
                    <a:bodyPr/>
                    <a:lstStyle/>
                    <a:p>
                      <a:r>
                        <a:rPr lang="en-US" sz="1800" dirty="0" smtClean="0"/>
                        <a:t>Crack Seal</a:t>
                      </a:r>
                      <a:endParaRPr lang="en-US" sz="1800" dirty="0"/>
                    </a:p>
                  </a:txBody>
                  <a:tcPr marL="121920" marR="121920"/>
                </a:tc>
                <a:tc>
                  <a:txBody>
                    <a:bodyPr/>
                    <a:lstStyle/>
                    <a:p>
                      <a:pPr algn="ctr"/>
                      <a:r>
                        <a:rPr lang="en-US" sz="1800" dirty="0" smtClean="0"/>
                        <a:t>Up to 3 years</a:t>
                      </a:r>
                      <a:endParaRPr lang="en-US" sz="1800" dirty="0"/>
                    </a:p>
                  </a:txBody>
                  <a:tcPr marL="121920" marR="121920"/>
                </a:tc>
              </a:tr>
              <a:tr h="388261">
                <a:tc>
                  <a:txBody>
                    <a:bodyPr/>
                    <a:lstStyle/>
                    <a:p>
                      <a:r>
                        <a:rPr lang="en-US" sz="1800" dirty="0" smtClean="0"/>
                        <a:t>Fog Seal</a:t>
                      </a:r>
                      <a:endParaRPr lang="en-US" sz="1800" dirty="0"/>
                    </a:p>
                  </a:txBody>
                  <a:tcPr marL="121920" marR="121920"/>
                </a:tc>
                <a:tc>
                  <a:txBody>
                    <a:bodyPr/>
                    <a:lstStyle/>
                    <a:p>
                      <a:pPr algn="ctr"/>
                      <a:r>
                        <a:rPr lang="en-US" sz="1800" dirty="0" smtClean="0"/>
                        <a:t>Up to 4 years</a:t>
                      </a:r>
                      <a:endParaRPr lang="en-US" sz="1800" dirty="0"/>
                    </a:p>
                  </a:txBody>
                  <a:tcPr marL="121920" marR="121920"/>
                </a:tc>
              </a:tr>
              <a:tr h="344288">
                <a:tc>
                  <a:txBody>
                    <a:bodyPr/>
                    <a:lstStyle/>
                    <a:p>
                      <a:r>
                        <a:rPr lang="en-US" sz="1800" dirty="0" smtClean="0"/>
                        <a:t>Grinding Concrete Pavements</a:t>
                      </a:r>
                      <a:endParaRPr lang="en-US" sz="1800" dirty="0"/>
                    </a:p>
                  </a:txBody>
                  <a:tcPr marL="121920" marR="121920"/>
                </a:tc>
                <a:tc>
                  <a:txBody>
                    <a:bodyPr/>
                    <a:lstStyle/>
                    <a:p>
                      <a:pPr algn="ctr"/>
                      <a:r>
                        <a:rPr lang="en-US" sz="1800" dirty="0" smtClean="0"/>
                        <a:t>Varies</a:t>
                      </a:r>
                      <a:endParaRPr lang="en-US" sz="1800" dirty="0"/>
                    </a:p>
                  </a:txBody>
                  <a:tcPr marL="121920" marR="121920"/>
                </a:tc>
              </a:tr>
              <a:tr h="297042">
                <a:tc>
                  <a:txBody>
                    <a:bodyPr/>
                    <a:lstStyle/>
                    <a:p>
                      <a:r>
                        <a:rPr lang="en-US" sz="1800" dirty="0" smtClean="0"/>
                        <a:t>Cleaning and Resealing Joints Concrete </a:t>
                      </a:r>
                      <a:endParaRPr lang="en-US" sz="1800" dirty="0"/>
                    </a:p>
                  </a:txBody>
                  <a:tcPr marL="121920" marR="121920"/>
                </a:tc>
                <a:tc>
                  <a:txBody>
                    <a:bodyPr/>
                    <a:lstStyle/>
                    <a:p>
                      <a:pPr algn="ctr"/>
                      <a:r>
                        <a:rPr lang="en-US" sz="1800" dirty="0" smtClean="0"/>
                        <a:t>Varies</a:t>
                      </a:r>
                      <a:endParaRPr lang="en-US" sz="1800" dirty="0"/>
                    </a:p>
                  </a:txBody>
                  <a:tcPr marL="121920" marR="121920"/>
                </a:tc>
              </a:tr>
            </a:tbl>
          </a:graphicData>
        </a:graphic>
      </p:graphicFrame>
      <p:pic>
        <p:nvPicPr>
          <p:cNvPr id="5" name="Picture 2"/>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8704613" y="2124753"/>
            <a:ext cx="2917371" cy="3573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612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2408052" y="2484760"/>
            <a:ext cx="6421623"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ABOUT </a:t>
            </a:r>
          </a:p>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TDOT</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2295318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2099" y="4334494"/>
            <a:ext cx="10972800" cy="1710046"/>
          </a:xfrm>
        </p:spPr>
        <p:txBody>
          <a:bodyPr>
            <a:noAutofit/>
          </a:bodyPr>
          <a:lstStyle/>
          <a:p>
            <a:pPr marL="393192" lvl="1" indent="0" algn="ctr">
              <a:spcBef>
                <a:spcPts val="0"/>
              </a:spcBef>
              <a:spcAft>
                <a:spcPts val="900"/>
              </a:spcAft>
              <a:buNone/>
              <a:defRPr/>
            </a:pPr>
            <a:r>
              <a:rPr lang="en-US" sz="3600" b="1" i="1" u="sng" dirty="0" smtClean="0">
                <a:effectLst>
                  <a:outerShdw blurRad="38100" dist="25400" dir="5400000" algn="tl" rotWithShape="0">
                    <a:srgbClr val="000000">
                      <a:alpha val="43000"/>
                    </a:srgbClr>
                  </a:outerShdw>
                </a:effectLst>
                <a:latin typeface="+mj-lt"/>
                <a:ea typeface="+mj-ea"/>
                <a:cs typeface="+mj-cs"/>
              </a:rPr>
              <a:t>PQI </a:t>
            </a:r>
          </a:p>
          <a:p>
            <a:pPr marL="393192" lvl="1" indent="0" algn="ctr">
              <a:spcBef>
                <a:spcPts val="0"/>
              </a:spcBef>
              <a:spcAft>
                <a:spcPts val="900"/>
              </a:spcAft>
              <a:buNone/>
              <a:defRPr/>
            </a:pPr>
            <a:r>
              <a:rPr lang="en-US" sz="3200" b="1" i="1" dirty="0" smtClean="0">
                <a:effectLst>
                  <a:outerShdw blurRad="38100" dist="25400" dir="5400000" algn="tl" rotWithShape="0">
                    <a:srgbClr val="000000">
                      <a:alpha val="43000"/>
                    </a:srgbClr>
                  </a:outerShdw>
                </a:effectLst>
                <a:latin typeface="+mj-lt"/>
                <a:ea typeface="+mj-ea"/>
                <a:cs typeface="+mj-cs"/>
              </a:rPr>
              <a:t>Best Indicator of Overall Pavement Condition</a:t>
            </a:r>
          </a:p>
          <a:p>
            <a:pPr marL="393192" lvl="1" indent="0" algn="ctr">
              <a:spcBef>
                <a:spcPts val="0"/>
              </a:spcBef>
              <a:spcAft>
                <a:spcPts val="900"/>
              </a:spcAft>
              <a:buNone/>
              <a:defRPr/>
            </a:pPr>
            <a:r>
              <a:rPr lang="en-US" sz="3200" b="1" i="1" dirty="0" smtClean="0">
                <a:effectLst>
                  <a:outerShdw blurRad="38100" dist="25400" dir="5400000" algn="tl" rotWithShape="0">
                    <a:srgbClr val="000000">
                      <a:alpha val="43000"/>
                    </a:srgbClr>
                  </a:outerShdw>
                </a:effectLst>
                <a:latin typeface="+mj-lt"/>
                <a:ea typeface="+mj-ea"/>
                <a:cs typeface="+mj-cs"/>
              </a:rPr>
              <a:t>0 – 5 Scale (5 is best)</a:t>
            </a:r>
            <a:endParaRPr lang="en-US" sz="3200" b="1" i="1" dirty="0">
              <a:effectLst>
                <a:outerShdw blurRad="38100" dist="25400" dir="5400000" algn="tl" rotWithShape="0">
                  <a:srgbClr val="000000">
                    <a:alpha val="43000"/>
                  </a:srgbClr>
                </a:outerShdw>
              </a:effectLst>
              <a:latin typeface="+mj-lt"/>
              <a:ea typeface="+mj-ea"/>
              <a:cs typeface="+mj-cs"/>
            </a:endParaRPr>
          </a:p>
        </p:txBody>
      </p:sp>
      <p:sp>
        <p:nvSpPr>
          <p:cNvPr id="5" name="Title 3"/>
          <p:cNvSpPr txBox="1">
            <a:spLocks/>
          </p:cNvSpPr>
          <p:nvPr/>
        </p:nvSpPr>
        <p:spPr>
          <a:xfrm>
            <a:off x="1883090" y="240702"/>
            <a:ext cx="9272587" cy="742366"/>
          </a:xfrm>
          <a:prstGeom prst="rect">
            <a:avLst/>
          </a:prstGeom>
          <a:ln>
            <a:miter lim="800000"/>
            <a:headEnd/>
            <a:tailEnd/>
          </a:ln>
          <a:extLst/>
        </p:spPr>
        <p:txBody>
          <a:bodyPr vert="horz" lIns="91440" tIns="45720" rIns="91440" bIns="45720" rtlCol="0" anchor="b">
            <a:normAutofit/>
          </a:bodyPr>
          <a:lstStyle>
            <a:lvl1pPr algn="l" defTabSz="685800" rtl="0" eaLnBrk="1" latinLnBrk="0" hangingPunct="1">
              <a:lnSpc>
                <a:spcPct val="85000"/>
              </a:lnSpc>
              <a:spcBef>
                <a:spcPct val="0"/>
              </a:spcBef>
              <a:buNone/>
              <a:defRPr sz="3600" b="0" i="0" u="none" kern="1200" spc="-38" baseline="0">
                <a:solidFill>
                  <a:schemeClr val="tx1">
                    <a:lumMod val="75000"/>
                    <a:lumOff val="25000"/>
                  </a:schemeClr>
                </a:solidFill>
                <a:latin typeface="+mj-lt"/>
                <a:ea typeface="+mj-ea"/>
                <a:cs typeface="+mj-cs"/>
              </a:defRPr>
            </a:lvl1pPr>
          </a:lstStyle>
          <a:p>
            <a:pPr>
              <a:defRPr/>
            </a:pPr>
            <a:r>
              <a:rPr lang="en-US" sz="4400" dirty="0" smtClean="0">
                <a:solidFill>
                  <a:prstClr val="white"/>
                </a:solidFill>
              </a:rPr>
              <a:t>Pavement Management System - HPMA</a:t>
            </a:r>
            <a:endParaRPr lang="en-US" sz="4400" dirty="0">
              <a:solidFill>
                <a:schemeClr val="tx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791581680"/>
              </p:ext>
            </p:extLst>
          </p:nvPr>
        </p:nvGraphicFramePr>
        <p:xfrm>
          <a:off x="1371429" y="1978450"/>
          <a:ext cx="9583388" cy="2072640"/>
        </p:xfrm>
        <a:graphic>
          <a:graphicData uri="http://schemas.openxmlformats.org/drawingml/2006/table">
            <a:tbl>
              <a:tblPr firstRow="1" bandRow="1">
                <a:tableStyleId>{5C22544A-7EE6-4342-B048-85BDC9FD1C3A}</a:tableStyleId>
              </a:tblPr>
              <a:tblGrid>
                <a:gridCol w="3645725"/>
                <a:gridCol w="5937663"/>
              </a:tblGrid>
              <a:tr h="370840">
                <a:tc>
                  <a:txBody>
                    <a:bodyPr/>
                    <a:lstStyle/>
                    <a:p>
                      <a:r>
                        <a:rPr lang="en-US" sz="2800" dirty="0" smtClean="0"/>
                        <a:t>By Using</a:t>
                      </a:r>
                      <a:endParaRPr lang="en-US" sz="2800" dirty="0"/>
                    </a:p>
                  </a:txBody>
                  <a:tcPr/>
                </a:tc>
                <a:tc>
                  <a:txBody>
                    <a:bodyPr/>
                    <a:lstStyle/>
                    <a:p>
                      <a:r>
                        <a:rPr lang="en-US" sz="2800" dirty="0" smtClean="0"/>
                        <a:t>HPMA Calculates</a:t>
                      </a:r>
                      <a:endParaRPr lang="en-US" sz="2800" dirty="0"/>
                    </a:p>
                  </a:txBody>
                  <a:tcPr/>
                </a:tc>
              </a:tr>
              <a:tr h="370840">
                <a:tc>
                  <a:txBody>
                    <a:bodyPr/>
                    <a:lstStyle/>
                    <a:p>
                      <a:r>
                        <a:rPr lang="en-US" sz="2800" dirty="0" smtClean="0"/>
                        <a:t>Roughness</a:t>
                      </a:r>
                      <a:r>
                        <a:rPr lang="en-US" sz="2800" baseline="0" dirty="0" smtClean="0"/>
                        <a:t> (IRI)</a:t>
                      </a:r>
                      <a:endParaRPr lang="en-US" sz="2800" dirty="0"/>
                    </a:p>
                  </a:txBody>
                  <a:tcPr/>
                </a:tc>
                <a:tc>
                  <a:txBody>
                    <a:bodyPr/>
                    <a:lstStyle/>
                    <a:p>
                      <a:r>
                        <a:rPr lang="en-US" sz="2800" dirty="0" smtClean="0"/>
                        <a:t>Pavement Smoothness</a:t>
                      </a:r>
                      <a:r>
                        <a:rPr lang="en-US" sz="2800" baseline="0" dirty="0" smtClean="0"/>
                        <a:t> Index (PSI)</a:t>
                      </a:r>
                      <a:endParaRPr lang="en-US" sz="2800" dirty="0"/>
                    </a:p>
                  </a:txBody>
                  <a:tcPr/>
                </a:tc>
              </a:tr>
              <a:tr h="370840">
                <a:tc>
                  <a:txBody>
                    <a:bodyPr/>
                    <a:lstStyle/>
                    <a:p>
                      <a:r>
                        <a:rPr lang="en-US" sz="2800" dirty="0" smtClean="0"/>
                        <a:t>Distress (Cracking)</a:t>
                      </a:r>
                      <a:endParaRPr lang="en-US" sz="2800" dirty="0"/>
                    </a:p>
                  </a:txBody>
                  <a:tcPr/>
                </a:tc>
                <a:tc>
                  <a:txBody>
                    <a:bodyPr/>
                    <a:lstStyle/>
                    <a:p>
                      <a:r>
                        <a:rPr lang="en-US" sz="2800" dirty="0" smtClean="0"/>
                        <a:t>Pavement Distress Index (PDI)</a:t>
                      </a:r>
                      <a:endParaRPr lang="en-US" sz="2800" dirty="0"/>
                    </a:p>
                  </a:txBody>
                  <a:tcPr/>
                </a:tc>
              </a:tr>
              <a:tr h="370840">
                <a:tc>
                  <a:txBody>
                    <a:bodyPr/>
                    <a:lstStyle/>
                    <a:p>
                      <a:r>
                        <a:rPr lang="en-US" sz="2800" dirty="0" smtClean="0"/>
                        <a:t>PSI &amp; PDI</a:t>
                      </a:r>
                      <a:endParaRPr lang="en-US" sz="2800" dirty="0"/>
                    </a:p>
                  </a:txBody>
                  <a:tcPr/>
                </a:tc>
                <a:tc>
                  <a:txBody>
                    <a:bodyPr/>
                    <a:lstStyle/>
                    <a:p>
                      <a:r>
                        <a:rPr lang="en-US" sz="2800" dirty="0" smtClean="0"/>
                        <a:t>Pavement Quality</a:t>
                      </a:r>
                      <a:r>
                        <a:rPr lang="en-US" sz="2800" baseline="0" dirty="0" smtClean="0"/>
                        <a:t> Index (PQI)</a:t>
                      </a:r>
                      <a:endParaRPr lang="en-US" sz="2800" dirty="0"/>
                    </a:p>
                  </a:txBody>
                  <a:tcPr/>
                </a:tc>
              </a:tr>
            </a:tbl>
          </a:graphicData>
        </a:graphic>
      </p:graphicFrame>
    </p:spTree>
    <p:extLst>
      <p:ext uri="{BB962C8B-B14F-4D97-AF65-F5344CB8AC3E}">
        <p14:creationId xmlns:p14="http://schemas.microsoft.com/office/powerpoint/2010/main" val="4048251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lang="en-US" dirty="0" smtClean="0"/>
              <a:t>Pavement Condition Forecast - Interstate</a:t>
            </a:r>
            <a:endParaRPr dirty="0"/>
          </a:p>
        </p:txBody>
      </p:sp>
      <p:pic>
        <p:nvPicPr>
          <p:cNvPr id="5" name="Picture 1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062657" y="1737754"/>
            <a:ext cx="6127011" cy="4096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9458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1"/>
          <p:cNvPicPr>
            <a:picLocks noChangeAspect="1" noChangeArrowheads="1"/>
          </p:cNvPicPr>
          <p:nvPr/>
        </p:nvPicPr>
        <p:blipFill>
          <a:blip r:embed="rId2">
            <a:extLst>
              <a:ext uri="{28A0092B-C50C-407E-A947-70E740481C1C}">
                <a14:useLocalDpi xmlns:a14="http://schemas.microsoft.com/office/drawing/2010/main" val="0"/>
              </a:ext>
            </a:extLst>
          </a:blip>
          <a:srcRect r="13345"/>
          <a:stretch>
            <a:fillRect/>
          </a:stretch>
        </p:blipFill>
        <p:spPr bwMode="auto">
          <a:xfrm>
            <a:off x="1533524" y="1743074"/>
            <a:ext cx="92487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normAutofit/>
          </a:bodyPr>
          <a:lstStyle/>
          <a:p>
            <a:pPr>
              <a:defRPr/>
            </a:pPr>
            <a:r>
              <a:rPr lang="en-US" dirty="0" smtClean="0"/>
              <a:t>Pavement Condition Forecast – State Route</a:t>
            </a:r>
            <a:endParaRPr dirty="0"/>
          </a:p>
        </p:txBody>
      </p:sp>
    </p:spTree>
    <p:extLst>
      <p:ext uri="{BB962C8B-B14F-4D97-AF65-F5344CB8AC3E}">
        <p14:creationId xmlns:p14="http://schemas.microsoft.com/office/powerpoint/2010/main" val="3095361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Pavement Management</a:t>
            </a:r>
          </a:p>
        </p:txBody>
      </p:sp>
      <p:sp>
        <p:nvSpPr>
          <p:cNvPr id="8" name="TextBox 7"/>
          <p:cNvSpPr txBox="1"/>
          <p:nvPr/>
        </p:nvSpPr>
        <p:spPr>
          <a:xfrm>
            <a:off x="1033151" y="1846733"/>
            <a:ext cx="10521539" cy="2062103"/>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latin typeface="+mj-lt"/>
              </a:rPr>
              <a:t>Current funding on state route system not sufficient</a:t>
            </a:r>
          </a:p>
          <a:p>
            <a:pPr marL="914400" lvl="1" indent="-457200">
              <a:buFont typeface="Arial" panose="020B0604020202020204" pitchFamily="34" charset="0"/>
              <a:buChar char="•"/>
            </a:pPr>
            <a:r>
              <a:rPr lang="en-US" sz="3200" dirty="0" smtClean="0">
                <a:latin typeface="+mj-lt"/>
              </a:rPr>
              <a:t>Freight loading expected to increase dramatically over next 25 years</a:t>
            </a:r>
          </a:p>
          <a:p>
            <a:pPr marL="914400" lvl="1" indent="-457200">
              <a:buFont typeface="Arial" panose="020B0604020202020204" pitchFamily="34" charset="0"/>
              <a:buChar char="•"/>
            </a:pPr>
            <a:r>
              <a:rPr lang="en-US" sz="3200" dirty="0" smtClean="0">
                <a:latin typeface="+mj-lt"/>
              </a:rPr>
              <a:t>Increase in materials costs = less paving or higher cost</a:t>
            </a:r>
          </a:p>
        </p:txBody>
      </p:sp>
      <p:sp>
        <p:nvSpPr>
          <p:cNvPr id="4" name="TextBox 3"/>
          <p:cNvSpPr txBox="1"/>
          <p:nvPr/>
        </p:nvSpPr>
        <p:spPr>
          <a:xfrm>
            <a:off x="958652" y="4209431"/>
            <a:ext cx="10521540" cy="2062103"/>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latin typeface="+mj-lt"/>
              </a:rPr>
              <a:t>Evaluate </a:t>
            </a:r>
            <a:r>
              <a:rPr lang="en-US" sz="3200" dirty="0">
                <a:latin typeface="+mj-lt"/>
              </a:rPr>
              <a:t>treatment options</a:t>
            </a:r>
          </a:p>
          <a:p>
            <a:pPr marL="914400" lvl="1" indent="-457200">
              <a:buFont typeface="Arial" panose="020B0604020202020204" pitchFamily="34" charset="0"/>
              <a:buChar char="•"/>
            </a:pPr>
            <a:r>
              <a:rPr lang="en-US" sz="3200" dirty="0" smtClean="0">
                <a:latin typeface="+mj-lt"/>
              </a:rPr>
              <a:t>Improve trade-off analysis for pavement/bridge preservation</a:t>
            </a:r>
          </a:p>
          <a:p>
            <a:pPr marL="914400" lvl="1" indent="-457200">
              <a:buFont typeface="Arial" panose="020B0604020202020204" pitchFamily="34" charset="0"/>
              <a:buChar char="•"/>
            </a:pPr>
            <a:r>
              <a:rPr lang="en-US" sz="3200" dirty="0" smtClean="0">
                <a:latin typeface="+mj-lt"/>
              </a:rPr>
              <a:t>Increase in budget</a:t>
            </a:r>
          </a:p>
        </p:txBody>
      </p:sp>
      <p:sp>
        <p:nvSpPr>
          <p:cNvPr id="2" name="TextBox 1"/>
          <p:cNvSpPr txBox="1"/>
          <p:nvPr/>
        </p:nvSpPr>
        <p:spPr>
          <a:xfrm>
            <a:off x="1033152" y="1323513"/>
            <a:ext cx="1785425" cy="523220"/>
          </a:xfrm>
          <a:prstGeom prst="rect">
            <a:avLst/>
          </a:prstGeom>
          <a:noFill/>
        </p:spPr>
        <p:txBody>
          <a:bodyPr wrap="none" rtlCol="0">
            <a:spAutoFit/>
          </a:bodyPr>
          <a:lstStyle/>
          <a:p>
            <a:r>
              <a:rPr lang="en-US" sz="2800" b="1" u="sng" dirty="0" smtClean="0"/>
              <a:t>Challenges</a:t>
            </a:r>
            <a:endParaRPr lang="en-US" sz="2800" b="1" u="sng" dirty="0"/>
          </a:p>
        </p:txBody>
      </p:sp>
      <p:sp>
        <p:nvSpPr>
          <p:cNvPr id="6" name="TextBox 5"/>
          <p:cNvSpPr txBox="1"/>
          <p:nvPr/>
        </p:nvSpPr>
        <p:spPr>
          <a:xfrm>
            <a:off x="1009399" y="3802534"/>
            <a:ext cx="3461973" cy="523220"/>
          </a:xfrm>
          <a:prstGeom prst="rect">
            <a:avLst/>
          </a:prstGeom>
          <a:noFill/>
        </p:spPr>
        <p:txBody>
          <a:bodyPr wrap="none" rtlCol="0">
            <a:spAutoFit/>
          </a:bodyPr>
          <a:lstStyle/>
          <a:p>
            <a:r>
              <a:rPr lang="en-US" sz="2800" b="1" u="sng" dirty="0" smtClean="0"/>
              <a:t>Future Considerations</a:t>
            </a:r>
            <a:endParaRPr lang="en-US" sz="2800" b="1" u="sng" dirty="0"/>
          </a:p>
        </p:txBody>
      </p:sp>
    </p:spTree>
    <p:extLst>
      <p:ext uri="{BB962C8B-B14F-4D97-AF65-F5344CB8AC3E}">
        <p14:creationId xmlns:p14="http://schemas.microsoft.com/office/powerpoint/2010/main" val="44904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1769423" y="2484760"/>
            <a:ext cx="7469579"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MAINTENANCE MANAGEMENT</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23471812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Maintenance Management</a:t>
            </a:r>
          </a:p>
        </p:txBody>
      </p:sp>
      <p:sp>
        <p:nvSpPr>
          <p:cNvPr id="8" name="TextBox 7"/>
          <p:cNvSpPr txBox="1"/>
          <p:nvPr/>
        </p:nvSpPr>
        <p:spPr>
          <a:xfrm>
            <a:off x="1033152" y="1846733"/>
            <a:ext cx="10521539" cy="255454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Inventory Data collection by HQ</a:t>
            </a:r>
          </a:p>
          <a:p>
            <a:pPr marL="914400" lvl="1" indent="-457200">
              <a:buFont typeface="Arial" panose="020B0604020202020204" pitchFamily="34" charset="0"/>
              <a:buChar char="•"/>
            </a:pPr>
            <a:r>
              <a:rPr lang="en-US" sz="3200" dirty="0" smtClean="0"/>
              <a:t>Asset Condition </a:t>
            </a:r>
            <a:r>
              <a:rPr lang="en-US" sz="3200" dirty="0"/>
              <a:t>Assessments Performed by Districts</a:t>
            </a:r>
          </a:p>
          <a:p>
            <a:pPr marL="914400" lvl="1" indent="-457200">
              <a:buFont typeface="Arial" panose="020B0604020202020204" pitchFamily="34" charset="0"/>
              <a:buChar char="•"/>
            </a:pPr>
            <a:r>
              <a:rPr lang="en-US" sz="3200" dirty="0" smtClean="0"/>
              <a:t>MMS managed by HQ</a:t>
            </a:r>
          </a:p>
          <a:p>
            <a:pPr marL="914400" lvl="1" indent="-457200">
              <a:buFont typeface="Arial" panose="020B0604020202020204" pitchFamily="34" charset="0"/>
              <a:buChar char="•"/>
            </a:pPr>
            <a:r>
              <a:rPr lang="en-US" sz="3200" dirty="0" smtClean="0"/>
              <a:t>Daily Work Reporting by Districts</a:t>
            </a:r>
          </a:p>
          <a:p>
            <a:pPr marL="914400" lvl="1" indent="-457200">
              <a:buFont typeface="Arial" panose="020B0604020202020204" pitchFamily="34" charset="0"/>
              <a:buChar char="•"/>
            </a:pPr>
            <a:r>
              <a:rPr lang="en-US" sz="3200" dirty="0" smtClean="0"/>
              <a:t>Budget Prepared by HQ</a:t>
            </a:r>
          </a:p>
        </p:txBody>
      </p:sp>
      <p:sp>
        <p:nvSpPr>
          <p:cNvPr id="4" name="TextBox 3"/>
          <p:cNvSpPr txBox="1"/>
          <p:nvPr/>
        </p:nvSpPr>
        <p:spPr>
          <a:xfrm>
            <a:off x="1033151" y="5014516"/>
            <a:ext cx="10521540" cy="1077218"/>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Based on Inventory at County/System Level</a:t>
            </a:r>
          </a:p>
          <a:p>
            <a:pPr marL="914400" lvl="1" indent="-457200">
              <a:buFont typeface="Arial" panose="020B0604020202020204" pitchFamily="34" charset="0"/>
              <a:buChar char="•"/>
            </a:pPr>
            <a:r>
              <a:rPr lang="en-US" sz="3200" dirty="0" smtClean="0"/>
              <a:t>Level of Service</a:t>
            </a:r>
            <a:endParaRPr lang="en-US" sz="3200" dirty="0"/>
          </a:p>
        </p:txBody>
      </p:sp>
      <p:sp>
        <p:nvSpPr>
          <p:cNvPr id="2" name="TextBox 1"/>
          <p:cNvSpPr txBox="1"/>
          <p:nvPr/>
        </p:nvSpPr>
        <p:spPr>
          <a:xfrm>
            <a:off x="1033152" y="1323513"/>
            <a:ext cx="2726516" cy="523220"/>
          </a:xfrm>
          <a:prstGeom prst="rect">
            <a:avLst/>
          </a:prstGeom>
          <a:noFill/>
        </p:spPr>
        <p:txBody>
          <a:bodyPr wrap="none" rtlCol="0">
            <a:spAutoFit/>
          </a:bodyPr>
          <a:lstStyle/>
          <a:p>
            <a:r>
              <a:rPr lang="en-US" sz="2800" b="1" u="sng" dirty="0" smtClean="0"/>
              <a:t>Who is Involved?</a:t>
            </a:r>
            <a:endParaRPr lang="en-US" sz="2800" b="1" u="sng" dirty="0"/>
          </a:p>
        </p:txBody>
      </p:sp>
      <p:sp>
        <p:nvSpPr>
          <p:cNvPr id="6" name="TextBox 5"/>
          <p:cNvSpPr txBox="1"/>
          <p:nvPr/>
        </p:nvSpPr>
        <p:spPr>
          <a:xfrm>
            <a:off x="958652" y="4491296"/>
            <a:ext cx="7061420" cy="523220"/>
          </a:xfrm>
          <a:prstGeom prst="rect">
            <a:avLst/>
          </a:prstGeom>
          <a:noFill/>
        </p:spPr>
        <p:txBody>
          <a:bodyPr wrap="none" rtlCol="0">
            <a:spAutoFit/>
          </a:bodyPr>
          <a:lstStyle/>
          <a:p>
            <a:r>
              <a:rPr lang="en-US" sz="2800" b="1" u="sng" dirty="0" smtClean="0"/>
              <a:t>How are Funds Allocated to Regions/Districts?</a:t>
            </a:r>
            <a:endParaRPr lang="en-US" sz="2800" b="1" u="sng" dirty="0"/>
          </a:p>
        </p:txBody>
      </p:sp>
    </p:spTree>
    <p:extLst>
      <p:ext uri="{BB962C8B-B14F-4D97-AF65-F5344CB8AC3E}">
        <p14:creationId xmlns:p14="http://schemas.microsoft.com/office/powerpoint/2010/main" val="3966295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7"/>
          <p:cNvSpPr txBox="1">
            <a:spLocks/>
          </p:cNvSpPr>
          <p:nvPr/>
        </p:nvSpPr>
        <p:spPr>
          <a:xfrm>
            <a:off x="1851365" y="171450"/>
            <a:ext cx="10011922" cy="8382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altLang="en-US" sz="3600" dirty="0" smtClean="0"/>
              <a:t>Maintenance Management</a:t>
            </a:r>
          </a:p>
        </p:txBody>
      </p:sp>
      <p:sp>
        <p:nvSpPr>
          <p:cNvPr id="8" name="TextBox 7"/>
          <p:cNvSpPr txBox="1"/>
          <p:nvPr/>
        </p:nvSpPr>
        <p:spPr>
          <a:xfrm>
            <a:off x="1033152" y="1846733"/>
            <a:ext cx="10521539" cy="2062103"/>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Historical Expenditures by Activity</a:t>
            </a:r>
          </a:p>
          <a:p>
            <a:pPr marL="914400" lvl="1" indent="-457200">
              <a:buFont typeface="Arial" panose="020B0604020202020204" pitchFamily="34" charset="0"/>
              <a:buChar char="•"/>
            </a:pPr>
            <a:r>
              <a:rPr lang="en-US" sz="3200" dirty="0" smtClean="0"/>
              <a:t>Condition Assessment</a:t>
            </a:r>
          </a:p>
          <a:p>
            <a:pPr marL="914400" lvl="1" indent="-457200">
              <a:buFont typeface="Arial" panose="020B0604020202020204" pitchFamily="34" charset="0"/>
              <a:buChar char="•"/>
            </a:pPr>
            <a:r>
              <a:rPr lang="en-US" sz="3200" dirty="0" smtClean="0"/>
              <a:t>Allocation by Inventory</a:t>
            </a:r>
          </a:p>
          <a:p>
            <a:pPr marL="914400" lvl="1" indent="-457200">
              <a:buFont typeface="Arial" panose="020B0604020202020204" pitchFamily="34" charset="0"/>
              <a:buChar char="•"/>
            </a:pPr>
            <a:endParaRPr lang="en-US" sz="3200" dirty="0" smtClean="0"/>
          </a:p>
        </p:txBody>
      </p:sp>
      <p:sp>
        <p:nvSpPr>
          <p:cNvPr id="4" name="TextBox 3"/>
          <p:cNvSpPr txBox="1"/>
          <p:nvPr/>
        </p:nvSpPr>
        <p:spPr>
          <a:xfrm>
            <a:off x="1033151" y="4919516"/>
            <a:ext cx="10521540" cy="584775"/>
          </a:xfrm>
          <a:prstGeom prst="rect">
            <a:avLst/>
          </a:prstGeom>
          <a:noFill/>
        </p:spPr>
        <p:txBody>
          <a:bodyPr wrap="square" rtlCol="0">
            <a:spAutoFit/>
          </a:bodyPr>
          <a:lstStyle/>
          <a:p>
            <a:pPr marL="914400" lvl="1" indent="-457200">
              <a:buFont typeface="Arial" panose="020B0604020202020204" pitchFamily="34" charset="0"/>
              <a:buChar char="•"/>
            </a:pPr>
            <a:r>
              <a:rPr lang="en-US" sz="3200" dirty="0" smtClean="0"/>
              <a:t>Maintenance Quality Assurance (MQA)</a:t>
            </a:r>
            <a:endParaRPr lang="en-US" sz="3200" dirty="0"/>
          </a:p>
        </p:txBody>
      </p:sp>
      <p:sp>
        <p:nvSpPr>
          <p:cNvPr id="2" name="TextBox 1"/>
          <p:cNvSpPr txBox="1"/>
          <p:nvPr/>
        </p:nvSpPr>
        <p:spPr>
          <a:xfrm>
            <a:off x="1033152" y="1323513"/>
            <a:ext cx="5086457" cy="523220"/>
          </a:xfrm>
          <a:prstGeom prst="rect">
            <a:avLst/>
          </a:prstGeom>
          <a:noFill/>
        </p:spPr>
        <p:txBody>
          <a:bodyPr wrap="none" rtlCol="0">
            <a:spAutoFit/>
          </a:bodyPr>
          <a:lstStyle/>
          <a:p>
            <a:r>
              <a:rPr lang="en-US" sz="2800" b="1" u="sng" dirty="0" smtClean="0"/>
              <a:t>How is the Program Optimized?</a:t>
            </a:r>
            <a:endParaRPr lang="en-US" sz="2800" b="1" u="sng" dirty="0"/>
          </a:p>
        </p:txBody>
      </p:sp>
      <p:sp>
        <p:nvSpPr>
          <p:cNvPr id="6" name="TextBox 5"/>
          <p:cNvSpPr txBox="1"/>
          <p:nvPr/>
        </p:nvSpPr>
        <p:spPr>
          <a:xfrm>
            <a:off x="958652" y="4396296"/>
            <a:ext cx="3639907" cy="523220"/>
          </a:xfrm>
          <a:prstGeom prst="rect">
            <a:avLst/>
          </a:prstGeom>
          <a:noFill/>
        </p:spPr>
        <p:txBody>
          <a:bodyPr wrap="none" rtlCol="0">
            <a:spAutoFit/>
          </a:bodyPr>
          <a:lstStyle/>
          <a:p>
            <a:r>
              <a:rPr lang="en-US" sz="2800" b="1" u="sng" dirty="0" smtClean="0"/>
              <a:t>Performance Measures</a:t>
            </a:r>
            <a:endParaRPr lang="en-US" sz="2800" b="1" u="sng" dirty="0"/>
          </a:p>
        </p:txBody>
      </p:sp>
    </p:spTree>
    <p:extLst>
      <p:ext uri="{BB962C8B-B14F-4D97-AF65-F5344CB8AC3E}">
        <p14:creationId xmlns:p14="http://schemas.microsoft.com/office/powerpoint/2010/main" val="3528720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4"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Building Maintenance Budgets</a:t>
            </a:r>
            <a:endParaRPr lang="en-US" dirty="0"/>
          </a:p>
        </p:txBody>
      </p:sp>
      <p:grpSp>
        <p:nvGrpSpPr>
          <p:cNvPr id="7" name="Group 58"/>
          <p:cNvGrpSpPr>
            <a:grpSpLocks/>
          </p:cNvGrpSpPr>
          <p:nvPr/>
        </p:nvGrpSpPr>
        <p:grpSpPr bwMode="auto">
          <a:xfrm>
            <a:off x="2502031" y="1623909"/>
            <a:ext cx="1283229" cy="1695450"/>
            <a:chOff x="1104" y="1152"/>
            <a:chExt cx="970" cy="1068"/>
          </a:xfrm>
        </p:grpSpPr>
        <p:pic>
          <p:nvPicPr>
            <p:cNvPr id="8" name="Picture 30" descr="MCj041136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2" y="1152"/>
              <a:ext cx="918" cy="737"/>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37"/>
            <p:cNvSpPr txBox="1">
              <a:spLocks noChangeArrowheads="1"/>
            </p:cNvSpPr>
            <p:nvPr/>
          </p:nvSpPr>
          <p:spPr bwMode="auto">
            <a:xfrm>
              <a:off x="1104" y="1968"/>
              <a:ext cx="97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Inventory</a:t>
              </a:r>
            </a:p>
          </p:txBody>
        </p:sp>
      </p:grpSp>
      <p:grpSp>
        <p:nvGrpSpPr>
          <p:cNvPr id="10" name="Group 59"/>
          <p:cNvGrpSpPr>
            <a:grpSpLocks/>
          </p:cNvGrpSpPr>
          <p:nvPr/>
        </p:nvGrpSpPr>
        <p:grpSpPr bwMode="auto">
          <a:xfrm>
            <a:off x="4026031" y="1623910"/>
            <a:ext cx="1791229" cy="2003425"/>
            <a:chOff x="2256" y="1152"/>
            <a:chExt cx="1354" cy="1262"/>
          </a:xfrm>
        </p:grpSpPr>
        <p:sp>
          <p:nvSpPr>
            <p:cNvPr id="11" name="WordArt 27"/>
            <p:cNvSpPr>
              <a:spLocks noChangeArrowheads="1" noChangeShapeType="1" noTextEdit="1"/>
            </p:cNvSpPr>
            <p:nvPr/>
          </p:nvSpPr>
          <p:spPr bwMode="auto">
            <a:xfrm>
              <a:off x="2256" y="1392"/>
              <a:ext cx="306" cy="230"/>
            </a:xfrm>
            <a:prstGeom prst="rect">
              <a:avLst/>
            </a:prstGeom>
          </p:spPr>
          <p:txBody>
            <a:bodyPr wrap="none" fromWordArt="1">
              <a:prstTxWarp prst="textPlain">
                <a:avLst>
                  <a:gd name="adj" fmla="val 50000"/>
                </a:avLst>
              </a:prstTxWarp>
            </a:bodyPr>
            <a:lstStyle/>
            <a:p>
              <a:pPr algn="ctr"/>
              <a:r>
                <a:rPr lang="en-US" sz="3200" kern="10">
                  <a:ln w="19050">
                    <a:solidFill>
                      <a:srgbClr val="99CCFF"/>
                    </a:solidFill>
                    <a:round/>
                    <a:headEnd/>
                    <a:tailEnd/>
                  </a:ln>
                  <a:solidFill>
                    <a:srgbClr val="0066CC"/>
                  </a:solidFill>
                  <a:effectLst>
                    <a:outerShdw dist="35921" dir="2700000" algn="ctr" rotWithShape="0">
                      <a:srgbClr val="990000"/>
                    </a:outerShdw>
                  </a:effectLst>
                  <a:latin typeface="Impact"/>
                </a:rPr>
                <a:t>X</a:t>
              </a:r>
            </a:p>
          </p:txBody>
        </p:sp>
        <p:pic>
          <p:nvPicPr>
            <p:cNvPr id="12" name="Picture 28" descr="MMj03567590000[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784" y="1152"/>
              <a:ext cx="750" cy="7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38"/>
            <p:cNvSpPr txBox="1">
              <a:spLocks noChangeArrowheads="1"/>
            </p:cNvSpPr>
            <p:nvPr/>
          </p:nvSpPr>
          <p:spPr bwMode="auto">
            <a:xfrm>
              <a:off x="2640" y="1968"/>
              <a:ext cx="970"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Level of Service</a:t>
              </a:r>
            </a:p>
          </p:txBody>
        </p:sp>
      </p:grpSp>
      <p:grpSp>
        <p:nvGrpSpPr>
          <p:cNvPr id="14" name="Group 60"/>
          <p:cNvGrpSpPr>
            <a:grpSpLocks/>
          </p:cNvGrpSpPr>
          <p:nvPr/>
        </p:nvGrpSpPr>
        <p:grpSpPr bwMode="auto">
          <a:xfrm>
            <a:off x="5931030" y="1623910"/>
            <a:ext cx="2197365" cy="2003425"/>
            <a:chOff x="3696" y="1152"/>
            <a:chExt cx="1661" cy="1262"/>
          </a:xfrm>
        </p:grpSpPr>
        <p:pic>
          <p:nvPicPr>
            <p:cNvPr id="15" name="Picture 26" descr="MPj040757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24" y="1152"/>
              <a:ext cx="1133" cy="755"/>
            </a:xfrm>
            <a:prstGeom prst="rect">
              <a:avLst/>
            </a:prstGeom>
            <a:noFill/>
            <a:extLst>
              <a:ext uri="{909E8E84-426E-40DD-AFC4-6F175D3DCCD1}">
                <a14:hiddenFill xmlns:a14="http://schemas.microsoft.com/office/drawing/2010/main">
                  <a:solidFill>
                    <a:srgbClr val="FFFFFF"/>
                  </a:solidFill>
                </a14:hiddenFill>
              </a:ext>
            </a:extLst>
          </p:spPr>
        </p:pic>
        <p:sp>
          <p:nvSpPr>
            <p:cNvPr id="16" name="WordArt 29"/>
            <p:cNvSpPr>
              <a:spLocks noChangeArrowheads="1" noChangeShapeType="1" noTextEdit="1"/>
            </p:cNvSpPr>
            <p:nvPr/>
          </p:nvSpPr>
          <p:spPr bwMode="auto">
            <a:xfrm>
              <a:off x="3696" y="1392"/>
              <a:ext cx="306" cy="230"/>
            </a:xfrm>
            <a:prstGeom prst="rect">
              <a:avLst/>
            </a:prstGeom>
          </p:spPr>
          <p:txBody>
            <a:bodyPr wrap="none" fromWordArt="1">
              <a:prstTxWarp prst="textPlain">
                <a:avLst>
                  <a:gd name="adj" fmla="val 50000"/>
                </a:avLst>
              </a:prstTxWarp>
            </a:bodyPr>
            <a:lstStyle/>
            <a:p>
              <a:pPr algn="ctr"/>
              <a:r>
                <a:rPr lang="en-US" sz="3200" kern="10">
                  <a:ln w="19050">
                    <a:solidFill>
                      <a:srgbClr val="99CCFF"/>
                    </a:solidFill>
                    <a:round/>
                    <a:headEnd/>
                    <a:tailEnd/>
                  </a:ln>
                  <a:solidFill>
                    <a:srgbClr val="0066CC"/>
                  </a:solidFill>
                  <a:effectLst>
                    <a:outerShdw dist="35921" dir="2700000" algn="ctr" rotWithShape="0">
                      <a:srgbClr val="990000"/>
                    </a:outerShdw>
                  </a:effectLst>
                  <a:latin typeface="Impact"/>
                </a:rPr>
                <a:t>=</a:t>
              </a:r>
            </a:p>
          </p:txBody>
        </p:sp>
        <p:sp>
          <p:nvSpPr>
            <p:cNvPr id="17" name="Text Box 39"/>
            <p:cNvSpPr txBox="1">
              <a:spLocks noChangeArrowheads="1"/>
            </p:cNvSpPr>
            <p:nvPr/>
          </p:nvSpPr>
          <p:spPr bwMode="auto">
            <a:xfrm>
              <a:off x="4272" y="1968"/>
              <a:ext cx="970"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dirty="0"/>
                <a:t>Work Quantity</a:t>
              </a:r>
            </a:p>
          </p:txBody>
        </p:sp>
      </p:grpSp>
      <p:grpSp>
        <p:nvGrpSpPr>
          <p:cNvPr id="18" name="Group 61"/>
          <p:cNvGrpSpPr>
            <a:grpSpLocks/>
          </p:cNvGrpSpPr>
          <p:nvPr/>
        </p:nvGrpSpPr>
        <p:grpSpPr bwMode="auto">
          <a:xfrm>
            <a:off x="2502030" y="4214710"/>
            <a:ext cx="1498865" cy="1927225"/>
            <a:chOff x="1104" y="2784"/>
            <a:chExt cx="1133" cy="1214"/>
          </a:xfrm>
        </p:grpSpPr>
        <p:pic>
          <p:nvPicPr>
            <p:cNvPr id="19" name="Picture 31" descr="MPj040757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4" y="2784"/>
              <a:ext cx="1133" cy="755"/>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40"/>
            <p:cNvSpPr txBox="1">
              <a:spLocks noChangeArrowheads="1"/>
            </p:cNvSpPr>
            <p:nvPr/>
          </p:nvSpPr>
          <p:spPr bwMode="auto">
            <a:xfrm>
              <a:off x="1152" y="3552"/>
              <a:ext cx="970"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Work Quantity</a:t>
              </a:r>
            </a:p>
          </p:txBody>
        </p:sp>
      </p:grpSp>
      <p:grpSp>
        <p:nvGrpSpPr>
          <p:cNvPr id="21" name="Group 62"/>
          <p:cNvGrpSpPr>
            <a:grpSpLocks/>
          </p:cNvGrpSpPr>
          <p:nvPr/>
        </p:nvGrpSpPr>
        <p:grpSpPr bwMode="auto">
          <a:xfrm>
            <a:off x="4216531" y="4138509"/>
            <a:ext cx="1981729" cy="1695450"/>
            <a:chOff x="2400" y="2736"/>
            <a:chExt cx="1498" cy="1068"/>
          </a:xfrm>
        </p:grpSpPr>
        <p:sp>
          <p:nvSpPr>
            <p:cNvPr id="22" name="WordArt 32"/>
            <p:cNvSpPr>
              <a:spLocks noChangeArrowheads="1" noChangeShapeType="1" noTextEdit="1"/>
            </p:cNvSpPr>
            <p:nvPr/>
          </p:nvSpPr>
          <p:spPr bwMode="auto">
            <a:xfrm>
              <a:off x="2400" y="3024"/>
              <a:ext cx="306" cy="230"/>
            </a:xfrm>
            <a:prstGeom prst="rect">
              <a:avLst/>
            </a:prstGeom>
          </p:spPr>
          <p:txBody>
            <a:bodyPr wrap="none" fromWordArt="1">
              <a:prstTxWarp prst="textPlain">
                <a:avLst>
                  <a:gd name="adj" fmla="val 50000"/>
                </a:avLst>
              </a:prstTxWarp>
            </a:bodyPr>
            <a:lstStyle/>
            <a:p>
              <a:pPr algn="ctr"/>
              <a:r>
                <a:rPr lang="en-US" sz="3200" kern="10">
                  <a:ln w="19050">
                    <a:solidFill>
                      <a:srgbClr val="99CCFF"/>
                    </a:solidFill>
                    <a:round/>
                    <a:headEnd/>
                    <a:tailEnd/>
                  </a:ln>
                  <a:solidFill>
                    <a:srgbClr val="0066CC"/>
                  </a:solidFill>
                  <a:effectLst>
                    <a:outerShdw dist="35921" dir="2700000" algn="ctr" rotWithShape="0">
                      <a:srgbClr val="990000"/>
                    </a:outerShdw>
                  </a:effectLst>
                  <a:latin typeface="Impact"/>
                </a:rPr>
                <a:t>X</a:t>
              </a:r>
            </a:p>
          </p:txBody>
        </p:sp>
        <p:sp>
          <p:nvSpPr>
            <p:cNvPr id="23" name="Text Box 41"/>
            <p:cNvSpPr txBox="1">
              <a:spLocks noChangeArrowheads="1"/>
            </p:cNvSpPr>
            <p:nvPr/>
          </p:nvSpPr>
          <p:spPr bwMode="auto">
            <a:xfrm>
              <a:off x="2928" y="3552"/>
              <a:ext cx="97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Unit Cost</a:t>
              </a:r>
            </a:p>
          </p:txBody>
        </p:sp>
        <p:pic>
          <p:nvPicPr>
            <p:cNvPr id="24" name="Picture 42"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8" y="2736"/>
              <a:ext cx="864" cy="8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64"/>
          <p:cNvGrpSpPr>
            <a:grpSpLocks/>
          </p:cNvGrpSpPr>
          <p:nvPr/>
        </p:nvGrpSpPr>
        <p:grpSpPr bwMode="auto">
          <a:xfrm>
            <a:off x="6312030" y="3681309"/>
            <a:ext cx="3556000" cy="2228850"/>
            <a:chOff x="3984" y="2880"/>
            <a:chExt cx="2688" cy="1404"/>
          </a:xfrm>
        </p:grpSpPr>
        <p:pic>
          <p:nvPicPr>
            <p:cNvPr id="26" name="Picture 46"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6" y="2880"/>
              <a:ext cx="864" cy="864"/>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63"/>
            <p:cNvGrpSpPr>
              <a:grpSpLocks/>
            </p:cNvGrpSpPr>
            <p:nvPr/>
          </p:nvGrpSpPr>
          <p:grpSpPr bwMode="auto">
            <a:xfrm>
              <a:off x="3984" y="2880"/>
              <a:ext cx="2688" cy="1404"/>
              <a:chOff x="3984" y="2448"/>
              <a:chExt cx="2688" cy="1404"/>
            </a:xfrm>
          </p:grpSpPr>
          <p:sp>
            <p:nvSpPr>
              <p:cNvPr id="28" name="WordArt 34"/>
              <p:cNvSpPr>
                <a:spLocks noChangeArrowheads="1" noChangeShapeType="1" noTextEdit="1"/>
              </p:cNvSpPr>
              <p:nvPr/>
            </p:nvSpPr>
            <p:spPr bwMode="auto">
              <a:xfrm>
                <a:off x="3984" y="3024"/>
                <a:ext cx="306" cy="230"/>
              </a:xfrm>
              <a:prstGeom prst="rect">
                <a:avLst/>
              </a:prstGeom>
            </p:spPr>
            <p:txBody>
              <a:bodyPr wrap="none" fromWordArt="1">
                <a:prstTxWarp prst="textPlain">
                  <a:avLst>
                    <a:gd name="adj" fmla="val 50000"/>
                  </a:avLst>
                </a:prstTxWarp>
              </a:bodyPr>
              <a:lstStyle/>
              <a:p>
                <a:pPr algn="ctr"/>
                <a:r>
                  <a:rPr lang="en-US" sz="3200" kern="10">
                    <a:ln w="19050">
                      <a:solidFill>
                        <a:srgbClr val="99CCFF"/>
                      </a:solidFill>
                      <a:round/>
                      <a:headEnd/>
                      <a:tailEnd/>
                    </a:ln>
                    <a:solidFill>
                      <a:srgbClr val="0066CC"/>
                    </a:solidFill>
                    <a:effectLst>
                      <a:outerShdw dist="35921" dir="2700000" algn="ctr" rotWithShape="0">
                        <a:srgbClr val="990000"/>
                      </a:outerShdw>
                    </a:effectLst>
                    <a:latin typeface="Impact"/>
                  </a:rPr>
                  <a:t>=</a:t>
                </a:r>
              </a:p>
            </p:txBody>
          </p:sp>
          <p:grpSp>
            <p:nvGrpSpPr>
              <p:cNvPr id="29" name="Group 56"/>
              <p:cNvGrpSpPr>
                <a:grpSpLocks/>
              </p:cNvGrpSpPr>
              <p:nvPr/>
            </p:nvGrpSpPr>
            <p:grpSpPr bwMode="auto">
              <a:xfrm>
                <a:off x="4656" y="2448"/>
                <a:ext cx="2016" cy="1296"/>
                <a:chOff x="4656" y="2544"/>
                <a:chExt cx="2016" cy="1296"/>
              </a:xfrm>
            </p:grpSpPr>
            <p:pic>
              <p:nvPicPr>
                <p:cNvPr id="31" name="Picture 36"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 y="2544"/>
                  <a:ext cx="864" cy="864"/>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48"/>
                <p:cNvGrpSpPr>
                  <a:grpSpLocks/>
                </p:cNvGrpSpPr>
                <p:nvPr/>
              </p:nvGrpSpPr>
              <p:grpSpPr bwMode="auto">
                <a:xfrm>
                  <a:off x="4656" y="2640"/>
                  <a:ext cx="1200" cy="1152"/>
                  <a:chOff x="4656" y="2640"/>
                  <a:chExt cx="1200" cy="1152"/>
                </a:xfrm>
              </p:grpSpPr>
              <p:pic>
                <p:nvPicPr>
                  <p:cNvPr id="40" name="Picture 8"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4"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5"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3"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6"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4"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2"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5"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2" y="2928"/>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7"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 y="2736"/>
                    <a:ext cx="864" cy="8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49"/>
                <p:cNvGrpSpPr>
                  <a:grpSpLocks/>
                </p:cNvGrpSpPr>
                <p:nvPr/>
              </p:nvGrpSpPr>
              <p:grpSpPr bwMode="auto">
                <a:xfrm>
                  <a:off x="5472" y="2688"/>
                  <a:ext cx="1200" cy="1152"/>
                  <a:chOff x="4656" y="2640"/>
                  <a:chExt cx="1200" cy="1152"/>
                </a:xfrm>
              </p:grpSpPr>
              <p:pic>
                <p:nvPicPr>
                  <p:cNvPr id="34" name="Picture 50"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4"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51"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2"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6"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3"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2"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54"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2" y="2928"/>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5"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 y="2736"/>
                    <a:ext cx="864" cy="86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0" name="Text Box 57"/>
              <p:cNvSpPr txBox="1">
                <a:spLocks noChangeArrowheads="1"/>
              </p:cNvSpPr>
              <p:nvPr/>
            </p:nvSpPr>
            <p:spPr bwMode="auto">
              <a:xfrm>
                <a:off x="4896" y="3600"/>
                <a:ext cx="97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Budget</a:t>
                </a:r>
              </a:p>
            </p:txBody>
          </p:sp>
        </p:grpSp>
      </p:grpSp>
    </p:spTree>
    <p:extLst>
      <p:ext uri="{BB962C8B-B14F-4D97-AF65-F5344CB8AC3E}">
        <p14:creationId xmlns:p14="http://schemas.microsoft.com/office/powerpoint/2010/main" val="85185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Title 9"/>
          <p:cNvSpPr>
            <a:spLocks noGrp="1"/>
          </p:cNvSpPr>
          <p:nvPr>
            <p:ph type="title"/>
          </p:nvPr>
        </p:nvSpPr>
        <p:spPr/>
        <p:txBody>
          <a:bodyPr/>
          <a:lstStyle/>
          <a:p>
            <a:r>
              <a:rPr lang="en-US" altLang="en-US" smtClean="0"/>
              <a:t>Asset Management</a:t>
            </a:r>
          </a:p>
        </p:txBody>
      </p:sp>
      <p:sp>
        <p:nvSpPr>
          <p:cNvPr id="3" name="Oval 2"/>
          <p:cNvSpPr/>
          <p:nvPr/>
        </p:nvSpPr>
        <p:spPr>
          <a:xfrm>
            <a:off x="3362739" y="1796385"/>
            <a:ext cx="3538983" cy="122904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 name="Down Arrow 3"/>
          <p:cNvSpPr/>
          <p:nvPr/>
        </p:nvSpPr>
        <p:spPr>
          <a:xfrm>
            <a:off x="4794798" y="4681272"/>
            <a:ext cx="685849" cy="438943"/>
          </a:xfrm>
          <a:prstGeom prst="downArrow">
            <a:avLst/>
          </a:prstGeom>
        </p:spPr>
        <p:style>
          <a:lnRef idx="0">
            <a:schemeClr val="lt1">
              <a:hueOff val="0"/>
              <a:satOff val="0"/>
              <a:lumOff val="0"/>
              <a:alphaOff val="0"/>
            </a:schemeClr>
          </a:lnRef>
          <a:fillRef idx="3">
            <a:schemeClr val="accent4">
              <a:tint val="40000"/>
              <a:hueOff val="0"/>
              <a:satOff val="0"/>
              <a:lumOff val="0"/>
              <a:alphaOff val="0"/>
            </a:schemeClr>
          </a:fillRef>
          <a:effectRef idx="3">
            <a:schemeClr val="accent4">
              <a:tint val="40000"/>
              <a:hueOff val="0"/>
              <a:satOff val="0"/>
              <a:lumOff val="0"/>
              <a:alphaOff val="0"/>
            </a:schemeClr>
          </a:effectRef>
          <a:fontRef idx="minor">
            <a:schemeClr val="dk1">
              <a:hueOff val="0"/>
              <a:satOff val="0"/>
              <a:lumOff val="0"/>
              <a:alphaOff val="0"/>
            </a:schemeClr>
          </a:fontRef>
        </p:style>
      </p:sp>
      <p:sp>
        <p:nvSpPr>
          <p:cNvPr id="10" name="Freeform 9"/>
          <p:cNvSpPr/>
          <p:nvPr/>
        </p:nvSpPr>
        <p:spPr>
          <a:xfrm>
            <a:off x="2513252" y="5164888"/>
            <a:ext cx="5486412" cy="534328"/>
          </a:xfrm>
          <a:custGeom>
            <a:avLst/>
            <a:gdLst>
              <a:gd name="connsiteX0" fmla="*/ 0 w 5486412"/>
              <a:gd name="connsiteY0" fmla="*/ 0 h 534328"/>
              <a:gd name="connsiteX1" fmla="*/ 5486412 w 5486412"/>
              <a:gd name="connsiteY1" fmla="*/ 0 h 534328"/>
              <a:gd name="connsiteX2" fmla="*/ 5486412 w 5486412"/>
              <a:gd name="connsiteY2" fmla="*/ 534328 h 534328"/>
              <a:gd name="connsiteX3" fmla="*/ 0 w 5486412"/>
              <a:gd name="connsiteY3" fmla="*/ 534328 h 534328"/>
              <a:gd name="connsiteX4" fmla="*/ 0 w 5486412"/>
              <a:gd name="connsiteY4" fmla="*/ 0 h 534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12" h="534328">
                <a:moveTo>
                  <a:pt x="0" y="0"/>
                </a:moveTo>
                <a:lnTo>
                  <a:pt x="5486412" y="0"/>
                </a:lnTo>
                <a:lnTo>
                  <a:pt x="5486412" y="534328"/>
                </a:lnTo>
                <a:lnTo>
                  <a:pt x="0" y="534328"/>
                </a:lnTo>
                <a:lnTo>
                  <a:pt x="0" y="0"/>
                </a:lnTo>
                <a:close/>
              </a:path>
            </a:pathLst>
          </a:custGeom>
          <a:solidFill>
            <a:schemeClr val="accent3">
              <a:lumMod val="75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Maintenance Management System</a:t>
            </a:r>
            <a:endParaRPr lang="en-US" sz="2400" b="1" kern="1200" dirty="0"/>
          </a:p>
        </p:txBody>
      </p:sp>
      <p:sp>
        <p:nvSpPr>
          <p:cNvPr id="11" name="Freeform 10"/>
          <p:cNvSpPr/>
          <p:nvPr/>
        </p:nvSpPr>
        <p:spPr>
          <a:xfrm>
            <a:off x="4443016" y="2918554"/>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0"/>
              <a:satOff val="0"/>
              <a:lumOff val="0"/>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Level of Service</a:t>
            </a:r>
            <a:endParaRPr lang="en-US" sz="1500" kern="1200" dirty="0"/>
          </a:p>
        </p:txBody>
      </p:sp>
      <p:sp>
        <p:nvSpPr>
          <p:cNvPr id="12" name="Freeform 11"/>
          <p:cNvSpPr/>
          <p:nvPr/>
        </p:nvSpPr>
        <p:spPr>
          <a:xfrm>
            <a:off x="3476176" y="1884040"/>
            <a:ext cx="1691527" cy="1234529"/>
          </a:xfrm>
          <a:custGeom>
            <a:avLst/>
            <a:gdLst>
              <a:gd name="connsiteX0" fmla="*/ 0 w 1691527"/>
              <a:gd name="connsiteY0" fmla="*/ 617265 h 1234529"/>
              <a:gd name="connsiteX1" fmla="*/ 845764 w 1691527"/>
              <a:gd name="connsiteY1" fmla="*/ 0 h 1234529"/>
              <a:gd name="connsiteX2" fmla="*/ 1691528 w 1691527"/>
              <a:gd name="connsiteY2" fmla="*/ 617265 h 1234529"/>
              <a:gd name="connsiteX3" fmla="*/ 845764 w 1691527"/>
              <a:gd name="connsiteY3" fmla="*/ 1234530 h 1234529"/>
              <a:gd name="connsiteX4" fmla="*/ 0 w 1691527"/>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527" h="1234529">
                <a:moveTo>
                  <a:pt x="0" y="617265"/>
                </a:moveTo>
                <a:cubicBezTo>
                  <a:pt x="0" y="276359"/>
                  <a:pt x="378661" y="0"/>
                  <a:pt x="845764" y="0"/>
                </a:cubicBezTo>
                <a:cubicBezTo>
                  <a:pt x="1312867" y="0"/>
                  <a:pt x="1691528" y="276359"/>
                  <a:pt x="1691528" y="617265"/>
                </a:cubicBezTo>
                <a:cubicBezTo>
                  <a:pt x="1691528" y="958171"/>
                  <a:pt x="1312867" y="1234530"/>
                  <a:pt x="845764" y="1234530"/>
                </a:cubicBezTo>
                <a:cubicBezTo>
                  <a:pt x="378661"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4822484"/>
              <a:satOff val="-4333"/>
              <a:lumOff val="-686"/>
              <a:alphaOff val="0"/>
            </a:schemeClr>
          </a:effectRef>
          <a:fontRef idx="minor">
            <a:schemeClr val="lt1"/>
          </a:fontRef>
        </p:style>
        <p:txBody>
          <a:bodyPr spcFirstLastPara="0" vert="horz" wrap="square" lIns="266768" tIns="199843" rIns="266768" bIns="199843" numCol="1" spcCol="1270" anchor="ctr" anchorCtr="0">
            <a:noAutofit/>
          </a:bodyPr>
          <a:lstStyle/>
          <a:p>
            <a:pPr lvl="0" algn="ctr" defTabSz="666750">
              <a:lnSpc>
                <a:spcPct val="90000"/>
              </a:lnSpc>
              <a:spcBef>
                <a:spcPct val="0"/>
              </a:spcBef>
              <a:spcAft>
                <a:spcPct val="35000"/>
              </a:spcAft>
            </a:pPr>
            <a:r>
              <a:rPr lang="en-US" sz="1500" kern="1200" dirty="0" smtClean="0"/>
              <a:t>Condition Assessment</a:t>
            </a:r>
            <a:endParaRPr lang="en-US" sz="1500" kern="1200" dirty="0"/>
          </a:p>
        </p:txBody>
      </p:sp>
      <p:sp>
        <p:nvSpPr>
          <p:cNvPr id="13" name="Freeform 12"/>
          <p:cNvSpPr/>
          <p:nvPr/>
        </p:nvSpPr>
        <p:spPr>
          <a:xfrm>
            <a:off x="5128818" y="1884043"/>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9644967"/>
              <a:satOff val="-8667"/>
              <a:lumOff val="-1373"/>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Asset Inventory</a:t>
            </a:r>
            <a:endParaRPr lang="en-US" sz="1500" kern="1200" dirty="0"/>
          </a:p>
        </p:txBody>
      </p:sp>
      <p:grpSp>
        <p:nvGrpSpPr>
          <p:cNvPr id="5" name="Group 58"/>
          <p:cNvGrpSpPr>
            <a:grpSpLocks/>
          </p:cNvGrpSpPr>
          <p:nvPr/>
        </p:nvGrpSpPr>
        <p:grpSpPr bwMode="auto">
          <a:xfrm>
            <a:off x="9347201" y="1981200"/>
            <a:ext cx="1710972" cy="1695450"/>
            <a:chOff x="1104" y="1152"/>
            <a:chExt cx="970" cy="1068"/>
          </a:xfrm>
        </p:grpSpPr>
        <p:pic>
          <p:nvPicPr>
            <p:cNvPr id="7" name="Picture 30" descr="MCj0411362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2" y="1152"/>
              <a:ext cx="918" cy="737"/>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37"/>
            <p:cNvSpPr txBox="1">
              <a:spLocks noChangeArrowheads="1"/>
            </p:cNvSpPr>
            <p:nvPr/>
          </p:nvSpPr>
          <p:spPr bwMode="auto">
            <a:xfrm>
              <a:off x="1104" y="1968"/>
              <a:ext cx="97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dirty="0"/>
                <a:t>Inventory</a:t>
              </a:r>
            </a:p>
          </p:txBody>
        </p:sp>
      </p:grpSp>
      <p:sp>
        <p:nvSpPr>
          <p:cNvPr id="16" name="Freeform 15"/>
          <p:cNvSpPr/>
          <p:nvPr/>
        </p:nvSpPr>
        <p:spPr>
          <a:xfrm>
            <a:off x="5128817" y="1884039"/>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schemeClr>
          </a:solidFill>
        </p:spPr>
        <p:style>
          <a:lnRef idx="0">
            <a:schemeClr val="lt1">
              <a:hueOff val="0"/>
              <a:satOff val="0"/>
              <a:lumOff val="0"/>
              <a:alphaOff val="0"/>
            </a:schemeClr>
          </a:lnRef>
          <a:fillRef idx="3">
            <a:scrgbClr r="0" g="0" b="0"/>
          </a:fillRef>
          <a:effectRef idx="3">
            <a:schemeClr val="accent4">
              <a:hueOff val="9644967"/>
              <a:satOff val="-8667"/>
              <a:lumOff val="-1373"/>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Asset Inventory</a:t>
            </a:r>
            <a:endParaRPr lang="en-US" sz="1500" kern="1200" dirty="0"/>
          </a:p>
        </p:txBody>
      </p:sp>
      <p:sp>
        <p:nvSpPr>
          <p:cNvPr id="14" name="Shape 13"/>
          <p:cNvSpPr/>
          <p:nvPr/>
        </p:nvSpPr>
        <p:spPr>
          <a:xfrm>
            <a:off x="3217343" y="1614885"/>
            <a:ext cx="3840757" cy="3072605"/>
          </a:xfrm>
          <a:prstGeom prst="funnel">
            <a:avLst/>
          </a:prstGeom>
          <a:blipFill rotWithShape="0">
            <a:blip r:embed="rId3">
              <a:lum bright="70000" contrast="-70000"/>
            </a:blip>
            <a:stretch>
              <a:fillRect/>
            </a:stretch>
          </a:blipFill>
        </p:spPr>
        <p:style>
          <a:lnRef idx="1">
            <a:schemeClr val="accent4">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2425167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afterEffect" p14:presetBounceEnd="5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56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2000" fill="hold" grpId="0" nodeType="afterEffect" p14:presetBounceEnd="52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52000">
                                          <p:cBhvr additive="base">
                                            <p:cTn id="12" dur="5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50000">
                                          <p:cBhvr additive="base">
                                            <p:cTn id="17"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3" presetClass="entr" presetSubtype="16" fill="hold" nodeType="afterEffect">
                                      <p:stCondLst>
                                        <p:cond delay="5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2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3" presetClass="entr" presetSubtype="16" fill="hold" nodeType="afterEffect">
                                      <p:stCondLst>
                                        <p:cond delay="5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Content Placeholder 8" descr="Rumble_Strip_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05000"/>
            <a:ext cx="10261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Title 9"/>
          <p:cNvSpPr>
            <a:spLocks noGrp="1"/>
          </p:cNvSpPr>
          <p:nvPr>
            <p:ph type="title"/>
          </p:nvPr>
        </p:nvSpPr>
        <p:spPr/>
        <p:txBody>
          <a:bodyPr/>
          <a:lstStyle/>
          <a:p>
            <a:r>
              <a:rPr lang="en-US" altLang="en-US" dirty="0" smtClean="0"/>
              <a:t>Asset Inventory – Data Collection</a:t>
            </a:r>
          </a:p>
        </p:txBody>
      </p:sp>
      <p:sp>
        <p:nvSpPr>
          <p:cNvPr id="13" name="TextBox 12"/>
          <p:cNvSpPr txBox="1">
            <a:spLocks noChangeArrowheads="1"/>
          </p:cNvSpPr>
          <p:nvPr/>
        </p:nvSpPr>
        <p:spPr bwMode="auto">
          <a:xfrm>
            <a:off x="7315200" y="1233817"/>
            <a:ext cx="4876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pPr algn="r"/>
            <a:r>
              <a:rPr lang="en-US" altLang="en-US" sz="3600" dirty="0" smtClean="0">
                <a:latin typeface="+mj-lt"/>
              </a:rPr>
              <a:t>Mobile </a:t>
            </a:r>
            <a:r>
              <a:rPr lang="en-US" altLang="en-US" sz="3600" dirty="0" err="1" smtClean="0">
                <a:latin typeface="+mj-lt"/>
              </a:rPr>
              <a:t>LiDAR</a:t>
            </a:r>
            <a:endParaRPr lang="en-US" altLang="en-US" sz="3600" dirty="0">
              <a:latin typeface="+mj-lt"/>
            </a:endParaRPr>
          </a:p>
        </p:txBody>
      </p:sp>
      <p:sp>
        <p:nvSpPr>
          <p:cNvPr id="4" name="Freeform 3"/>
          <p:cNvSpPr/>
          <p:nvPr/>
        </p:nvSpPr>
        <p:spPr bwMode="auto">
          <a:xfrm>
            <a:off x="7574280" y="3909060"/>
            <a:ext cx="3581400" cy="2446020"/>
          </a:xfrm>
          <a:custGeom>
            <a:avLst/>
            <a:gdLst>
              <a:gd name="connsiteX0" fmla="*/ 2583180 w 2606040"/>
              <a:gd name="connsiteY0" fmla="*/ 0 h 2125980"/>
              <a:gd name="connsiteX1" fmla="*/ 2606040 w 2606040"/>
              <a:gd name="connsiteY1" fmla="*/ 2125980 h 2125980"/>
              <a:gd name="connsiteX2" fmla="*/ 0 w 2606040"/>
              <a:gd name="connsiteY2" fmla="*/ 708660 h 2125980"/>
              <a:gd name="connsiteX3" fmla="*/ 2583180 w 2606040"/>
              <a:gd name="connsiteY3" fmla="*/ 0 h 2125980"/>
              <a:gd name="connsiteX0" fmla="*/ 2686050 w 2708910"/>
              <a:gd name="connsiteY0" fmla="*/ 0 h 2125980"/>
              <a:gd name="connsiteX1" fmla="*/ 2708910 w 2708910"/>
              <a:gd name="connsiteY1" fmla="*/ 2125980 h 2125980"/>
              <a:gd name="connsiteX2" fmla="*/ 0 w 2708910"/>
              <a:gd name="connsiteY2" fmla="*/ 800100 h 2125980"/>
              <a:gd name="connsiteX3" fmla="*/ 2686050 w 2708910"/>
              <a:gd name="connsiteY3" fmla="*/ 0 h 2125980"/>
              <a:gd name="connsiteX0" fmla="*/ 2686050 w 2686050"/>
              <a:gd name="connsiteY0" fmla="*/ 0 h 2388870"/>
              <a:gd name="connsiteX1" fmla="*/ 2686050 w 2686050"/>
              <a:gd name="connsiteY1" fmla="*/ 2388870 h 2388870"/>
              <a:gd name="connsiteX2" fmla="*/ 0 w 2686050"/>
              <a:gd name="connsiteY2" fmla="*/ 800100 h 2388870"/>
              <a:gd name="connsiteX3" fmla="*/ 2686050 w 2686050"/>
              <a:gd name="connsiteY3" fmla="*/ 0 h 2388870"/>
              <a:gd name="connsiteX0" fmla="*/ 2686050 w 2686050"/>
              <a:gd name="connsiteY0" fmla="*/ 0 h 2388870"/>
              <a:gd name="connsiteX1" fmla="*/ 2686050 w 2686050"/>
              <a:gd name="connsiteY1" fmla="*/ 2388870 h 2388870"/>
              <a:gd name="connsiteX2" fmla="*/ 1805940 w 2686050"/>
              <a:gd name="connsiteY2" fmla="*/ 1851660 h 2388870"/>
              <a:gd name="connsiteX3" fmla="*/ 0 w 2686050"/>
              <a:gd name="connsiteY3" fmla="*/ 800100 h 2388870"/>
              <a:gd name="connsiteX4" fmla="*/ 2686050 w 2686050"/>
              <a:gd name="connsiteY4" fmla="*/ 0 h 2388870"/>
              <a:gd name="connsiteX0" fmla="*/ 2686050 w 2686050"/>
              <a:gd name="connsiteY0" fmla="*/ 0 h 2388870"/>
              <a:gd name="connsiteX1" fmla="*/ 2686050 w 2686050"/>
              <a:gd name="connsiteY1" fmla="*/ 2388870 h 2388870"/>
              <a:gd name="connsiteX2" fmla="*/ 1805940 w 2686050"/>
              <a:gd name="connsiteY2" fmla="*/ 1851660 h 2388870"/>
              <a:gd name="connsiteX3" fmla="*/ 0 w 2686050"/>
              <a:gd name="connsiteY3" fmla="*/ 800100 h 2388870"/>
              <a:gd name="connsiteX4" fmla="*/ 2686050 w 2686050"/>
              <a:gd name="connsiteY4" fmla="*/ 0 h 2388870"/>
              <a:gd name="connsiteX0" fmla="*/ 2686050 w 2686050"/>
              <a:gd name="connsiteY0" fmla="*/ 0 h 2446020"/>
              <a:gd name="connsiteX1" fmla="*/ 2686050 w 2686050"/>
              <a:gd name="connsiteY1" fmla="*/ 2388870 h 2446020"/>
              <a:gd name="connsiteX2" fmla="*/ 1863090 w 2686050"/>
              <a:gd name="connsiteY2" fmla="*/ 2446020 h 2446020"/>
              <a:gd name="connsiteX3" fmla="*/ 0 w 2686050"/>
              <a:gd name="connsiteY3" fmla="*/ 800100 h 2446020"/>
              <a:gd name="connsiteX4" fmla="*/ 2686050 w 2686050"/>
              <a:gd name="connsiteY4" fmla="*/ 0 h 2446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6050" h="2446020">
                <a:moveTo>
                  <a:pt x="2686050" y="0"/>
                </a:moveTo>
                <a:lnTo>
                  <a:pt x="2686050" y="2388870"/>
                </a:lnTo>
                <a:lnTo>
                  <a:pt x="1863090" y="2446020"/>
                </a:lnTo>
                <a:lnTo>
                  <a:pt x="0" y="800100"/>
                </a:lnTo>
                <a:lnTo>
                  <a:pt x="2686050" y="0"/>
                </a:lnTo>
                <a:close/>
              </a:path>
            </a:pathLst>
          </a:custGeom>
          <a:solidFill>
            <a:srgbClr val="00B050">
              <a:alpha val="57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2" name="Group 13"/>
          <p:cNvGrpSpPr>
            <a:grpSpLocks/>
          </p:cNvGrpSpPr>
          <p:nvPr/>
        </p:nvGrpSpPr>
        <p:grpSpPr bwMode="auto">
          <a:xfrm>
            <a:off x="1117600" y="3581400"/>
            <a:ext cx="1422400" cy="990600"/>
            <a:chOff x="838200" y="3581400"/>
            <a:chExt cx="1066800" cy="990600"/>
          </a:xfrm>
        </p:grpSpPr>
        <p:sp>
          <p:nvSpPr>
            <p:cNvPr id="15" name="TextBox 14"/>
            <p:cNvSpPr txBox="1"/>
            <p:nvPr/>
          </p:nvSpPr>
          <p:spPr>
            <a:xfrm>
              <a:off x="838200" y="3581400"/>
              <a:ext cx="692354" cy="276999"/>
            </a:xfrm>
            <a:prstGeom prst="rect">
              <a:avLst/>
            </a:prstGeom>
            <a:solidFill>
              <a:schemeClr val="bg2">
                <a:lumMod val="50000"/>
              </a:schemeClr>
            </a:solidFill>
          </p:spPr>
          <p:txBody>
            <a:bodyPr wrap="none">
              <a:spAutoFit/>
            </a:bodyPr>
            <a:lstStyle/>
            <a:p>
              <a:pPr fontAlgn="auto">
                <a:spcBef>
                  <a:spcPts val="0"/>
                </a:spcBef>
                <a:spcAft>
                  <a:spcPts val="0"/>
                </a:spcAft>
                <a:defRPr/>
              </a:pPr>
              <a:r>
                <a:rPr lang="en-US" sz="1200" dirty="0">
                  <a:latin typeface="+mn-lt"/>
                </a:rPr>
                <a:t>Barrier Wall</a:t>
              </a:r>
            </a:p>
          </p:txBody>
        </p:sp>
        <p:cxnSp>
          <p:nvCxnSpPr>
            <p:cNvPr id="16" name="Straight Arrow Connector 15"/>
            <p:cNvCxnSpPr/>
            <p:nvPr/>
          </p:nvCxnSpPr>
          <p:spPr>
            <a:xfrm rot="16200000" flipH="1">
              <a:off x="1333500" y="4000500"/>
              <a:ext cx="6858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16"/>
          <p:cNvGrpSpPr>
            <a:grpSpLocks/>
          </p:cNvGrpSpPr>
          <p:nvPr/>
        </p:nvGrpSpPr>
        <p:grpSpPr bwMode="auto">
          <a:xfrm>
            <a:off x="3962402" y="4724401"/>
            <a:ext cx="2641600" cy="1266994"/>
            <a:chOff x="2971800" y="4724400"/>
            <a:chExt cx="1981863" cy="1267768"/>
          </a:xfrm>
        </p:grpSpPr>
        <p:sp>
          <p:nvSpPr>
            <p:cNvPr id="7192" name="TextBox 17"/>
            <p:cNvSpPr txBox="1">
              <a:spLocks noChangeArrowheads="1"/>
            </p:cNvSpPr>
            <p:nvPr/>
          </p:nvSpPr>
          <p:spPr bwMode="auto">
            <a:xfrm>
              <a:off x="3581400" y="5715000"/>
              <a:ext cx="1123665" cy="27716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r>
                <a:rPr lang="en-US" altLang="en-US" sz="1200">
                  <a:solidFill>
                    <a:srgbClr val="FFFFFF"/>
                  </a:solidFill>
                </a:rPr>
                <a:t>Pavement Markings</a:t>
              </a:r>
            </a:p>
          </p:txBody>
        </p:sp>
        <p:cxnSp>
          <p:nvCxnSpPr>
            <p:cNvPr id="19" name="Straight Arrow Connector 18"/>
            <p:cNvCxnSpPr>
              <a:stCxn id="7192" idx="1"/>
            </p:cNvCxnSpPr>
            <p:nvPr/>
          </p:nvCxnSpPr>
          <p:spPr>
            <a:xfrm flipH="1" flipV="1">
              <a:off x="2971800" y="4724401"/>
              <a:ext cx="609600" cy="112918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6200000" flipV="1">
              <a:off x="3352791" y="5029439"/>
              <a:ext cx="991205" cy="3811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4381835" y="5143777"/>
              <a:ext cx="991205" cy="15245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3962616" y="5258136"/>
              <a:ext cx="838712" cy="7622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Group 22"/>
          <p:cNvGrpSpPr>
            <a:grpSpLocks/>
          </p:cNvGrpSpPr>
          <p:nvPr/>
        </p:nvGrpSpPr>
        <p:grpSpPr bwMode="auto">
          <a:xfrm>
            <a:off x="4267201" y="4114801"/>
            <a:ext cx="1727200" cy="1114617"/>
            <a:chOff x="3200400" y="4114800"/>
            <a:chExt cx="1295804" cy="1115391"/>
          </a:xfrm>
        </p:grpSpPr>
        <p:sp>
          <p:nvSpPr>
            <p:cNvPr id="7189" name="TextBox 23"/>
            <p:cNvSpPr txBox="1">
              <a:spLocks noChangeArrowheads="1"/>
            </p:cNvSpPr>
            <p:nvPr/>
          </p:nvSpPr>
          <p:spPr bwMode="auto">
            <a:xfrm>
              <a:off x="3505200" y="4953000"/>
              <a:ext cx="842369" cy="27719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r>
                <a:rPr lang="en-US" altLang="en-US" sz="1200" dirty="0">
                  <a:solidFill>
                    <a:sysClr val="windowText" lastClr="000000"/>
                  </a:solidFill>
                </a:rPr>
                <a:t>Rumble Strips</a:t>
              </a:r>
            </a:p>
          </p:txBody>
        </p:sp>
        <p:cxnSp>
          <p:nvCxnSpPr>
            <p:cNvPr id="25" name="Straight Arrow Connector 24"/>
            <p:cNvCxnSpPr/>
            <p:nvPr/>
          </p:nvCxnSpPr>
          <p:spPr>
            <a:xfrm rot="16200000" flipV="1">
              <a:off x="3085904" y="4229296"/>
              <a:ext cx="838782" cy="6097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flipH="1" flipV="1">
              <a:off x="3924380" y="4305505"/>
              <a:ext cx="762529" cy="38111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9144001" y="4876801"/>
            <a:ext cx="1022011" cy="276999"/>
          </a:xfrm>
          <a:prstGeom prst="rect">
            <a:avLst/>
          </a:prstGeom>
          <a:solidFill>
            <a:srgbClr val="00B050"/>
          </a:solidFill>
        </p:spPr>
        <p:txBody>
          <a:bodyPr wrap="none">
            <a:spAutoFit/>
          </a:bodyPr>
          <a:lstStyle/>
          <a:p>
            <a:pPr fontAlgn="auto">
              <a:spcBef>
                <a:spcPts val="0"/>
              </a:spcBef>
              <a:spcAft>
                <a:spcPts val="0"/>
              </a:spcAft>
              <a:defRPr/>
            </a:pPr>
            <a:r>
              <a:rPr lang="en-US" sz="1200" dirty="0">
                <a:solidFill>
                  <a:schemeClr val="bg1"/>
                </a:solidFill>
                <a:latin typeface="+mn-lt"/>
              </a:rPr>
              <a:t>Mowing Area</a:t>
            </a:r>
          </a:p>
        </p:txBody>
      </p:sp>
      <p:grpSp>
        <p:nvGrpSpPr>
          <p:cNvPr id="6" name="Group 27"/>
          <p:cNvGrpSpPr>
            <a:grpSpLocks/>
          </p:cNvGrpSpPr>
          <p:nvPr/>
        </p:nvGrpSpPr>
        <p:grpSpPr bwMode="auto">
          <a:xfrm>
            <a:off x="5689600" y="3505200"/>
            <a:ext cx="2235200" cy="533400"/>
            <a:chOff x="4267200" y="3505200"/>
            <a:chExt cx="1676400" cy="533400"/>
          </a:xfrm>
        </p:grpSpPr>
        <p:sp>
          <p:nvSpPr>
            <p:cNvPr id="7186" name="TextBox 28"/>
            <p:cNvSpPr txBox="1">
              <a:spLocks noChangeArrowheads="1"/>
            </p:cNvSpPr>
            <p:nvPr/>
          </p:nvSpPr>
          <p:spPr bwMode="auto">
            <a:xfrm>
              <a:off x="4267200" y="3657600"/>
              <a:ext cx="402995" cy="276999"/>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r>
                <a:rPr lang="en-US" altLang="en-US" sz="1200" dirty="0">
                  <a:solidFill>
                    <a:schemeClr val="bg1"/>
                  </a:solidFill>
                </a:rPr>
                <a:t>Signs</a:t>
              </a:r>
            </a:p>
          </p:txBody>
        </p:sp>
        <p:cxnSp>
          <p:nvCxnSpPr>
            <p:cNvPr id="30" name="Straight Arrow Connector 29"/>
            <p:cNvCxnSpPr/>
            <p:nvPr/>
          </p:nvCxnSpPr>
          <p:spPr>
            <a:xfrm>
              <a:off x="4800600" y="3810000"/>
              <a:ext cx="9906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4800600" y="3505200"/>
              <a:ext cx="114300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3" name="TextBox 32"/>
          <p:cNvSpPr txBox="1">
            <a:spLocks noChangeArrowheads="1"/>
          </p:cNvSpPr>
          <p:nvPr/>
        </p:nvSpPr>
        <p:spPr bwMode="auto">
          <a:xfrm>
            <a:off x="914401" y="1879985"/>
            <a:ext cx="4876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nstantia" pitchFamily="18" charset="0"/>
              </a:defRPr>
            </a:lvl1pPr>
            <a:lvl2pPr marL="742950" indent="-285750">
              <a:defRPr>
                <a:solidFill>
                  <a:schemeClr val="tx1"/>
                </a:solidFill>
                <a:latin typeface="Constantia" pitchFamily="18" charset="0"/>
              </a:defRPr>
            </a:lvl2pPr>
            <a:lvl3pPr marL="1143000" indent="-228600">
              <a:defRPr>
                <a:solidFill>
                  <a:schemeClr val="tx1"/>
                </a:solidFill>
                <a:latin typeface="Constantia" pitchFamily="18" charset="0"/>
              </a:defRPr>
            </a:lvl3pPr>
            <a:lvl4pPr marL="1600200" indent="-228600">
              <a:defRPr>
                <a:solidFill>
                  <a:schemeClr val="tx1"/>
                </a:solidFill>
                <a:latin typeface="Constantia" pitchFamily="18" charset="0"/>
              </a:defRPr>
            </a:lvl4pPr>
            <a:lvl5pPr marL="2057400" indent="-228600">
              <a:defRPr>
                <a:solidFill>
                  <a:schemeClr val="tx1"/>
                </a:solidFill>
                <a:latin typeface="Constantia" pitchFamily="18" charset="0"/>
              </a:defRPr>
            </a:lvl5pPr>
            <a:lvl6pPr marL="2514600" indent="-228600" fontAlgn="base">
              <a:spcBef>
                <a:spcPct val="0"/>
              </a:spcBef>
              <a:spcAft>
                <a:spcPct val="0"/>
              </a:spcAft>
              <a:defRPr>
                <a:solidFill>
                  <a:schemeClr val="tx1"/>
                </a:solidFill>
                <a:latin typeface="Constantia" pitchFamily="18" charset="0"/>
              </a:defRPr>
            </a:lvl6pPr>
            <a:lvl7pPr marL="2971800" indent="-228600" fontAlgn="base">
              <a:spcBef>
                <a:spcPct val="0"/>
              </a:spcBef>
              <a:spcAft>
                <a:spcPct val="0"/>
              </a:spcAft>
              <a:defRPr>
                <a:solidFill>
                  <a:schemeClr val="tx1"/>
                </a:solidFill>
                <a:latin typeface="Constantia" pitchFamily="18" charset="0"/>
              </a:defRPr>
            </a:lvl7pPr>
            <a:lvl8pPr marL="3429000" indent="-228600" fontAlgn="base">
              <a:spcBef>
                <a:spcPct val="0"/>
              </a:spcBef>
              <a:spcAft>
                <a:spcPct val="0"/>
              </a:spcAft>
              <a:defRPr>
                <a:solidFill>
                  <a:schemeClr val="tx1"/>
                </a:solidFill>
                <a:latin typeface="Constantia" pitchFamily="18" charset="0"/>
              </a:defRPr>
            </a:lvl8pPr>
            <a:lvl9pPr marL="3886200" indent="-228600" fontAlgn="base">
              <a:spcBef>
                <a:spcPct val="0"/>
              </a:spcBef>
              <a:spcAft>
                <a:spcPct val="0"/>
              </a:spcAft>
              <a:defRPr>
                <a:solidFill>
                  <a:schemeClr val="tx1"/>
                </a:solidFill>
                <a:latin typeface="Constantia" pitchFamily="18" charset="0"/>
              </a:defRPr>
            </a:lvl9pPr>
          </a:lstStyle>
          <a:p>
            <a:r>
              <a:rPr lang="en-US" altLang="en-US" sz="2400" dirty="0" smtClean="0"/>
              <a:t>Automatic &amp; Semi-Automatic</a:t>
            </a:r>
          </a:p>
          <a:p>
            <a:r>
              <a:rPr lang="en-US" altLang="en-US" sz="2400" dirty="0" smtClean="0"/>
              <a:t>Feature </a:t>
            </a:r>
            <a:r>
              <a:rPr lang="en-US" altLang="en-US" sz="2400" dirty="0"/>
              <a:t>Extraction</a:t>
            </a:r>
          </a:p>
        </p:txBody>
      </p:sp>
    </p:spTree>
    <p:extLst>
      <p:ext uri="{BB962C8B-B14F-4D97-AF65-F5344CB8AC3E}">
        <p14:creationId xmlns:p14="http://schemas.microsoft.com/office/powerpoint/2010/main" val="3878571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a:xfrm>
            <a:off x="1787856" y="0"/>
            <a:ext cx="9692943" cy="1009934"/>
          </a:xfrm>
        </p:spPr>
        <p:txBody>
          <a:bodyPr/>
          <a:lstStyle/>
          <a:p>
            <a:r>
              <a:rPr lang="en-US" altLang="en-US" sz="4000" dirty="0" smtClean="0"/>
              <a:t>TDOT Size &amp; Organization</a:t>
            </a:r>
          </a:p>
        </p:txBody>
      </p:sp>
      <p:sp>
        <p:nvSpPr>
          <p:cNvPr id="33795" name="Content Placeholder 2"/>
          <p:cNvSpPr>
            <a:spLocks noGrp="1"/>
          </p:cNvSpPr>
          <p:nvPr>
            <p:ph idx="1"/>
          </p:nvPr>
        </p:nvSpPr>
        <p:spPr>
          <a:xfrm>
            <a:off x="3275464" y="1586426"/>
            <a:ext cx="7328847" cy="815580"/>
          </a:xfrm>
        </p:spPr>
        <p:txBody>
          <a:bodyPr>
            <a:noAutofit/>
          </a:bodyPr>
          <a:lstStyle/>
          <a:p>
            <a:r>
              <a:rPr lang="en-US" altLang="en-US" sz="2400" b="1" dirty="0" smtClean="0"/>
              <a:t>4 Regions				3,900 Employees</a:t>
            </a:r>
          </a:p>
          <a:p>
            <a:r>
              <a:rPr lang="en-US" altLang="en-US" sz="2400" b="1" dirty="0" smtClean="0"/>
              <a:t>12 Districts			1,400 Field Maintenance</a:t>
            </a:r>
          </a:p>
          <a:p>
            <a:r>
              <a:rPr lang="en-US" altLang="en-US" sz="2400" b="1" dirty="0" smtClean="0"/>
              <a:t>95 Counties		</a:t>
            </a:r>
          </a:p>
        </p:txBody>
      </p:sp>
      <p:pic>
        <p:nvPicPr>
          <p:cNvPr id="4" name="Picture 3"/>
          <p:cNvPicPr/>
          <p:nvPr/>
        </p:nvPicPr>
        <p:blipFill rotWithShape="1">
          <a:blip r:embed="rId2"/>
          <a:srcRect l="6834" t="32544" r="54909" b="31408"/>
          <a:stretch/>
        </p:blipFill>
        <p:spPr bwMode="auto">
          <a:xfrm>
            <a:off x="863958" y="3067079"/>
            <a:ext cx="10450035" cy="295158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400800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fade">
                                      <p:cBhvr>
                                        <p:cTn id="7" dur="1000"/>
                                        <p:tgtEl>
                                          <p:spTgt spid="33795">
                                            <p:txEl>
                                              <p:pRg st="0" end="0"/>
                                            </p:txEl>
                                          </p:spTgt>
                                        </p:tgtEl>
                                      </p:cBhvr>
                                    </p:animEffect>
                                    <p:anim calcmode="lin" valueType="num">
                                      <p:cBhvr>
                                        <p:cTn id="8" dur="10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379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Effect transition="in" filter="fade">
                                      <p:cBhvr>
                                        <p:cTn id="13" dur="1000"/>
                                        <p:tgtEl>
                                          <p:spTgt spid="33795">
                                            <p:txEl>
                                              <p:pRg st="1" end="1"/>
                                            </p:txEl>
                                          </p:spTgt>
                                        </p:tgtEl>
                                      </p:cBhvr>
                                    </p:animEffect>
                                    <p:anim calcmode="lin" valueType="num">
                                      <p:cBhvr>
                                        <p:cTn id="14" dur="10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3795">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3795">
                                            <p:txEl>
                                              <p:pRg st="2" end="2"/>
                                            </p:txEl>
                                          </p:spTgt>
                                        </p:tgtEl>
                                        <p:attrNameLst>
                                          <p:attrName>style.visibility</p:attrName>
                                        </p:attrNameLst>
                                      </p:cBhvr>
                                      <p:to>
                                        <p:strVal val="visible"/>
                                      </p:to>
                                    </p:set>
                                    <p:animEffect transition="in" filter="fade">
                                      <p:cBhvr>
                                        <p:cTn id="19" dur="1000"/>
                                        <p:tgtEl>
                                          <p:spTgt spid="33795">
                                            <p:txEl>
                                              <p:pRg st="2" end="2"/>
                                            </p:txEl>
                                          </p:spTgt>
                                        </p:tgtEl>
                                      </p:cBhvr>
                                    </p:animEffect>
                                    <p:anim calcmode="lin" valueType="num">
                                      <p:cBhvr>
                                        <p:cTn id="20" dur="10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379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406" y="1890486"/>
            <a:ext cx="8868228" cy="4434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70" name="Title 9"/>
          <p:cNvSpPr>
            <a:spLocks noGrp="1"/>
          </p:cNvSpPr>
          <p:nvPr>
            <p:ph type="title"/>
          </p:nvPr>
        </p:nvSpPr>
        <p:spPr/>
        <p:txBody>
          <a:bodyPr/>
          <a:lstStyle/>
          <a:p>
            <a:r>
              <a:rPr lang="en-US" altLang="en-US" dirty="0" smtClean="0"/>
              <a:t>Asset Inventory – GIS Maps</a:t>
            </a:r>
          </a:p>
        </p:txBody>
      </p:sp>
      <p:sp>
        <p:nvSpPr>
          <p:cNvPr id="33" name="TextBox 32"/>
          <p:cNvSpPr txBox="1"/>
          <p:nvPr/>
        </p:nvSpPr>
        <p:spPr>
          <a:xfrm>
            <a:off x="7860867" y="1244516"/>
            <a:ext cx="4331133" cy="646331"/>
          </a:xfrm>
          <a:prstGeom prst="rect">
            <a:avLst/>
          </a:prstGeom>
          <a:noFill/>
        </p:spPr>
        <p:txBody>
          <a:bodyPr wrap="square" rtlCol="0">
            <a:spAutoFit/>
          </a:bodyPr>
          <a:lstStyle/>
          <a:p>
            <a:pPr algn="r"/>
            <a:r>
              <a:rPr lang="en-US" sz="3600" dirty="0" smtClean="0">
                <a:latin typeface="+mj-lt"/>
              </a:rPr>
              <a:t>Guardrail &amp; Cable Rail</a:t>
            </a:r>
            <a:endParaRPr lang="en-US" sz="3600" dirty="0">
              <a:latin typeface="+mj-lt"/>
            </a:endParaRPr>
          </a:p>
        </p:txBody>
      </p:sp>
    </p:spTree>
    <p:extLst>
      <p:ext uri="{BB962C8B-B14F-4D97-AF65-F5344CB8AC3E}">
        <p14:creationId xmlns:p14="http://schemas.microsoft.com/office/powerpoint/2010/main" val="2888054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758" y="1905001"/>
            <a:ext cx="8930876" cy="4426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70" name="Title 9"/>
          <p:cNvSpPr>
            <a:spLocks noGrp="1"/>
          </p:cNvSpPr>
          <p:nvPr>
            <p:ph type="title"/>
          </p:nvPr>
        </p:nvSpPr>
        <p:spPr/>
        <p:txBody>
          <a:bodyPr/>
          <a:lstStyle/>
          <a:p>
            <a:r>
              <a:rPr lang="en-US" altLang="en-US" dirty="0" smtClean="0"/>
              <a:t>Asset Inventory – GIS Maps</a:t>
            </a:r>
          </a:p>
        </p:txBody>
      </p:sp>
      <p:sp>
        <p:nvSpPr>
          <p:cNvPr id="10" name="TextBox 9"/>
          <p:cNvSpPr txBox="1"/>
          <p:nvPr/>
        </p:nvSpPr>
        <p:spPr>
          <a:xfrm>
            <a:off x="7860867" y="1244516"/>
            <a:ext cx="4331133" cy="646331"/>
          </a:xfrm>
          <a:prstGeom prst="rect">
            <a:avLst/>
          </a:prstGeom>
          <a:noFill/>
        </p:spPr>
        <p:txBody>
          <a:bodyPr wrap="square" rtlCol="0">
            <a:spAutoFit/>
          </a:bodyPr>
          <a:lstStyle/>
          <a:p>
            <a:pPr algn="r"/>
            <a:r>
              <a:rPr lang="en-US" sz="3600" dirty="0" smtClean="0">
                <a:latin typeface="+mj-lt"/>
              </a:rPr>
              <a:t>Pavement Markings</a:t>
            </a:r>
            <a:endParaRPr lang="en-US" sz="3600" dirty="0">
              <a:latin typeface="+mj-lt"/>
            </a:endParaRPr>
          </a:p>
        </p:txBody>
      </p:sp>
    </p:spTree>
    <p:extLst>
      <p:ext uri="{BB962C8B-B14F-4D97-AF65-F5344CB8AC3E}">
        <p14:creationId xmlns:p14="http://schemas.microsoft.com/office/powerpoint/2010/main" val="1643712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Title 9"/>
          <p:cNvSpPr>
            <a:spLocks noGrp="1"/>
          </p:cNvSpPr>
          <p:nvPr>
            <p:ph type="title"/>
          </p:nvPr>
        </p:nvSpPr>
        <p:spPr/>
        <p:txBody>
          <a:bodyPr/>
          <a:lstStyle/>
          <a:p>
            <a:r>
              <a:rPr lang="en-US" altLang="en-US" dirty="0" smtClean="0"/>
              <a:t>Asset Inventory – GIS Maps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385" y="1926320"/>
            <a:ext cx="9347200" cy="4647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860867" y="1244516"/>
            <a:ext cx="4331133" cy="646331"/>
          </a:xfrm>
          <a:prstGeom prst="rect">
            <a:avLst/>
          </a:prstGeom>
          <a:noFill/>
        </p:spPr>
        <p:txBody>
          <a:bodyPr wrap="square" rtlCol="0">
            <a:spAutoFit/>
          </a:bodyPr>
          <a:lstStyle/>
          <a:p>
            <a:pPr algn="r"/>
            <a:r>
              <a:rPr lang="en-US" sz="3600" dirty="0" smtClean="0">
                <a:latin typeface="+mj-lt"/>
              </a:rPr>
              <a:t>Pavement Markings</a:t>
            </a:r>
            <a:endParaRPr lang="en-US" sz="3600" dirty="0">
              <a:latin typeface="+mj-lt"/>
            </a:endParaRPr>
          </a:p>
        </p:txBody>
      </p:sp>
    </p:spTree>
    <p:extLst>
      <p:ext uri="{BB962C8B-B14F-4D97-AF65-F5344CB8AC3E}">
        <p14:creationId xmlns:p14="http://schemas.microsoft.com/office/powerpoint/2010/main" val="59111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Title 9"/>
          <p:cNvSpPr>
            <a:spLocks noGrp="1"/>
          </p:cNvSpPr>
          <p:nvPr>
            <p:ph type="title"/>
          </p:nvPr>
        </p:nvSpPr>
        <p:spPr/>
        <p:txBody>
          <a:bodyPr/>
          <a:lstStyle/>
          <a:p>
            <a:r>
              <a:rPr lang="en-US" altLang="en-US" dirty="0" smtClean="0"/>
              <a:t>Asset Inventory – GIS Maps</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385" y="1926320"/>
            <a:ext cx="9347200" cy="4647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9380974" y="1244155"/>
            <a:ext cx="2811026" cy="646331"/>
          </a:xfrm>
          <a:prstGeom prst="rect">
            <a:avLst/>
          </a:prstGeom>
          <a:noFill/>
        </p:spPr>
        <p:txBody>
          <a:bodyPr wrap="none" rtlCol="0">
            <a:spAutoFit/>
          </a:bodyPr>
          <a:lstStyle/>
          <a:p>
            <a:pPr algn="r"/>
            <a:r>
              <a:rPr lang="en-US" sz="3600" dirty="0" smtClean="0">
                <a:latin typeface="+mj-lt"/>
              </a:rPr>
              <a:t>Mowing Acres</a:t>
            </a:r>
            <a:endParaRPr lang="en-US" sz="3600" dirty="0">
              <a:latin typeface="+mj-lt"/>
            </a:endParaRPr>
          </a:p>
        </p:txBody>
      </p:sp>
    </p:spTree>
    <p:extLst>
      <p:ext uri="{BB962C8B-B14F-4D97-AF65-F5344CB8AC3E}">
        <p14:creationId xmlns:p14="http://schemas.microsoft.com/office/powerpoint/2010/main" val="2434200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 Inventory - MMS</a:t>
            </a:r>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039" y="1315192"/>
            <a:ext cx="6515100" cy="4983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bwMode="auto">
          <a:xfrm>
            <a:off x="5235039" y="2839192"/>
            <a:ext cx="914400" cy="22098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62603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7" name="Group 16"/>
          <p:cNvGrpSpPr/>
          <p:nvPr/>
        </p:nvGrpSpPr>
        <p:grpSpPr>
          <a:xfrm>
            <a:off x="9296084" y="1997301"/>
            <a:ext cx="1733022" cy="2673350"/>
            <a:chOff x="7061200" y="3260725"/>
            <a:chExt cx="1283229" cy="2003425"/>
          </a:xfrm>
        </p:grpSpPr>
        <p:pic>
          <p:nvPicPr>
            <p:cNvPr id="18" name="Picture 28" descr="MMj03567590000[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251700" y="3260725"/>
              <a:ext cx="992187" cy="1190625"/>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38"/>
            <p:cNvSpPr txBox="1">
              <a:spLocks noChangeArrowheads="1"/>
            </p:cNvSpPr>
            <p:nvPr/>
          </p:nvSpPr>
          <p:spPr bwMode="auto">
            <a:xfrm>
              <a:off x="7061200" y="4556125"/>
              <a:ext cx="1283229"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dirty="0"/>
                <a:t>Level of Service</a:t>
              </a:r>
            </a:p>
          </p:txBody>
        </p:sp>
      </p:grpSp>
      <p:sp>
        <p:nvSpPr>
          <p:cNvPr id="20482" name="Title 9"/>
          <p:cNvSpPr>
            <a:spLocks noGrp="1"/>
          </p:cNvSpPr>
          <p:nvPr>
            <p:ph type="title"/>
          </p:nvPr>
        </p:nvSpPr>
        <p:spPr/>
        <p:txBody>
          <a:bodyPr/>
          <a:lstStyle/>
          <a:p>
            <a:r>
              <a:rPr lang="en-US" altLang="en-US" smtClean="0"/>
              <a:t>Asset Management</a:t>
            </a:r>
          </a:p>
        </p:txBody>
      </p:sp>
      <p:sp>
        <p:nvSpPr>
          <p:cNvPr id="3" name="Oval 2"/>
          <p:cNvSpPr/>
          <p:nvPr/>
        </p:nvSpPr>
        <p:spPr>
          <a:xfrm>
            <a:off x="3362739" y="1796385"/>
            <a:ext cx="3538983" cy="122904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 name="Down Arrow 3"/>
          <p:cNvSpPr/>
          <p:nvPr/>
        </p:nvSpPr>
        <p:spPr>
          <a:xfrm>
            <a:off x="4794798" y="4681272"/>
            <a:ext cx="685849" cy="438943"/>
          </a:xfrm>
          <a:prstGeom prst="downArrow">
            <a:avLst/>
          </a:prstGeom>
        </p:spPr>
        <p:style>
          <a:lnRef idx="0">
            <a:schemeClr val="lt1">
              <a:hueOff val="0"/>
              <a:satOff val="0"/>
              <a:lumOff val="0"/>
              <a:alphaOff val="0"/>
            </a:schemeClr>
          </a:lnRef>
          <a:fillRef idx="3">
            <a:schemeClr val="accent4">
              <a:tint val="40000"/>
              <a:hueOff val="0"/>
              <a:satOff val="0"/>
              <a:lumOff val="0"/>
              <a:alphaOff val="0"/>
            </a:schemeClr>
          </a:fillRef>
          <a:effectRef idx="3">
            <a:schemeClr val="accent4">
              <a:tint val="40000"/>
              <a:hueOff val="0"/>
              <a:satOff val="0"/>
              <a:lumOff val="0"/>
              <a:alphaOff val="0"/>
            </a:schemeClr>
          </a:effectRef>
          <a:fontRef idx="minor">
            <a:schemeClr val="dk1">
              <a:hueOff val="0"/>
              <a:satOff val="0"/>
              <a:lumOff val="0"/>
              <a:alphaOff val="0"/>
            </a:schemeClr>
          </a:fontRef>
        </p:style>
      </p:sp>
      <p:sp>
        <p:nvSpPr>
          <p:cNvPr id="10" name="Freeform 9"/>
          <p:cNvSpPr/>
          <p:nvPr/>
        </p:nvSpPr>
        <p:spPr>
          <a:xfrm>
            <a:off x="2513252" y="5164888"/>
            <a:ext cx="5486412" cy="534328"/>
          </a:xfrm>
          <a:custGeom>
            <a:avLst/>
            <a:gdLst>
              <a:gd name="connsiteX0" fmla="*/ 0 w 5486412"/>
              <a:gd name="connsiteY0" fmla="*/ 0 h 534328"/>
              <a:gd name="connsiteX1" fmla="*/ 5486412 w 5486412"/>
              <a:gd name="connsiteY1" fmla="*/ 0 h 534328"/>
              <a:gd name="connsiteX2" fmla="*/ 5486412 w 5486412"/>
              <a:gd name="connsiteY2" fmla="*/ 534328 h 534328"/>
              <a:gd name="connsiteX3" fmla="*/ 0 w 5486412"/>
              <a:gd name="connsiteY3" fmla="*/ 534328 h 534328"/>
              <a:gd name="connsiteX4" fmla="*/ 0 w 5486412"/>
              <a:gd name="connsiteY4" fmla="*/ 0 h 534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12" h="534328">
                <a:moveTo>
                  <a:pt x="0" y="0"/>
                </a:moveTo>
                <a:lnTo>
                  <a:pt x="5486412" y="0"/>
                </a:lnTo>
                <a:lnTo>
                  <a:pt x="5486412" y="534328"/>
                </a:lnTo>
                <a:lnTo>
                  <a:pt x="0" y="534328"/>
                </a:lnTo>
                <a:lnTo>
                  <a:pt x="0" y="0"/>
                </a:lnTo>
                <a:close/>
              </a:path>
            </a:pathLst>
          </a:custGeom>
          <a:solidFill>
            <a:schemeClr val="accent3">
              <a:lumMod val="75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Maintenance Management System</a:t>
            </a:r>
            <a:endParaRPr lang="en-US" sz="2400" b="1" kern="1200" dirty="0"/>
          </a:p>
        </p:txBody>
      </p:sp>
      <p:sp>
        <p:nvSpPr>
          <p:cNvPr id="11" name="Freeform 10"/>
          <p:cNvSpPr/>
          <p:nvPr/>
        </p:nvSpPr>
        <p:spPr>
          <a:xfrm>
            <a:off x="4443016" y="2918554"/>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0"/>
              <a:satOff val="0"/>
              <a:lumOff val="0"/>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Level of Service</a:t>
            </a:r>
            <a:endParaRPr lang="en-US" sz="1500" kern="1200" dirty="0"/>
          </a:p>
        </p:txBody>
      </p:sp>
      <p:sp>
        <p:nvSpPr>
          <p:cNvPr id="12" name="Freeform 11"/>
          <p:cNvSpPr/>
          <p:nvPr/>
        </p:nvSpPr>
        <p:spPr>
          <a:xfrm>
            <a:off x="3476176" y="1884040"/>
            <a:ext cx="1691527" cy="1234529"/>
          </a:xfrm>
          <a:custGeom>
            <a:avLst/>
            <a:gdLst>
              <a:gd name="connsiteX0" fmla="*/ 0 w 1691527"/>
              <a:gd name="connsiteY0" fmla="*/ 617265 h 1234529"/>
              <a:gd name="connsiteX1" fmla="*/ 845764 w 1691527"/>
              <a:gd name="connsiteY1" fmla="*/ 0 h 1234529"/>
              <a:gd name="connsiteX2" fmla="*/ 1691528 w 1691527"/>
              <a:gd name="connsiteY2" fmla="*/ 617265 h 1234529"/>
              <a:gd name="connsiteX3" fmla="*/ 845764 w 1691527"/>
              <a:gd name="connsiteY3" fmla="*/ 1234530 h 1234529"/>
              <a:gd name="connsiteX4" fmla="*/ 0 w 1691527"/>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527" h="1234529">
                <a:moveTo>
                  <a:pt x="0" y="617265"/>
                </a:moveTo>
                <a:cubicBezTo>
                  <a:pt x="0" y="276359"/>
                  <a:pt x="378661" y="0"/>
                  <a:pt x="845764" y="0"/>
                </a:cubicBezTo>
                <a:cubicBezTo>
                  <a:pt x="1312867" y="0"/>
                  <a:pt x="1691528" y="276359"/>
                  <a:pt x="1691528" y="617265"/>
                </a:cubicBezTo>
                <a:cubicBezTo>
                  <a:pt x="1691528" y="958171"/>
                  <a:pt x="1312867" y="1234530"/>
                  <a:pt x="845764" y="1234530"/>
                </a:cubicBezTo>
                <a:cubicBezTo>
                  <a:pt x="378661"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4822484"/>
              <a:satOff val="-4333"/>
              <a:lumOff val="-686"/>
              <a:alphaOff val="0"/>
            </a:schemeClr>
          </a:effectRef>
          <a:fontRef idx="minor">
            <a:schemeClr val="lt1"/>
          </a:fontRef>
        </p:style>
        <p:txBody>
          <a:bodyPr spcFirstLastPara="0" vert="horz" wrap="square" lIns="266768" tIns="199843" rIns="266768" bIns="199843" numCol="1" spcCol="1270" anchor="ctr" anchorCtr="0">
            <a:noAutofit/>
          </a:bodyPr>
          <a:lstStyle/>
          <a:p>
            <a:pPr lvl="0" algn="ctr" defTabSz="666750">
              <a:lnSpc>
                <a:spcPct val="90000"/>
              </a:lnSpc>
              <a:spcBef>
                <a:spcPct val="0"/>
              </a:spcBef>
              <a:spcAft>
                <a:spcPct val="35000"/>
              </a:spcAft>
            </a:pPr>
            <a:r>
              <a:rPr lang="en-US" sz="1500" kern="1200" dirty="0" smtClean="0"/>
              <a:t>Condition Assessment</a:t>
            </a:r>
            <a:endParaRPr lang="en-US" sz="1500" kern="1200" dirty="0"/>
          </a:p>
        </p:txBody>
      </p:sp>
      <p:sp>
        <p:nvSpPr>
          <p:cNvPr id="13" name="Freeform 12"/>
          <p:cNvSpPr/>
          <p:nvPr/>
        </p:nvSpPr>
        <p:spPr>
          <a:xfrm>
            <a:off x="5128818" y="1884043"/>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9644967"/>
              <a:satOff val="-8667"/>
              <a:lumOff val="-1373"/>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Asset Inventory</a:t>
            </a:r>
            <a:endParaRPr lang="en-US" sz="1500" kern="1200" dirty="0"/>
          </a:p>
        </p:txBody>
      </p:sp>
      <p:sp>
        <p:nvSpPr>
          <p:cNvPr id="15" name="Freeform 14"/>
          <p:cNvSpPr/>
          <p:nvPr/>
        </p:nvSpPr>
        <p:spPr>
          <a:xfrm>
            <a:off x="4443013" y="2902160"/>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schemeClr>
          </a:solidFill>
        </p:spPr>
        <p:style>
          <a:lnRef idx="0">
            <a:schemeClr val="lt1">
              <a:hueOff val="0"/>
              <a:satOff val="0"/>
              <a:lumOff val="0"/>
              <a:alphaOff val="0"/>
            </a:schemeClr>
          </a:lnRef>
          <a:fillRef idx="3">
            <a:scrgbClr r="0" g="0" b="0"/>
          </a:fillRef>
          <a:effectRef idx="3">
            <a:schemeClr val="accent4">
              <a:hueOff val="0"/>
              <a:satOff val="0"/>
              <a:lumOff val="0"/>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Level of Service</a:t>
            </a:r>
            <a:endParaRPr lang="en-US" sz="1500" kern="1200" dirty="0"/>
          </a:p>
        </p:txBody>
      </p:sp>
      <p:sp>
        <p:nvSpPr>
          <p:cNvPr id="14" name="Shape 13"/>
          <p:cNvSpPr/>
          <p:nvPr/>
        </p:nvSpPr>
        <p:spPr>
          <a:xfrm>
            <a:off x="3217343" y="1614885"/>
            <a:ext cx="3840757" cy="3072605"/>
          </a:xfrm>
          <a:prstGeom prst="funnel">
            <a:avLst/>
          </a:prstGeom>
          <a:blipFill rotWithShape="0">
            <a:blip r:embed="rId3">
              <a:lum bright="70000" contrast="-70000"/>
            </a:blip>
            <a:stretch>
              <a:fillRect/>
            </a:stretch>
          </a:blipFill>
        </p:spPr>
        <p:style>
          <a:lnRef idx="1">
            <a:schemeClr val="accent4">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2747927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afterEffect" p14:presetBounceEnd="5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56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2000" fill="hold" grpId="0" nodeType="afterEffect" p14:presetBounceEnd="52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52000">
                                          <p:cBhvr additive="base">
                                            <p:cTn id="12" dur="5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50000">
                                          <p:cBhvr additive="base">
                                            <p:cTn id="17"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3"/>
                                            </p:tgtEl>
                                            <p:attrNameLst>
                                              <p:attrName>ppt_y</p:attrName>
                                            </p:attrNameLst>
                                          </p:cBhvr>
                                          <p:tavLst>
                                            <p:tav tm="0">
                                              <p:val>
                                                <p:strVal val="0-#ppt_h/2"/>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2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0695" name="Rectangle 7"/>
          <p:cNvSpPr>
            <a:spLocks noChangeArrowheads="1"/>
          </p:cNvSpPr>
          <p:nvPr/>
        </p:nvSpPr>
        <p:spPr bwMode="auto">
          <a:xfrm>
            <a:off x="677334" y="3048000"/>
            <a:ext cx="10904361"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hlink"/>
              </a:buClr>
              <a:buFont typeface="Wingdings" pitchFamily="2" charset="2"/>
              <a:buBlip>
                <a:blip r:embed="rId3"/>
              </a:buBlip>
              <a:defRPr sz="3200">
                <a:solidFill>
                  <a:schemeClr val="tx1"/>
                </a:solidFill>
                <a:effectLst>
                  <a:outerShdw blurRad="38100" dist="38100" dir="2700000" algn="tl">
                    <a:srgbClr val="000000"/>
                  </a:outerShdw>
                </a:effectLst>
                <a:latin typeface="Arial" charset="0"/>
              </a:defRPr>
            </a:lvl1pPr>
            <a:lvl2pPr marL="742950" indent="-285750">
              <a:spcBef>
                <a:spcPct val="20000"/>
              </a:spcBef>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Arial" charset="0"/>
              </a:defRPr>
            </a:lvl2pPr>
            <a:lvl3pPr marL="1143000" indent="-228600">
              <a:spcBef>
                <a:spcPct val="20000"/>
              </a:spcBef>
              <a:buClr>
                <a:schemeClr val="hlink"/>
              </a:buClr>
              <a:buFont typeface="Wingdings" pitchFamily="2" charset="2"/>
              <a:buBlip>
                <a:blip r:embed="rId3"/>
              </a:buBlip>
              <a:defRPr sz="2400">
                <a:solidFill>
                  <a:schemeClr val="tx1"/>
                </a:solidFill>
                <a:effectLst>
                  <a:outerShdw blurRad="38100" dist="38100" dir="2700000" algn="tl">
                    <a:srgbClr val="000000"/>
                  </a:outerShdw>
                </a:effectLst>
                <a:latin typeface="Arial" charset="0"/>
              </a:defRPr>
            </a:lvl3pPr>
            <a:lvl4pPr marL="1600200" indent="-228600">
              <a:spcBef>
                <a:spcPct val="20000"/>
              </a:spcBef>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Arial" charset="0"/>
              </a:defRPr>
            </a:lvl4pPr>
            <a:lvl5pPr marL="2057400" indent="-228600">
              <a:spcBef>
                <a:spcPct val="20000"/>
              </a:spcBef>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5pPr>
            <a:lvl6pPr marL="25146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6pPr>
            <a:lvl7pPr marL="29718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7pPr>
            <a:lvl8pPr marL="34290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8pPr>
            <a:lvl9pPr marL="38862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9pPr>
          </a:lstStyle>
          <a:p>
            <a:pPr eaLnBrk="1" hangingPunct="1"/>
            <a:r>
              <a:rPr lang="en-US" altLang="en-US" sz="2000" dirty="0"/>
              <a:t>Frequency of Performed Maintenance</a:t>
            </a:r>
          </a:p>
          <a:p>
            <a:pPr eaLnBrk="1" hangingPunct="1"/>
            <a:r>
              <a:rPr lang="en-US" altLang="en-US" sz="2000" dirty="0"/>
              <a:t>Example: Mowing Activity</a:t>
            </a:r>
          </a:p>
          <a:p>
            <a:pPr lvl="1" eaLnBrk="1" hangingPunct="1"/>
            <a:endParaRPr lang="en-US" altLang="en-US" sz="1800" dirty="0"/>
          </a:p>
          <a:p>
            <a:pPr lvl="1" eaLnBrk="1" hangingPunct="1"/>
            <a:endParaRPr lang="en-US" altLang="en-US" sz="1800" dirty="0"/>
          </a:p>
          <a:p>
            <a:pPr lvl="2" eaLnBrk="1" hangingPunct="1"/>
            <a:r>
              <a:rPr lang="en-US" altLang="en-US" sz="1600" dirty="0"/>
              <a:t>3 cycles of mowing on all acres on state routes</a:t>
            </a:r>
          </a:p>
          <a:p>
            <a:pPr lvl="2" eaLnBrk="1" hangingPunct="1"/>
            <a:r>
              <a:rPr lang="en-US" altLang="en-US" sz="1600" dirty="0"/>
              <a:t>Level of Service = 3.000 acres/acre</a:t>
            </a:r>
          </a:p>
          <a:p>
            <a:pPr lvl="2" eaLnBrk="1" hangingPunct="1">
              <a:buFont typeface="Wingdings" pitchFamily="2" charset="2"/>
              <a:buNone/>
            </a:pPr>
            <a:endParaRPr lang="en-US" altLang="en-US" sz="1600" dirty="0"/>
          </a:p>
          <a:p>
            <a:pPr lvl="2" eaLnBrk="1" hangingPunct="1"/>
            <a:r>
              <a:rPr lang="en-US" altLang="en-US" sz="1600" dirty="0"/>
              <a:t>4 cycles of mowing on all acres on interstate routes</a:t>
            </a:r>
          </a:p>
          <a:p>
            <a:pPr lvl="2" eaLnBrk="1" hangingPunct="1"/>
            <a:r>
              <a:rPr lang="en-US" altLang="en-US" sz="1600" dirty="0"/>
              <a:t>Level of Service = 4.000 acres/acre</a:t>
            </a:r>
          </a:p>
        </p:txBody>
      </p:sp>
      <p:pic>
        <p:nvPicPr>
          <p:cNvPr id="370712" name="Picture 24" descr="mower"/>
          <p:cNvPicPr>
            <a:picLocks noChangeAspect="1" noChangeArrowheads="1"/>
          </p:cNvPicPr>
          <p:nvPr/>
        </p:nvPicPr>
        <p:blipFill>
          <a:blip r:embed="rId4">
            <a:extLst>
              <a:ext uri="{28A0092B-C50C-407E-A947-70E740481C1C}">
                <a14:useLocalDpi xmlns:a14="http://schemas.microsoft.com/office/drawing/2010/main" val="0"/>
              </a:ext>
            </a:extLst>
          </a:blip>
          <a:srcRect b="28444"/>
          <a:stretch>
            <a:fillRect/>
          </a:stretch>
        </p:blipFill>
        <p:spPr bwMode="auto">
          <a:xfrm>
            <a:off x="7366001" y="1676402"/>
            <a:ext cx="4423833" cy="2136775"/>
          </a:xfrm>
          <a:prstGeom prst="rect">
            <a:avLst/>
          </a:prstGeom>
          <a:noFill/>
          <a:extLst>
            <a:ext uri="{909E8E84-426E-40DD-AFC4-6F175D3DCCD1}">
              <a14:hiddenFill xmlns:a14="http://schemas.microsoft.com/office/drawing/2010/main">
                <a:solidFill>
                  <a:srgbClr val="FFFFFF"/>
                </a:solidFill>
              </a14:hiddenFill>
            </a:ext>
          </a:extLst>
        </p:spPr>
      </p:pic>
      <p:sp>
        <p:nvSpPr>
          <p:cNvPr id="370713" name="WordArt 25"/>
          <p:cNvSpPr>
            <a:spLocks noChangeArrowheads="1" noChangeShapeType="1" noTextEdit="1"/>
          </p:cNvSpPr>
          <p:nvPr/>
        </p:nvSpPr>
        <p:spPr bwMode="auto">
          <a:xfrm>
            <a:off x="8856133" y="4419600"/>
            <a:ext cx="1608667" cy="571500"/>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Impact"/>
              </a:rPr>
              <a:t>3 cycles</a:t>
            </a:r>
          </a:p>
        </p:txBody>
      </p:sp>
      <p:sp>
        <p:nvSpPr>
          <p:cNvPr id="370715" name="WordArt 27"/>
          <p:cNvSpPr>
            <a:spLocks noChangeArrowheads="1" noChangeShapeType="1" noTextEdit="1"/>
          </p:cNvSpPr>
          <p:nvPr/>
        </p:nvSpPr>
        <p:spPr bwMode="auto">
          <a:xfrm>
            <a:off x="8856133" y="5410200"/>
            <a:ext cx="1608667" cy="57150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4 cycles</a:t>
            </a:r>
          </a:p>
        </p:txBody>
      </p:sp>
      <p:pic>
        <p:nvPicPr>
          <p:cNvPr id="370718" name="Picture 30" descr="MMj03567590000[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23333" y="1600200"/>
            <a:ext cx="1524000" cy="1371600"/>
          </a:xfrm>
          <a:prstGeom prst="rect">
            <a:avLst/>
          </a:prstGeom>
          <a:noFill/>
          <a:extLst>
            <a:ext uri="{909E8E84-426E-40DD-AFC4-6F175D3DCCD1}">
              <a14:hiddenFill xmlns:a14="http://schemas.microsoft.com/office/drawing/2010/main">
                <a:solidFill>
                  <a:srgbClr val="FFFFFF"/>
                </a:solidFill>
              </a14:hiddenFill>
            </a:ext>
          </a:extLst>
        </p:spPr>
      </p:pic>
      <p:sp>
        <p:nvSpPr>
          <p:cNvPr id="370719" name="Text Box 31"/>
          <p:cNvSpPr txBox="1">
            <a:spLocks noChangeArrowheads="1"/>
          </p:cNvSpPr>
          <p:nvPr/>
        </p:nvSpPr>
        <p:spPr bwMode="auto">
          <a:xfrm>
            <a:off x="2032000" y="1905000"/>
            <a:ext cx="364066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a:effectLst>
                  <a:outerShdw blurRad="38100" dist="38100" dir="2700000" algn="tl">
                    <a:srgbClr val="000000"/>
                  </a:outerShdw>
                </a:effectLst>
              </a:rPr>
              <a:t>Level of Service</a:t>
            </a:r>
          </a:p>
        </p:txBody>
      </p:sp>
      <p:sp>
        <p:nvSpPr>
          <p:cNvPr id="2" name="Title 1"/>
          <p:cNvSpPr>
            <a:spLocks noGrp="1"/>
          </p:cNvSpPr>
          <p:nvPr>
            <p:ph type="title"/>
          </p:nvPr>
        </p:nvSpPr>
        <p:spPr/>
        <p:txBody>
          <a:bodyPr/>
          <a:lstStyle/>
          <a:p>
            <a:r>
              <a:rPr lang="en-US" dirty="0" smtClean="0"/>
              <a:t>Level of Service</a:t>
            </a:r>
            <a:endParaRPr lang="en-US" dirty="0"/>
          </a:p>
        </p:txBody>
      </p:sp>
    </p:spTree>
    <p:extLst>
      <p:ext uri="{BB962C8B-B14F-4D97-AF65-F5344CB8AC3E}">
        <p14:creationId xmlns:p14="http://schemas.microsoft.com/office/powerpoint/2010/main" val="2672501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06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0695">
                                            <p:txEl>
                                              <p:pRg st="1" end="1"/>
                                            </p:txEl>
                                          </p:spTgt>
                                        </p:tgtEl>
                                        <p:attrNameLst>
                                          <p:attrName>style.visibility</p:attrName>
                                        </p:attrNameLst>
                                      </p:cBhvr>
                                      <p:to>
                                        <p:strVal val="visible"/>
                                      </p:to>
                                    </p:set>
                                  </p:childTnLst>
                                </p:cTn>
                              </p:par>
                              <p:par>
                                <p:cTn id="11" presetID="23" presetClass="entr" presetSubtype="16" fill="hold" nodeType="withEffect">
                                  <p:stCondLst>
                                    <p:cond delay="0"/>
                                  </p:stCondLst>
                                  <p:childTnLst>
                                    <p:set>
                                      <p:cBhvr>
                                        <p:cTn id="12" dur="1" fill="hold">
                                          <p:stCondLst>
                                            <p:cond delay="0"/>
                                          </p:stCondLst>
                                        </p:cTn>
                                        <p:tgtEl>
                                          <p:spTgt spid="370712"/>
                                        </p:tgtEl>
                                        <p:attrNameLst>
                                          <p:attrName>style.visibility</p:attrName>
                                        </p:attrNameLst>
                                      </p:cBhvr>
                                      <p:to>
                                        <p:strVal val="visible"/>
                                      </p:to>
                                    </p:set>
                                    <p:anim calcmode="lin" valueType="num">
                                      <p:cBhvr>
                                        <p:cTn id="13" dur="500" fill="hold"/>
                                        <p:tgtEl>
                                          <p:spTgt spid="370712"/>
                                        </p:tgtEl>
                                        <p:attrNameLst>
                                          <p:attrName>ppt_w</p:attrName>
                                        </p:attrNameLst>
                                      </p:cBhvr>
                                      <p:tavLst>
                                        <p:tav tm="0">
                                          <p:val>
                                            <p:fltVal val="0"/>
                                          </p:val>
                                        </p:tav>
                                        <p:tav tm="100000">
                                          <p:val>
                                            <p:strVal val="#ppt_w"/>
                                          </p:val>
                                        </p:tav>
                                      </p:tavLst>
                                    </p:anim>
                                    <p:anim calcmode="lin" valueType="num">
                                      <p:cBhvr>
                                        <p:cTn id="14" dur="500" fill="hold"/>
                                        <p:tgtEl>
                                          <p:spTgt spid="370712"/>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0695">
                                            <p:txEl>
                                              <p:pRg st="4" end="4"/>
                                            </p:txEl>
                                          </p:spTgt>
                                        </p:tgtEl>
                                        <p:attrNameLst>
                                          <p:attrName>style.visibility</p:attrName>
                                        </p:attrNameLst>
                                      </p:cBhvr>
                                      <p:to>
                                        <p:strVal val="visible"/>
                                      </p:to>
                                    </p:set>
                                  </p:childTnLst>
                                </p:cTn>
                              </p:par>
                              <p:par>
                                <p:cTn id="19" presetID="2" presetClass="entr" presetSubtype="4" fill="hold" grpId="0" nodeType="withEffect">
                                  <p:stCondLst>
                                    <p:cond delay="0"/>
                                  </p:stCondLst>
                                  <p:childTnLst>
                                    <p:set>
                                      <p:cBhvr>
                                        <p:cTn id="20" dur="1" fill="hold">
                                          <p:stCondLst>
                                            <p:cond delay="0"/>
                                          </p:stCondLst>
                                        </p:cTn>
                                        <p:tgtEl>
                                          <p:spTgt spid="370713"/>
                                        </p:tgtEl>
                                        <p:attrNameLst>
                                          <p:attrName>style.visibility</p:attrName>
                                        </p:attrNameLst>
                                      </p:cBhvr>
                                      <p:to>
                                        <p:strVal val="visible"/>
                                      </p:to>
                                    </p:set>
                                    <p:anim calcmode="lin" valueType="num">
                                      <p:cBhvr additive="base">
                                        <p:cTn id="21" dur="500" fill="hold"/>
                                        <p:tgtEl>
                                          <p:spTgt spid="370713"/>
                                        </p:tgtEl>
                                        <p:attrNameLst>
                                          <p:attrName>ppt_x</p:attrName>
                                        </p:attrNameLst>
                                      </p:cBhvr>
                                      <p:tavLst>
                                        <p:tav tm="0">
                                          <p:val>
                                            <p:strVal val="#ppt_x"/>
                                          </p:val>
                                        </p:tav>
                                        <p:tav tm="100000">
                                          <p:val>
                                            <p:strVal val="#ppt_x"/>
                                          </p:val>
                                        </p:tav>
                                      </p:tavLst>
                                    </p:anim>
                                    <p:anim calcmode="lin" valueType="num">
                                      <p:cBhvr additive="base">
                                        <p:cTn id="22" dur="500" fill="hold"/>
                                        <p:tgtEl>
                                          <p:spTgt spid="370713"/>
                                        </p:tgtEl>
                                        <p:attrNameLst>
                                          <p:attrName>ppt_y</p:attrName>
                                        </p:attrNameLst>
                                      </p:cBhvr>
                                      <p:tavLst>
                                        <p:tav tm="0">
                                          <p:val>
                                            <p:strVal val="1+#ppt_h/2"/>
                                          </p:val>
                                        </p:tav>
                                        <p:tav tm="100000">
                                          <p:val>
                                            <p:strVal val="#ppt_y"/>
                                          </p:val>
                                        </p:tav>
                                      </p:tavLst>
                                    </p:anim>
                                  </p:childTnLst>
                                </p:cTn>
                              </p:par>
                              <p:par>
                                <p:cTn id="23" presetID="1" presetClass="entr" presetSubtype="0" fill="hold" grpId="0" nodeType="withEffect">
                                  <p:stCondLst>
                                    <p:cond delay="0"/>
                                  </p:stCondLst>
                                  <p:childTnLst>
                                    <p:set>
                                      <p:cBhvr>
                                        <p:cTn id="24" dur="1" fill="hold">
                                          <p:stCondLst>
                                            <p:cond delay="0"/>
                                          </p:stCondLst>
                                        </p:cTn>
                                        <p:tgtEl>
                                          <p:spTgt spid="370695">
                                            <p:txEl>
                                              <p:pRg st="5" end="5"/>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70715"/>
                                        </p:tgtEl>
                                        <p:attrNameLst>
                                          <p:attrName>style.visibility</p:attrName>
                                        </p:attrNameLst>
                                      </p:cBhvr>
                                      <p:to>
                                        <p:strVal val="visible"/>
                                      </p:to>
                                    </p:set>
                                    <p:anim calcmode="lin" valueType="num">
                                      <p:cBhvr additive="base">
                                        <p:cTn id="29" dur="500" fill="hold"/>
                                        <p:tgtEl>
                                          <p:spTgt spid="370715"/>
                                        </p:tgtEl>
                                        <p:attrNameLst>
                                          <p:attrName>ppt_x</p:attrName>
                                        </p:attrNameLst>
                                      </p:cBhvr>
                                      <p:tavLst>
                                        <p:tav tm="0">
                                          <p:val>
                                            <p:strVal val="#ppt_x"/>
                                          </p:val>
                                        </p:tav>
                                        <p:tav tm="100000">
                                          <p:val>
                                            <p:strVal val="#ppt_x"/>
                                          </p:val>
                                        </p:tav>
                                      </p:tavLst>
                                    </p:anim>
                                    <p:anim calcmode="lin" valueType="num">
                                      <p:cBhvr additive="base">
                                        <p:cTn id="30" dur="500" fill="hold"/>
                                        <p:tgtEl>
                                          <p:spTgt spid="370715"/>
                                        </p:tgtEl>
                                        <p:attrNameLst>
                                          <p:attrName>ppt_y</p:attrName>
                                        </p:attrNameLst>
                                      </p:cBhvr>
                                      <p:tavLst>
                                        <p:tav tm="0">
                                          <p:val>
                                            <p:strVal val="1+#ppt_h/2"/>
                                          </p:val>
                                        </p:tav>
                                        <p:tav tm="100000">
                                          <p:val>
                                            <p:strVal val="#ppt_y"/>
                                          </p:val>
                                        </p:tav>
                                      </p:tavLst>
                                    </p:anim>
                                  </p:childTnLst>
                                </p:cTn>
                              </p:par>
                              <p:par>
                                <p:cTn id="31" presetID="1" presetClass="entr" presetSubtype="0" fill="hold" grpId="0" nodeType="withEffect">
                                  <p:stCondLst>
                                    <p:cond delay="0"/>
                                  </p:stCondLst>
                                  <p:childTnLst>
                                    <p:set>
                                      <p:cBhvr>
                                        <p:cTn id="32" dur="1" fill="hold">
                                          <p:stCondLst>
                                            <p:cond delay="0"/>
                                          </p:stCondLst>
                                        </p:cTn>
                                        <p:tgtEl>
                                          <p:spTgt spid="370695">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7069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5" grpId="0" build="p" bldLvl="2"/>
      <p:bldP spid="370713" grpId="0" animBg="1"/>
      <p:bldP spid="370715"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0695" name="Rectangle 7"/>
          <p:cNvSpPr>
            <a:spLocks noChangeArrowheads="1"/>
          </p:cNvSpPr>
          <p:nvPr/>
        </p:nvSpPr>
        <p:spPr bwMode="auto">
          <a:xfrm>
            <a:off x="677334" y="3048000"/>
            <a:ext cx="10904361"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hlink"/>
              </a:buClr>
              <a:buFont typeface="Wingdings" pitchFamily="2" charset="2"/>
              <a:buBlip>
                <a:blip r:embed="rId3"/>
              </a:buBlip>
              <a:defRPr sz="3200">
                <a:solidFill>
                  <a:schemeClr val="tx1"/>
                </a:solidFill>
                <a:effectLst>
                  <a:outerShdw blurRad="38100" dist="38100" dir="2700000" algn="tl">
                    <a:srgbClr val="000000"/>
                  </a:outerShdw>
                </a:effectLst>
                <a:latin typeface="Arial" charset="0"/>
              </a:defRPr>
            </a:lvl1pPr>
            <a:lvl2pPr marL="742950" indent="-285750">
              <a:spcBef>
                <a:spcPct val="20000"/>
              </a:spcBef>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Arial" charset="0"/>
              </a:defRPr>
            </a:lvl2pPr>
            <a:lvl3pPr marL="1143000" indent="-228600">
              <a:spcBef>
                <a:spcPct val="20000"/>
              </a:spcBef>
              <a:buClr>
                <a:schemeClr val="hlink"/>
              </a:buClr>
              <a:buFont typeface="Wingdings" pitchFamily="2" charset="2"/>
              <a:buBlip>
                <a:blip r:embed="rId3"/>
              </a:buBlip>
              <a:defRPr sz="2400">
                <a:solidFill>
                  <a:schemeClr val="tx1"/>
                </a:solidFill>
                <a:effectLst>
                  <a:outerShdw blurRad="38100" dist="38100" dir="2700000" algn="tl">
                    <a:srgbClr val="000000"/>
                  </a:outerShdw>
                </a:effectLst>
                <a:latin typeface="Arial" charset="0"/>
              </a:defRPr>
            </a:lvl3pPr>
            <a:lvl4pPr marL="1600200" indent="-228600">
              <a:spcBef>
                <a:spcPct val="20000"/>
              </a:spcBef>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Arial" charset="0"/>
              </a:defRPr>
            </a:lvl4pPr>
            <a:lvl5pPr marL="2057400" indent="-228600">
              <a:spcBef>
                <a:spcPct val="20000"/>
              </a:spcBef>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5pPr>
            <a:lvl6pPr marL="25146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6pPr>
            <a:lvl7pPr marL="29718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7pPr>
            <a:lvl8pPr marL="34290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8pPr>
            <a:lvl9pPr marL="3886200" indent="-228600" fontAlgn="base">
              <a:spcBef>
                <a:spcPct val="20000"/>
              </a:spcBef>
              <a:spcAft>
                <a:spcPct val="0"/>
              </a:spcAft>
              <a:buClr>
                <a:schemeClr val="hlink"/>
              </a:buClr>
              <a:buFont typeface="Wingdings" pitchFamily="2" charset="2"/>
              <a:buBlip>
                <a:blip r:embed="rId3"/>
              </a:buBlip>
              <a:defRPr sz="2000">
                <a:solidFill>
                  <a:schemeClr val="tx1"/>
                </a:solidFill>
                <a:effectLst>
                  <a:outerShdw blurRad="38100" dist="38100" dir="2700000" algn="tl">
                    <a:srgbClr val="000000"/>
                  </a:outerShdw>
                </a:effectLst>
                <a:latin typeface="Arial" charset="0"/>
              </a:defRPr>
            </a:lvl9pPr>
          </a:lstStyle>
          <a:p>
            <a:pPr eaLnBrk="1" hangingPunct="1"/>
            <a:r>
              <a:rPr lang="en-US" altLang="en-US" sz="2000" dirty="0">
                <a:effectLst/>
              </a:rPr>
              <a:t>Frequency of Performed Maintenance</a:t>
            </a:r>
          </a:p>
          <a:p>
            <a:pPr eaLnBrk="1" hangingPunct="1"/>
            <a:r>
              <a:rPr lang="en-US" altLang="en-US" sz="2000" dirty="0">
                <a:effectLst/>
              </a:rPr>
              <a:t>Example: </a:t>
            </a:r>
            <a:r>
              <a:rPr lang="en-US" altLang="en-US" sz="2000" dirty="0" smtClean="0">
                <a:effectLst/>
              </a:rPr>
              <a:t>Sign Sheeting Replacement</a:t>
            </a:r>
            <a:endParaRPr lang="en-US" altLang="en-US" sz="2000" dirty="0">
              <a:effectLst/>
            </a:endParaRPr>
          </a:p>
          <a:p>
            <a:pPr lvl="1" eaLnBrk="1" hangingPunct="1"/>
            <a:endParaRPr lang="en-US" altLang="en-US" sz="1800" dirty="0">
              <a:effectLst/>
            </a:endParaRPr>
          </a:p>
          <a:p>
            <a:pPr lvl="1" eaLnBrk="1" hangingPunct="1"/>
            <a:endParaRPr lang="en-US" altLang="en-US" sz="1800" dirty="0">
              <a:effectLst/>
            </a:endParaRPr>
          </a:p>
          <a:p>
            <a:pPr lvl="2" eaLnBrk="1" hangingPunct="1"/>
            <a:r>
              <a:rPr lang="en-US" altLang="en-US" sz="1600" dirty="0" smtClean="0">
                <a:effectLst/>
              </a:rPr>
              <a:t>If sign sheeting lasts 10 years, </a:t>
            </a:r>
          </a:p>
          <a:p>
            <a:pPr lvl="2" eaLnBrk="1" hangingPunct="1"/>
            <a:r>
              <a:rPr lang="en-US" altLang="en-US" sz="1600" dirty="0" smtClean="0">
                <a:effectLst/>
              </a:rPr>
              <a:t>Should replace 1/10</a:t>
            </a:r>
            <a:r>
              <a:rPr lang="en-US" altLang="en-US" sz="1600" baseline="30000" dirty="0" smtClean="0">
                <a:effectLst/>
              </a:rPr>
              <a:t>th</a:t>
            </a:r>
            <a:r>
              <a:rPr lang="en-US" altLang="en-US" sz="1600" dirty="0" smtClean="0">
                <a:effectLst/>
              </a:rPr>
              <a:t> of inventory each year</a:t>
            </a:r>
            <a:endParaRPr lang="en-US" altLang="en-US" sz="1600" dirty="0">
              <a:effectLst/>
            </a:endParaRPr>
          </a:p>
          <a:p>
            <a:pPr lvl="2" eaLnBrk="1" hangingPunct="1"/>
            <a:r>
              <a:rPr lang="en-US" altLang="en-US" sz="1600" dirty="0">
                <a:effectLst/>
              </a:rPr>
              <a:t>Level of Service = </a:t>
            </a:r>
            <a:r>
              <a:rPr lang="en-US" altLang="en-US" sz="1600" dirty="0" smtClean="0">
                <a:effectLst/>
              </a:rPr>
              <a:t>0.100 </a:t>
            </a:r>
            <a:r>
              <a:rPr lang="en-US" altLang="en-US" sz="1600" dirty="0" err="1" smtClean="0">
                <a:effectLst/>
              </a:rPr>
              <a:t>Sq</a:t>
            </a:r>
            <a:r>
              <a:rPr lang="en-US" altLang="en-US" sz="1600" dirty="0" smtClean="0">
                <a:effectLst/>
              </a:rPr>
              <a:t> Ft. / Sq. Ft.</a:t>
            </a:r>
            <a:endParaRPr lang="en-US" altLang="en-US" sz="1600" dirty="0">
              <a:effectLst/>
            </a:endParaRPr>
          </a:p>
        </p:txBody>
      </p:sp>
      <p:pic>
        <p:nvPicPr>
          <p:cNvPr id="370718" name="Picture 30" descr="MMj03567590000[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23333" y="1600200"/>
            <a:ext cx="1524000" cy="1371600"/>
          </a:xfrm>
          <a:prstGeom prst="rect">
            <a:avLst/>
          </a:prstGeom>
          <a:noFill/>
          <a:extLst>
            <a:ext uri="{909E8E84-426E-40DD-AFC4-6F175D3DCCD1}">
              <a14:hiddenFill xmlns:a14="http://schemas.microsoft.com/office/drawing/2010/main">
                <a:solidFill>
                  <a:srgbClr val="FFFFFF"/>
                </a:solidFill>
              </a14:hiddenFill>
            </a:ext>
          </a:extLst>
        </p:spPr>
      </p:pic>
      <p:sp>
        <p:nvSpPr>
          <p:cNvPr id="370719" name="Text Box 31"/>
          <p:cNvSpPr txBox="1">
            <a:spLocks noChangeArrowheads="1"/>
          </p:cNvSpPr>
          <p:nvPr/>
        </p:nvSpPr>
        <p:spPr bwMode="auto">
          <a:xfrm>
            <a:off x="2032000" y="1905000"/>
            <a:ext cx="364066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a:effectLst>
                  <a:outerShdw blurRad="38100" dist="38100" dir="2700000" algn="tl">
                    <a:srgbClr val="000000"/>
                  </a:outerShdw>
                </a:effectLst>
              </a:rPr>
              <a:t>Level of Service</a:t>
            </a:r>
          </a:p>
        </p:txBody>
      </p:sp>
      <p:pic>
        <p:nvPicPr>
          <p:cNvPr id="17" name="Picture 25" descr="MPj0406914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63627" y="1702594"/>
            <a:ext cx="4220547" cy="210740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Level of Service</a:t>
            </a:r>
            <a:endParaRPr lang="en-US" dirty="0"/>
          </a:p>
        </p:txBody>
      </p:sp>
    </p:spTree>
    <p:extLst>
      <p:ext uri="{BB962C8B-B14F-4D97-AF65-F5344CB8AC3E}">
        <p14:creationId xmlns:p14="http://schemas.microsoft.com/office/powerpoint/2010/main" val="3410112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069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069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06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069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06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5" grpId="0" build="p" bldLvl="2"/>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Building Maintenance Budgets</a:t>
            </a:r>
            <a:endParaRPr lang="en-US" dirty="0"/>
          </a:p>
        </p:txBody>
      </p:sp>
      <p:grpSp>
        <p:nvGrpSpPr>
          <p:cNvPr id="7" name="Group 58"/>
          <p:cNvGrpSpPr>
            <a:grpSpLocks/>
          </p:cNvGrpSpPr>
          <p:nvPr/>
        </p:nvGrpSpPr>
        <p:grpSpPr bwMode="auto">
          <a:xfrm>
            <a:off x="1206792" y="2770218"/>
            <a:ext cx="2162131" cy="2365293"/>
            <a:chOff x="1104" y="1152"/>
            <a:chExt cx="970" cy="1068"/>
          </a:xfrm>
        </p:grpSpPr>
        <p:pic>
          <p:nvPicPr>
            <p:cNvPr id="8" name="Picture 30" descr="MCj041136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2" y="1152"/>
              <a:ext cx="918" cy="737"/>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37"/>
            <p:cNvSpPr txBox="1">
              <a:spLocks noChangeArrowheads="1"/>
            </p:cNvSpPr>
            <p:nvPr/>
          </p:nvSpPr>
          <p:spPr bwMode="auto">
            <a:xfrm>
              <a:off x="1104" y="1968"/>
              <a:ext cx="97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Inventory</a:t>
              </a:r>
            </a:p>
          </p:txBody>
        </p:sp>
      </p:grpSp>
      <p:grpSp>
        <p:nvGrpSpPr>
          <p:cNvPr id="10" name="Group 59"/>
          <p:cNvGrpSpPr>
            <a:grpSpLocks/>
          </p:cNvGrpSpPr>
          <p:nvPr/>
        </p:nvGrpSpPr>
        <p:grpSpPr bwMode="auto">
          <a:xfrm>
            <a:off x="3928903" y="2770218"/>
            <a:ext cx="3018068" cy="2794944"/>
            <a:chOff x="2256" y="1152"/>
            <a:chExt cx="1354" cy="1262"/>
          </a:xfrm>
        </p:grpSpPr>
        <p:sp>
          <p:nvSpPr>
            <p:cNvPr id="11" name="WordArt 27"/>
            <p:cNvSpPr>
              <a:spLocks noChangeArrowheads="1" noChangeShapeType="1" noTextEdit="1"/>
            </p:cNvSpPr>
            <p:nvPr/>
          </p:nvSpPr>
          <p:spPr bwMode="auto">
            <a:xfrm>
              <a:off x="2256" y="1392"/>
              <a:ext cx="306" cy="230"/>
            </a:xfrm>
            <a:prstGeom prst="rect">
              <a:avLst/>
            </a:prstGeom>
          </p:spPr>
          <p:txBody>
            <a:bodyPr wrap="none" fromWordArt="1">
              <a:prstTxWarp prst="textPlain">
                <a:avLst>
                  <a:gd name="adj" fmla="val 50000"/>
                </a:avLst>
              </a:prstTxWarp>
            </a:bodyPr>
            <a:lstStyle/>
            <a:p>
              <a:pPr algn="ctr"/>
              <a:r>
                <a:rPr lang="en-US" sz="3200" kern="10">
                  <a:ln w="19050">
                    <a:solidFill>
                      <a:srgbClr val="99CCFF"/>
                    </a:solidFill>
                    <a:round/>
                    <a:headEnd/>
                    <a:tailEnd/>
                  </a:ln>
                  <a:solidFill>
                    <a:srgbClr val="0066CC"/>
                  </a:solidFill>
                  <a:effectLst>
                    <a:outerShdw dist="35921" dir="2700000" algn="ctr" rotWithShape="0">
                      <a:srgbClr val="990000"/>
                    </a:outerShdw>
                  </a:effectLst>
                  <a:latin typeface="Impact"/>
                </a:rPr>
                <a:t>X</a:t>
              </a:r>
            </a:p>
          </p:txBody>
        </p:sp>
        <p:pic>
          <p:nvPicPr>
            <p:cNvPr id="12" name="Picture 28" descr="MMj03567590000[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784" y="1152"/>
              <a:ext cx="750" cy="7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38"/>
            <p:cNvSpPr txBox="1">
              <a:spLocks noChangeArrowheads="1"/>
            </p:cNvSpPr>
            <p:nvPr/>
          </p:nvSpPr>
          <p:spPr bwMode="auto">
            <a:xfrm>
              <a:off x="2640" y="1968"/>
              <a:ext cx="970"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a:t>Level of Service</a:t>
              </a:r>
            </a:p>
          </p:txBody>
        </p:sp>
      </p:grpSp>
      <p:grpSp>
        <p:nvGrpSpPr>
          <p:cNvPr id="14" name="Group 60"/>
          <p:cNvGrpSpPr>
            <a:grpSpLocks/>
          </p:cNvGrpSpPr>
          <p:nvPr/>
        </p:nvGrpSpPr>
        <p:grpSpPr bwMode="auto">
          <a:xfrm>
            <a:off x="7346980" y="2770218"/>
            <a:ext cx="3702372" cy="2794944"/>
            <a:chOff x="3696" y="1152"/>
            <a:chExt cx="1661" cy="1262"/>
          </a:xfrm>
        </p:grpSpPr>
        <p:pic>
          <p:nvPicPr>
            <p:cNvPr id="15" name="Picture 26" descr="MPj040757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24" y="1152"/>
              <a:ext cx="1133" cy="755"/>
            </a:xfrm>
            <a:prstGeom prst="rect">
              <a:avLst/>
            </a:prstGeom>
            <a:noFill/>
            <a:extLst>
              <a:ext uri="{909E8E84-426E-40DD-AFC4-6F175D3DCCD1}">
                <a14:hiddenFill xmlns:a14="http://schemas.microsoft.com/office/drawing/2010/main">
                  <a:solidFill>
                    <a:srgbClr val="FFFFFF"/>
                  </a:solidFill>
                </a14:hiddenFill>
              </a:ext>
            </a:extLst>
          </p:spPr>
        </p:pic>
        <p:sp>
          <p:nvSpPr>
            <p:cNvPr id="16" name="WordArt 29"/>
            <p:cNvSpPr>
              <a:spLocks noChangeArrowheads="1" noChangeShapeType="1" noTextEdit="1"/>
            </p:cNvSpPr>
            <p:nvPr/>
          </p:nvSpPr>
          <p:spPr bwMode="auto">
            <a:xfrm>
              <a:off x="3696" y="1392"/>
              <a:ext cx="306" cy="230"/>
            </a:xfrm>
            <a:prstGeom prst="rect">
              <a:avLst/>
            </a:prstGeom>
          </p:spPr>
          <p:txBody>
            <a:bodyPr wrap="none" fromWordArt="1">
              <a:prstTxWarp prst="textPlain">
                <a:avLst>
                  <a:gd name="adj" fmla="val 50000"/>
                </a:avLst>
              </a:prstTxWarp>
            </a:bodyPr>
            <a:lstStyle/>
            <a:p>
              <a:pPr algn="ctr"/>
              <a:r>
                <a:rPr lang="en-US" sz="3200" kern="10">
                  <a:ln w="19050">
                    <a:solidFill>
                      <a:srgbClr val="99CCFF"/>
                    </a:solidFill>
                    <a:round/>
                    <a:headEnd/>
                    <a:tailEnd/>
                  </a:ln>
                  <a:solidFill>
                    <a:srgbClr val="0066CC"/>
                  </a:solidFill>
                  <a:effectLst>
                    <a:outerShdw dist="35921" dir="2700000" algn="ctr" rotWithShape="0">
                      <a:srgbClr val="990000"/>
                    </a:outerShdw>
                  </a:effectLst>
                  <a:latin typeface="Impact"/>
                </a:rPr>
                <a:t>=</a:t>
              </a:r>
            </a:p>
          </p:txBody>
        </p:sp>
        <p:sp>
          <p:nvSpPr>
            <p:cNvPr id="17" name="Text Box 39"/>
            <p:cNvSpPr txBox="1">
              <a:spLocks noChangeArrowheads="1"/>
            </p:cNvSpPr>
            <p:nvPr/>
          </p:nvSpPr>
          <p:spPr bwMode="auto">
            <a:xfrm>
              <a:off x="4272" y="1968"/>
              <a:ext cx="970"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dirty="0"/>
                <a:t>Work Quantity</a:t>
              </a:r>
            </a:p>
          </p:txBody>
        </p:sp>
      </p:grpSp>
    </p:spTree>
    <p:extLst>
      <p:ext uri="{BB962C8B-B14F-4D97-AF65-F5344CB8AC3E}">
        <p14:creationId xmlns:p14="http://schemas.microsoft.com/office/powerpoint/2010/main" val="1620517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oup 3"/>
          <p:cNvGrpSpPr/>
          <p:nvPr/>
        </p:nvGrpSpPr>
        <p:grpSpPr>
          <a:xfrm>
            <a:off x="169334" y="3505200"/>
            <a:ext cx="4095751" cy="1371600"/>
            <a:chOff x="127000" y="3505200"/>
            <a:chExt cx="3071813" cy="1371600"/>
          </a:xfrm>
        </p:grpSpPr>
        <p:grpSp>
          <p:nvGrpSpPr>
            <p:cNvPr id="380957" name="Group 29"/>
            <p:cNvGrpSpPr>
              <a:grpSpLocks/>
            </p:cNvGrpSpPr>
            <p:nvPr/>
          </p:nvGrpSpPr>
          <p:grpSpPr bwMode="auto">
            <a:xfrm>
              <a:off x="127000" y="3505200"/>
              <a:ext cx="3071813" cy="1371600"/>
              <a:chOff x="3648" y="3024"/>
              <a:chExt cx="3090" cy="1079"/>
            </a:xfrm>
          </p:grpSpPr>
          <p:pic>
            <p:nvPicPr>
              <p:cNvPr id="380958" name="Picture 30" descr="MCTN00405_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8" y="3024"/>
                <a:ext cx="3090" cy="1079"/>
              </a:xfrm>
              <a:prstGeom prst="rect">
                <a:avLst/>
              </a:prstGeom>
              <a:noFill/>
              <a:extLst>
                <a:ext uri="{909E8E84-426E-40DD-AFC4-6F175D3DCCD1}">
                  <a14:hiddenFill xmlns:a14="http://schemas.microsoft.com/office/drawing/2010/main">
                    <a:solidFill>
                      <a:srgbClr val="FFFFFF"/>
                    </a:solidFill>
                  </a14:hiddenFill>
                </a:ext>
              </a:extLst>
            </p:spPr>
          </p:pic>
          <p:grpSp>
            <p:nvGrpSpPr>
              <p:cNvPr id="380959" name="Group 31"/>
              <p:cNvGrpSpPr>
                <a:grpSpLocks/>
              </p:cNvGrpSpPr>
              <p:nvPr/>
            </p:nvGrpSpPr>
            <p:grpSpPr bwMode="auto">
              <a:xfrm>
                <a:off x="5136" y="3504"/>
                <a:ext cx="336" cy="200"/>
                <a:chOff x="144" y="192"/>
                <a:chExt cx="1488" cy="632"/>
              </a:xfrm>
            </p:grpSpPr>
            <p:sp>
              <p:nvSpPr>
                <p:cNvPr id="380960" name="Oval 32"/>
                <p:cNvSpPr>
                  <a:spLocks noChangeArrowheads="1"/>
                </p:cNvSpPr>
                <p:nvPr/>
              </p:nvSpPr>
              <p:spPr bwMode="auto">
                <a:xfrm>
                  <a:off x="960" y="240"/>
                  <a:ext cx="240" cy="432"/>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80961" name="Picture 33" descr="TDOTLogoHighReshoriz"/>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4" y="192"/>
                  <a:ext cx="1488" cy="632"/>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33091" y="4115366"/>
              <a:ext cx="512647" cy="254234"/>
            </a:xfrm>
            <a:prstGeom prst="rect">
              <a:avLst/>
            </a:prstGeom>
          </p:spPr>
        </p:pic>
      </p:grpSp>
      <p:pic>
        <p:nvPicPr>
          <p:cNvPr id="380962" name="Picture 34" descr="MCIN00447_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667" y="3276602"/>
            <a:ext cx="330200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380956" name="Picture 28" descr="MCj0286442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668" y="3276600"/>
            <a:ext cx="2340681" cy="2514600"/>
          </a:xfrm>
          <a:prstGeom prst="rect">
            <a:avLst/>
          </a:prstGeom>
          <a:noFill/>
          <a:extLst>
            <a:ext uri="{909E8E84-426E-40DD-AFC4-6F175D3DCCD1}">
              <a14:hiddenFill xmlns:a14="http://schemas.microsoft.com/office/drawing/2010/main">
                <a:solidFill>
                  <a:srgbClr val="FFFFFF"/>
                </a:solidFill>
              </a14:hiddenFill>
            </a:ext>
          </a:extLst>
        </p:spPr>
      </p:pic>
      <p:pic>
        <p:nvPicPr>
          <p:cNvPr id="380963" name="Picture 35" descr="MCBD20041_00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4001" y="3429002"/>
            <a:ext cx="3707695" cy="2181225"/>
          </a:xfrm>
          <a:prstGeom prst="rect">
            <a:avLst/>
          </a:prstGeom>
          <a:noFill/>
          <a:extLst>
            <a:ext uri="{909E8E84-426E-40DD-AFC4-6F175D3DCCD1}">
              <a14:hiddenFill xmlns:a14="http://schemas.microsoft.com/office/drawing/2010/main">
                <a:solidFill>
                  <a:srgbClr val="FFFFFF"/>
                </a:solidFill>
              </a14:hiddenFill>
            </a:ext>
          </a:extLst>
        </p:spPr>
      </p:pic>
      <p:pic>
        <p:nvPicPr>
          <p:cNvPr id="380964" name="Picture 36" descr="MCj0431631000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3333" y="2895600"/>
            <a:ext cx="33020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380948"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5167" y="1094525"/>
            <a:ext cx="7789333" cy="5181600"/>
          </a:xfrm>
          <a:prstGeom prst="rect">
            <a:avLst/>
          </a:prstGeom>
          <a:noFill/>
          <a:extLst>
            <a:ext uri="{909E8E84-426E-40DD-AFC4-6F175D3DCCD1}">
              <a14:hiddenFill xmlns:a14="http://schemas.microsoft.com/office/drawing/2010/main">
                <a:solidFill>
                  <a:srgbClr val="FFFFFF"/>
                </a:solidFill>
              </a14:hiddenFill>
            </a:ext>
          </a:extLst>
        </p:spPr>
      </p:pic>
      <p:sp>
        <p:nvSpPr>
          <p:cNvPr id="380946" name="Text Box 18"/>
          <p:cNvSpPr txBox="1">
            <a:spLocks noChangeArrowheads="1"/>
          </p:cNvSpPr>
          <p:nvPr/>
        </p:nvSpPr>
        <p:spPr bwMode="auto">
          <a:xfrm>
            <a:off x="2286000" y="2057400"/>
            <a:ext cx="287866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a:effectLst>
                  <a:outerShdw blurRad="38100" dist="38100" dir="2700000" algn="tl">
                    <a:srgbClr val="000000"/>
                  </a:outerShdw>
                </a:effectLst>
              </a:rPr>
              <a:t>Unit Cost</a:t>
            </a:r>
          </a:p>
        </p:txBody>
      </p:sp>
      <p:pic>
        <p:nvPicPr>
          <p:cNvPr id="380947" name="Picture 19" descr="MCj0431631000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8667" y="1371600"/>
            <a:ext cx="1947333" cy="1752600"/>
          </a:xfrm>
          <a:prstGeom prst="rect">
            <a:avLst/>
          </a:prstGeom>
          <a:noFill/>
          <a:extLst>
            <a:ext uri="{909E8E84-426E-40DD-AFC4-6F175D3DCCD1}">
              <a14:hiddenFill xmlns:a14="http://schemas.microsoft.com/office/drawing/2010/main">
                <a:solidFill>
                  <a:srgbClr val="FFFFFF"/>
                </a:solidFill>
              </a14:hiddenFill>
            </a:ext>
          </a:extLst>
        </p:spPr>
      </p:pic>
      <p:sp>
        <p:nvSpPr>
          <p:cNvPr id="380949" name="Oval 21"/>
          <p:cNvSpPr>
            <a:spLocks noChangeArrowheads="1"/>
          </p:cNvSpPr>
          <p:nvPr/>
        </p:nvSpPr>
        <p:spPr bwMode="auto">
          <a:xfrm>
            <a:off x="9689167" y="3304325"/>
            <a:ext cx="2455333" cy="5334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952" name="Oval 24"/>
          <p:cNvSpPr>
            <a:spLocks noChangeArrowheads="1"/>
          </p:cNvSpPr>
          <p:nvPr/>
        </p:nvSpPr>
        <p:spPr bwMode="auto">
          <a:xfrm>
            <a:off x="10197167" y="2313725"/>
            <a:ext cx="1947333" cy="5334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953" name="Oval 25"/>
          <p:cNvSpPr>
            <a:spLocks noChangeArrowheads="1"/>
          </p:cNvSpPr>
          <p:nvPr/>
        </p:nvSpPr>
        <p:spPr bwMode="auto">
          <a:xfrm>
            <a:off x="10197167" y="2542325"/>
            <a:ext cx="1947333" cy="5334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954" name="Oval 26"/>
          <p:cNvSpPr>
            <a:spLocks noChangeArrowheads="1"/>
          </p:cNvSpPr>
          <p:nvPr/>
        </p:nvSpPr>
        <p:spPr bwMode="auto">
          <a:xfrm>
            <a:off x="10197167" y="2847125"/>
            <a:ext cx="1947333" cy="5334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955" name="Oval 27"/>
          <p:cNvSpPr>
            <a:spLocks noChangeArrowheads="1"/>
          </p:cNvSpPr>
          <p:nvPr/>
        </p:nvSpPr>
        <p:spPr bwMode="auto">
          <a:xfrm>
            <a:off x="6810500" y="2847125"/>
            <a:ext cx="2455333" cy="4572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Rounded Rectangle 30"/>
          <p:cNvSpPr/>
          <p:nvPr/>
        </p:nvSpPr>
        <p:spPr bwMode="auto">
          <a:xfrm>
            <a:off x="4355168" y="2054964"/>
            <a:ext cx="3092449" cy="228601"/>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2" name="Rounded Rectangle 31"/>
          <p:cNvSpPr/>
          <p:nvPr/>
        </p:nvSpPr>
        <p:spPr bwMode="auto">
          <a:xfrm>
            <a:off x="4417609" y="2397864"/>
            <a:ext cx="3092449" cy="228601"/>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3" name="Rounded Rectangle 32"/>
          <p:cNvSpPr/>
          <p:nvPr/>
        </p:nvSpPr>
        <p:spPr bwMode="auto">
          <a:xfrm>
            <a:off x="4422899" y="2679487"/>
            <a:ext cx="2138892" cy="929639"/>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1" name="Rounded Rectangle 40"/>
          <p:cNvSpPr/>
          <p:nvPr/>
        </p:nvSpPr>
        <p:spPr bwMode="auto">
          <a:xfrm>
            <a:off x="4502276" y="3663949"/>
            <a:ext cx="3273425" cy="478577"/>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42" name="Group 58"/>
          <p:cNvGrpSpPr>
            <a:grpSpLocks/>
          </p:cNvGrpSpPr>
          <p:nvPr/>
        </p:nvGrpSpPr>
        <p:grpSpPr bwMode="auto">
          <a:xfrm>
            <a:off x="6138987" y="2675675"/>
            <a:ext cx="678604" cy="665146"/>
            <a:chOff x="1104" y="1152"/>
            <a:chExt cx="970" cy="1130"/>
          </a:xfrm>
        </p:grpSpPr>
        <p:pic>
          <p:nvPicPr>
            <p:cNvPr id="43" name="Picture 30" descr="MCj0411362000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52" y="1152"/>
              <a:ext cx="918" cy="737"/>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37"/>
            <p:cNvSpPr txBox="1">
              <a:spLocks noChangeArrowheads="1"/>
            </p:cNvSpPr>
            <p:nvPr/>
          </p:nvSpPr>
          <p:spPr bwMode="auto">
            <a:xfrm>
              <a:off x="1104" y="1968"/>
              <a:ext cx="970"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600" dirty="0"/>
                <a:t>Inventory</a:t>
              </a:r>
            </a:p>
          </p:txBody>
        </p:sp>
      </p:grpSp>
      <p:pic>
        <p:nvPicPr>
          <p:cNvPr id="47" name="Picture 28" descr="MMj03567590000[1]"/>
          <p:cNvPicPr>
            <a:picLocks noChangeAspect="1" noChangeArrowheads="1" noCrop="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71942" y="3726580"/>
            <a:ext cx="663044" cy="43608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Activity Unit Cost</a:t>
            </a:r>
            <a:endParaRPr lang="en-US" dirty="0"/>
          </a:p>
        </p:txBody>
      </p:sp>
    </p:spTree>
    <p:extLst>
      <p:ext uri="{BB962C8B-B14F-4D97-AF65-F5344CB8AC3E}">
        <p14:creationId xmlns:p14="http://schemas.microsoft.com/office/powerpoint/2010/main" val="1510770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80948"/>
                                        </p:tgtEl>
                                        <p:attrNameLst>
                                          <p:attrName>style.visibility</p:attrName>
                                        </p:attrNameLst>
                                      </p:cBhvr>
                                      <p:to>
                                        <p:strVal val="visible"/>
                                      </p:to>
                                    </p:set>
                                    <p:anim calcmode="lin" valueType="num">
                                      <p:cBhvr>
                                        <p:cTn id="7" dur="500" fill="hold"/>
                                        <p:tgtEl>
                                          <p:spTgt spid="380948"/>
                                        </p:tgtEl>
                                        <p:attrNameLst>
                                          <p:attrName>ppt_w</p:attrName>
                                        </p:attrNameLst>
                                      </p:cBhvr>
                                      <p:tavLst>
                                        <p:tav tm="0">
                                          <p:val>
                                            <p:fltVal val="0"/>
                                          </p:val>
                                        </p:tav>
                                        <p:tav tm="100000">
                                          <p:val>
                                            <p:strVal val="#ppt_w"/>
                                          </p:val>
                                        </p:tav>
                                      </p:tavLst>
                                    </p:anim>
                                    <p:anim calcmode="lin" valueType="num">
                                      <p:cBhvr>
                                        <p:cTn id="8" dur="500" fill="hold"/>
                                        <p:tgtEl>
                                          <p:spTgt spid="38094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24" presetID="1" presetClass="entr" presetSubtype="0"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80952"/>
                                        </p:tgtEl>
                                        <p:attrNameLst>
                                          <p:attrName>style.visibility</p:attrName>
                                        </p:attrNameLst>
                                      </p:cBhvr>
                                      <p:to>
                                        <p:strVal val="visible"/>
                                      </p:to>
                                    </p:set>
                                    <p:animEffect transition="in" filter="wedge">
                                      <p:cBhvr>
                                        <p:cTn id="37" dur="500"/>
                                        <p:tgtEl>
                                          <p:spTgt spid="380952"/>
                                        </p:tgtEl>
                                      </p:cBhvr>
                                    </p:animEffect>
                                  </p:childTnLst>
                                  <p:subTnLst>
                                    <p:set>
                                      <p:cBhvr override="childStyle">
                                        <p:cTn dur="1" fill="hold" display="0" masterRel="nextClick" afterEffect="1"/>
                                        <p:tgtEl>
                                          <p:spTgt spid="380952"/>
                                        </p:tgtEl>
                                        <p:attrNameLst>
                                          <p:attrName>style.visibility</p:attrName>
                                        </p:attrNameLst>
                                      </p:cBhvr>
                                      <p:to>
                                        <p:strVal val="hidden"/>
                                      </p:to>
                                    </p:set>
                                  </p:subTnLst>
                                </p:cTn>
                              </p:par>
                              <p:par>
                                <p:cTn id="38" presetID="1" presetClass="entr" presetSubtype="0" fill="hold" nodeType="withEffect">
                                  <p:stCondLst>
                                    <p:cond delay="0"/>
                                  </p:stCondLst>
                                  <p:childTnLst>
                                    <p:set>
                                      <p:cBhvr>
                                        <p:cTn id="39" dur="1" fill="hold">
                                          <p:stCondLst>
                                            <p:cond delay="0"/>
                                          </p:stCondLst>
                                        </p:cTn>
                                        <p:tgtEl>
                                          <p:spTgt spid="380956"/>
                                        </p:tgtEl>
                                        <p:attrNameLst>
                                          <p:attrName>style.visibility</p:attrName>
                                        </p:attrNameLst>
                                      </p:cBhvr>
                                      <p:to>
                                        <p:strVal val="visible"/>
                                      </p:to>
                                    </p:set>
                                  </p:childTnLst>
                                  <p:subTnLst>
                                    <p:set>
                                      <p:cBhvr override="childStyle">
                                        <p:cTn dur="1" fill="hold" display="0" masterRel="nextClick" afterEffect="1"/>
                                        <p:tgtEl>
                                          <p:spTgt spid="380956"/>
                                        </p:tgtEl>
                                        <p:attrNameLst>
                                          <p:attrName>style.visibility</p:attrName>
                                        </p:attrNameLst>
                                      </p:cBhvr>
                                      <p:to>
                                        <p:strVal val="hidden"/>
                                      </p:to>
                                    </p:set>
                                  </p:subTnLst>
                                </p:cTn>
                              </p:par>
                            </p:childTnLst>
                          </p:cTn>
                        </p:par>
                      </p:childTnLst>
                    </p:cTn>
                  </p:par>
                  <p:par>
                    <p:cTn id="40" fill="hold" nodeType="clickPar">
                      <p:stCondLst>
                        <p:cond delay="indefinite"/>
                      </p:stCondLst>
                      <p:childTnLst>
                        <p:par>
                          <p:cTn id="41" fill="hold" nodeType="withGroup">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380953"/>
                                        </p:tgtEl>
                                        <p:attrNameLst>
                                          <p:attrName>style.visibility</p:attrName>
                                        </p:attrNameLst>
                                      </p:cBhvr>
                                      <p:to>
                                        <p:strVal val="visible"/>
                                      </p:to>
                                    </p:set>
                                    <p:animEffect transition="in" filter="wedge">
                                      <p:cBhvr>
                                        <p:cTn id="44" dur="500"/>
                                        <p:tgtEl>
                                          <p:spTgt spid="380953"/>
                                        </p:tgtEl>
                                      </p:cBhvr>
                                    </p:animEffect>
                                  </p:childTnLst>
                                  <p:subTnLst>
                                    <p:set>
                                      <p:cBhvr override="childStyle">
                                        <p:cTn dur="1" fill="hold" display="0" masterRel="nextClick" afterEffect="1"/>
                                        <p:tgtEl>
                                          <p:spTgt spid="380953"/>
                                        </p:tgtEl>
                                        <p:attrNameLst>
                                          <p:attrName>style.visibility</p:attrName>
                                        </p:attrNameLst>
                                      </p:cBhvr>
                                      <p:to>
                                        <p:strVal val="hidden"/>
                                      </p:to>
                                    </p:set>
                                  </p:subTnLst>
                                </p:cTn>
                              </p:par>
                              <p:par>
                                <p:cTn id="45" presetID="1"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20" presetClass="entr" presetSubtype="0" fill="hold" grpId="0" nodeType="clickEffect">
                                  <p:stCondLst>
                                    <p:cond delay="0"/>
                                  </p:stCondLst>
                                  <p:childTnLst>
                                    <p:set>
                                      <p:cBhvr>
                                        <p:cTn id="50" dur="1" fill="hold">
                                          <p:stCondLst>
                                            <p:cond delay="0"/>
                                          </p:stCondLst>
                                        </p:cTn>
                                        <p:tgtEl>
                                          <p:spTgt spid="380954"/>
                                        </p:tgtEl>
                                        <p:attrNameLst>
                                          <p:attrName>style.visibility</p:attrName>
                                        </p:attrNameLst>
                                      </p:cBhvr>
                                      <p:to>
                                        <p:strVal val="visible"/>
                                      </p:to>
                                    </p:set>
                                    <p:animEffect transition="in" filter="wedge">
                                      <p:cBhvr>
                                        <p:cTn id="51" dur="500"/>
                                        <p:tgtEl>
                                          <p:spTgt spid="380954"/>
                                        </p:tgtEl>
                                      </p:cBhvr>
                                    </p:animEffect>
                                  </p:childTnLst>
                                  <p:subTnLst>
                                    <p:set>
                                      <p:cBhvr override="childStyle">
                                        <p:cTn dur="1" fill="hold" display="0" masterRel="nextClick" afterEffect="1"/>
                                        <p:tgtEl>
                                          <p:spTgt spid="380954"/>
                                        </p:tgtEl>
                                        <p:attrNameLst>
                                          <p:attrName>style.visibility</p:attrName>
                                        </p:attrNameLst>
                                      </p:cBhvr>
                                      <p:to>
                                        <p:strVal val="hidden"/>
                                      </p:to>
                                    </p:set>
                                  </p:subTnLst>
                                </p:cTn>
                              </p:par>
                              <p:par>
                                <p:cTn id="52" presetID="1" presetClass="entr" presetSubtype="0" fill="hold" nodeType="withEffect">
                                  <p:stCondLst>
                                    <p:cond delay="0"/>
                                  </p:stCondLst>
                                  <p:childTnLst>
                                    <p:set>
                                      <p:cBhvr>
                                        <p:cTn id="53" dur="1" fill="hold">
                                          <p:stCondLst>
                                            <p:cond delay="0"/>
                                          </p:stCondLst>
                                        </p:cTn>
                                        <p:tgtEl>
                                          <p:spTgt spid="380962"/>
                                        </p:tgtEl>
                                        <p:attrNameLst>
                                          <p:attrName>style.visibility</p:attrName>
                                        </p:attrNameLst>
                                      </p:cBhvr>
                                      <p:to>
                                        <p:strVal val="visible"/>
                                      </p:to>
                                    </p:set>
                                  </p:childTnLst>
                                  <p:subTnLst>
                                    <p:set>
                                      <p:cBhvr override="childStyle">
                                        <p:cTn dur="1" fill="hold" display="0" masterRel="nextClick" afterEffect="1"/>
                                        <p:tgtEl>
                                          <p:spTgt spid="380962"/>
                                        </p:tgtEl>
                                        <p:attrNameLst>
                                          <p:attrName>style.visibility</p:attrName>
                                        </p:attrNameLst>
                                      </p:cBhvr>
                                      <p:to>
                                        <p:strVal val="hidden"/>
                                      </p:to>
                                    </p:set>
                                  </p:subTnLst>
                                </p:cTn>
                              </p:par>
                            </p:childTnLst>
                          </p:cTn>
                        </p:par>
                      </p:childTnLst>
                    </p:cTn>
                  </p:par>
                  <p:par>
                    <p:cTn id="54" fill="hold" nodeType="clickPar">
                      <p:stCondLst>
                        <p:cond delay="indefinite"/>
                      </p:stCondLst>
                      <p:childTnLst>
                        <p:par>
                          <p:cTn id="55" fill="hold" nodeType="withGroup">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380955"/>
                                        </p:tgtEl>
                                        <p:attrNameLst>
                                          <p:attrName>style.visibility</p:attrName>
                                        </p:attrNameLst>
                                      </p:cBhvr>
                                      <p:to>
                                        <p:strVal val="visible"/>
                                      </p:to>
                                    </p:set>
                                    <p:animEffect transition="in" filter="wedge">
                                      <p:cBhvr>
                                        <p:cTn id="58" dur="500"/>
                                        <p:tgtEl>
                                          <p:spTgt spid="380955"/>
                                        </p:tgtEl>
                                      </p:cBhvr>
                                    </p:animEffect>
                                  </p:childTnLst>
                                  <p:subTnLst>
                                    <p:set>
                                      <p:cBhvr override="childStyle">
                                        <p:cTn dur="1" fill="hold" display="0" masterRel="nextClick" afterEffect="1"/>
                                        <p:tgtEl>
                                          <p:spTgt spid="380955"/>
                                        </p:tgtEl>
                                        <p:attrNameLst>
                                          <p:attrName>style.visibility</p:attrName>
                                        </p:attrNameLst>
                                      </p:cBhvr>
                                      <p:to>
                                        <p:strVal val="hidden"/>
                                      </p:to>
                                    </p:set>
                                  </p:subTnLst>
                                </p:cTn>
                              </p:par>
                              <p:par>
                                <p:cTn id="59" presetID="1" presetClass="entr" presetSubtype="0" fill="hold" nodeType="withEffect">
                                  <p:stCondLst>
                                    <p:cond delay="0"/>
                                  </p:stCondLst>
                                  <p:childTnLst>
                                    <p:set>
                                      <p:cBhvr>
                                        <p:cTn id="60" dur="1" fill="hold">
                                          <p:stCondLst>
                                            <p:cond delay="0"/>
                                          </p:stCondLst>
                                        </p:cTn>
                                        <p:tgtEl>
                                          <p:spTgt spid="380963"/>
                                        </p:tgtEl>
                                        <p:attrNameLst>
                                          <p:attrName>style.visibility</p:attrName>
                                        </p:attrNameLst>
                                      </p:cBhvr>
                                      <p:to>
                                        <p:strVal val="visible"/>
                                      </p:to>
                                    </p:set>
                                  </p:childTnLst>
                                  <p:subTnLst>
                                    <p:set>
                                      <p:cBhvr override="childStyle">
                                        <p:cTn dur="1" fill="hold" display="0" masterRel="nextClick" afterEffect="1"/>
                                        <p:tgtEl>
                                          <p:spTgt spid="380963"/>
                                        </p:tgtEl>
                                        <p:attrNameLst>
                                          <p:attrName>style.visibility</p:attrName>
                                        </p:attrNameLst>
                                      </p:cBhvr>
                                      <p:to>
                                        <p:strVal val="hidden"/>
                                      </p:to>
                                    </p:set>
                                  </p:subTnLst>
                                </p:cTn>
                              </p:par>
                            </p:childTnLst>
                          </p:cTn>
                        </p:par>
                      </p:childTnLst>
                    </p:cTn>
                  </p:par>
                  <p:par>
                    <p:cTn id="61" fill="hold" nodeType="clickPar">
                      <p:stCondLst>
                        <p:cond delay="indefinite"/>
                      </p:stCondLst>
                      <p:childTnLst>
                        <p:par>
                          <p:cTn id="62" fill="hold" nodeType="withGroup">
                            <p:stCondLst>
                              <p:cond delay="0"/>
                            </p:stCondLst>
                            <p:childTnLst>
                              <p:par>
                                <p:cTn id="63" presetID="20" presetClass="entr" presetSubtype="0" fill="hold" grpId="0" nodeType="clickEffect">
                                  <p:stCondLst>
                                    <p:cond delay="0"/>
                                  </p:stCondLst>
                                  <p:childTnLst>
                                    <p:set>
                                      <p:cBhvr>
                                        <p:cTn id="64" dur="1" fill="hold">
                                          <p:stCondLst>
                                            <p:cond delay="0"/>
                                          </p:stCondLst>
                                        </p:cTn>
                                        <p:tgtEl>
                                          <p:spTgt spid="380949"/>
                                        </p:tgtEl>
                                        <p:attrNameLst>
                                          <p:attrName>style.visibility</p:attrName>
                                        </p:attrNameLst>
                                      </p:cBhvr>
                                      <p:to>
                                        <p:strVal val="visible"/>
                                      </p:to>
                                    </p:set>
                                    <p:animEffect transition="in" filter="wedge">
                                      <p:cBhvr>
                                        <p:cTn id="65" dur="500"/>
                                        <p:tgtEl>
                                          <p:spTgt spid="380949"/>
                                        </p:tgtEl>
                                      </p:cBhvr>
                                    </p:animEffect>
                                  </p:childTnLst>
                                </p:cTn>
                              </p:par>
                              <p:par>
                                <p:cTn id="66" presetID="52" presetClass="entr" presetSubtype="0" fill="hold" nodeType="withEffect">
                                  <p:stCondLst>
                                    <p:cond delay="0"/>
                                  </p:stCondLst>
                                  <p:childTnLst>
                                    <p:set>
                                      <p:cBhvr>
                                        <p:cTn id="67" dur="1" fill="hold">
                                          <p:stCondLst>
                                            <p:cond delay="0"/>
                                          </p:stCondLst>
                                        </p:cTn>
                                        <p:tgtEl>
                                          <p:spTgt spid="380964"/>
                                        </p:tgtEl>
                                        <p:attrNameLst>
                                          <p:attrName>style.visibility</p:attrName>
                                        </p:attrNameLst>
                                      </p:cBhvr>
                                      <p:to>
                                        <p:strVal val="visible"/>
                                      </p:to>
                                    </p:set>
                                    <p:animScale>
                                      <p:cBhvr>
                                        <p:cTn id="68" dur="1000" decel="50000" fill="hold">
                                          <p:stCondLst>
                                            <p:cond delay="0"/>
                                          </p:stCondLst>
                                        </p:cTn>
                                        <p:tgtEl>
                                          <p:spTgt spid="3809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380964"/>
                                        </p:tgtEl>
                                        <p:attrNameLst>
                                          <p:attrName>ppt_x</p:attrName>
                                          <p:attrName>ppt_y</p:attrName>
                                        </p:attrNameLst>
                                      </p:cBhvr>
                                    </p:animMotion>
                                    <p:animEffect transition="in" filter="fade">
                                      <p:cBhvr>
                                        <p:cTn id="70" dur="1000"/>
                                        <p:tgtEl>
                                          <p:spTgt spid="38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49" grpId="0" animBg="1"/>
      <p:bldP spid="380952" grpId="0" animBg="1"/>
      <p:bldP spid="380953" grpId="0" animBg="1"/>
      <p:bldP spid="380954" grpId="0" animBg="1"/>
      <p:bldP spid="380955" grpId="0" animBg="1"/>
      <p:bldP spid="31" grpId="0" animBg="1"/>
      <p:bldP spid="32" grpId="0" animBg="1"/>
      <p:bldP spid="33"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2408052" y="2484760"/>
            <a:ext cx="6421623"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HIGHWAY</a:t>
            </a:r>
          </a:p>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REVENUE</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195932272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79575"/>
            <a:ext cx="8686800" cy="4983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ed Rectangle 3"/>
          <p:cNvSpPr/>
          <p:nvPr/>
        </p:nvSpPr>
        <p:spPr bwMode="auto">
          <a:xfrm>
            <a:off x="5080000" y="2803575"/>
            <a:ext cx="1219200" cy="22098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Rounded Rectangle 4"/>
          <p:cNvSpPr/>
          <p:nvPr/>
        </p:nvSpPr>
        <p:spPr bwMode="auto">
          <a:xfrm>
            <a:off x="6342743" y="2781804"/>
            <a:ext cx="1219200" cy="22098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6" name="Rounded Rectangle 5"/>
          <p:cNvSpPr/>
          <p:nvPr/>
        </p:nvSpPr>
        <p:spPr bwMode="auto">
          <a:xfrm>
            <a:off x="8839200" y="2781804"/>
            <a:ext cx="1219200" cy="22098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 name="Rounded Rectangle 6"/>
          <p:cNvSpPr/>
          <p:nvPr/>
        </p:nvSpPr>
        <p:spPr bwMode="auto">
          <a:xfrm>
            <a:off x="7924800" y="5775376"/>
            <a:ext cx="2133600" cy="228601"/>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 name="Rounded Rectangle 7"/>
          <p:cNvSpPr/>
          <p:nvPr/>
        </p:nvSpPr>
        <p:spPr bwMode="auto">
          <a:xfrm>
            <a:off x="2743200" y="5622975"/>
            <a:ext cx="1219200" cy="381001"/>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Rounded Rectangle 8"/>
          <p:cNvSpPr/>
          <p:nvPr/>
        </p:nvSpPr>
        <p:spPr bwMode="auto">
          <a:xfrm>
            <a:off x="1524000" y="5546776"/>
            <a:ext cx="1219200" cy="4572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ounded Rectangle 9"/>
          <p:cNvSpPr/>
          <p:nvPr/>
        </p:nvSpPr>
        <p:spPr bwMode="auto">
          <a:xfrm>
            <a:off x="2133600" y="2803575"/>
            <a:ext cx="2336800" cy="22098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nvGrpSpPr>
          <p:cNvPr id="11" name="Group 58"/>
          <p:cNvGrpSpPr>
            <a:grpSpLocks/>
          </p:cNvGrpSpPr>
          <p:nvPr/>
        </p:nvGrpSpPr>
        <p:grpSpPr bwMode="auto">
          <a:xfrm>
            <a:off x="5111810" y="3960273"/>
            <a:ext cx="984191" cy="764260"/>
            <a:chOff x="1104" y="1152"/>
            <a:chExt cx="970" cy="1137"/>
          </a:xfrm>
        </p:grpSpPr>
        <p:pic>
          <p:nvPicPr>
            <p:cNvPr id="12" name="Picture 30" descr="MCj0411362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2" y="1152"/>
              <a:ext cx="918" cy="737"/>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37"/>
            <p:cNvSpPr txBox="1">
              <a:spLocks noChangeArrowheads="1"/>
            </p:cNvSpPr>
            <p:nvPr/>
          </p:nvSpPr>
          <p:spPr bwMode="auto">
            <a:xfrm>
              <a:off x="1104" y="1968"/>
              <a:ext cx="970" cy="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800" b="1" dirty="0">
                  <a:solidFill>
                    <a:schemeClr val="accent6">
                      <a:lumMod val="50000"/>
                    </a:schemeClr>
                  </a:solidFill>
                </a:rPr>
                <a:t>Inventory</a:t>
              </a:r>
              <a:endParaRPr lang="en-US" altLang="en-US" sz="2000" b="1" dirty="0">
                <a:solidFill>
                  <a:schemeClr val="accent6">
                    <a:lumMod val="50000"/>
                  </a:schemeClr>
                </a:solidFill>
              </a:endParaRPr>
            </a:p>
          </p:txBody>
        </p:sp>
      </p:grpSp>
      <p:grpSp>
        <p:nvGrpSpPr>
          <p:cNvPr id="14" name="Group 59"/>
          <p:cNvGrpSpPr>
            <a:grpSpLocks/>
          </p:cNvGrpSpPr>
          <p:nvPr/>
        </p:nvGrpSpPr>
        <p:grpSpPr bwMode="auto">
          <a:xfrm>
            <a:off x="6228272" y="3998938"/>
            <a:ext cx="1086928" cy="910214"/>
            <a:chOff x="2393" y="1152"/>
            <a:chExt cx="1217" cy="1387"/>
          </a:xfrm>
        </p:grpSpPr>
        <p:sp>
          <p:nvSpPr>
            <p:cNvPr id="15" name="WordArt 27"/>
            <p:cNvSpPr>
              <a:spLocks noChangeArrowheads="1" noChangeShapeType="1" noTextEdit="1"/>
            </p:cNvSpPr>
            <p:nvPr/>
          </p:nvSpPr>
          <p:spPr bwMode="auto">
            <a:xfrm>
              <a:off x="2393" y="1412"/>
              <a:ext cx="306" cy="230"/>
            </a:xfrm>
            <a:prstGeom prst="rect">
              <a:avLst/>
            </a:prstGeom>
          </p:spPr>
          <p:txBody>
            <a:bodyPr wrap="none" fromWordArt="1">
              <a:prstTxWarp prst="textPlain">
                <a:avLst>
                  <a:gd name="adj" fmla="val 50000"/>
                </a:avLst>
              </a:prstTxWarp>
            </a:bodyPr>
            <a:lstStyle/>
            <a:p>
              <a:pPr algn="ctr"/>
              <a:r>
                <a:rPr lang="en-US" sz="1100" b="1" kern="10" dirty="0">
                  <a:ln w="19050">
                    <a:solidFill>
                      <a:srgbClr val="99CCFF"/>
                    </a:solidFill>
                    <a:round/>
                    <a:headEnd/>
                    <a:tailEnd/>
                  </a:ln>
                  <a:solidFill>
                    <a:schemeClr val="accent6">
                      <a:lumMod val="50000"/>
                    </a:schemeClr>
                  </a:solidFill>
                  <a:effectLst>
                    <a:outerShdw dist="35921" dir="2700000" algn="ctr" rotWithShape="0">
                      <a:srgbClr val="990000"/>
                    </a:outerShdw>
                  </a:effectLst>
                  <a:latin typeface="Impact"/>
                </a:rPr>
                <a:t>X</a:t>
              </a:r>
            </a:p>
          </p:txBody>
        </p:sp>
        <p:pic>
          <p:nvPicPr>
            <p:cNvPr id="16" name="Picture 28" descr="MMj03567590000[1]"/>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4" y="1152"/>
              <a:ext cx="750" cy="7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38"/>
            <p:cNvSpPr txBox="1">
              <a:spLocks noChangeArrowheads="1"/>
            </p:cNvSpPr>
            <p:nvPr/>
          </p:nvSpPr>
          <p:spPr bwMode="auto">
            <a:xfrm>
              <a:off x="2640" y="1968"/>
              <a:ext cx="970" cy="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a:solidFill>
                    <a:schemeClr val="accent6">
                      <a:lumMod val="50000"/>
                    </a:schemeClr>
                  </a:solidFill>
                </a:rPr>
                <a:t>Level of Service</a:t>
              </a:r>
            </a:p>
          </p:txBody>
        </p:sp>
      </p:grpSp>
      <p:grpSp>
        <p:nvGrpSpPr>
          <p:cNvPr id="18" name="Group 60"/>
          <p:cNvGrpSpPr>
            <a:grpSpLocks/>
          </p:cNvGrpSpPr>
          <p:nvPr/>
        </p:nvGrpSpPr>
        <p:grpSpPr bwMode="auto">
          <a:xfrm>
            <a:off x="7609096" y="3998939"/>
            <a:ext cx="1247155" cy="972274"/>
            <a:chOff x="3696" y="1152"/>
            <a:chExt cx="1661" cy="1316"/>
          </a:xfrm>
        </p:grpSpPr>
        <p:pic>
          <p:nvPicPr>
            <p:cNvPr id="19" name="Picture 26" descr="MPj040757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24" y="1152"/>
              <a:ext cx="1133" cy="755"/>
            </a:xfrm>
            <a:prstGeom prst="rect">
              <a:avLst/>
            </a:prstGeom>
            <a:noFill/>
            <a:extLst>
              <a:ext uri="{909E8E84-426E-40DD-AFC4-6F175D3DCCD1}">
                <a14:hiddenFill xmlns:a14="http://schemas.microsoft.com/office/drawing/2010/main">
                  <a:solidFill>
                    <a:srgbClr val="FFFFFF"/>
                  </a:solidFill>
                </a14:hiddenFill>
              </a:ext>
            </a:extLst>
          </p:spPr>
        </p:pic>
        <p:sp>
          <p:nvSpPr>
            <p:cNvPr id="20" name="WordArt 29"/>
            <p:cNvSpPr>
              <a:spLocks noChangeArrowheads="1" noChangeShapeType="1" noTextEdit="1"/>
            </p:cNvSpPr>
            <p:nvPr/>
          </p:nvSpPr>
          <p:spPr bwMode="auto">
            <a:xfrm>
              <a:off x="3696" y="1392"/>
              <a:ext cx="306" cy="230"/>
            </a:xfrm>
            <a:prstGeom prst="rect">
              <a:avLst/>
            </a:prstGeom>
          </p:spPr>
          <p:txBody>
            <a:bodyPr wrap="none" fromWordArt="1">
              <a:prstTxWarp prst="textPlain">
                <a:avLst>
                  <a:gd name="adj" fmla="val 50000"/>
                </a:avLst>
              </a:prstTxWarp>
            </a:bodyPr>
            <a:lstStyle/>
            <a:p>
              <a:pPr algn="ctr"/>
              <a:r>
                <a:rPr lang="en-US" sz="1100" b="1" kern="10" dirty="0">
                  <a:ln w="19050">
                    <a:solidFill>
                      <a:srgbClr val="99CCFF"/>
                    </a:solidFill>
                    <a:round/>
                    <a:headEnd/>
                    <a:tailEnd/>
                  </a:ln>
                  <a:solidFill>
                    <a:schemeClr val="accent6">
                      <a:lumMod val="50000"/>
                    </a:schemeClr>
                  </a:solidFill>
                  <a:effectLst>
                    <a:outerShdw blurRad="38100" dist="38100" dir="2700000" algn="tl" rotWithShape="0">
                      <a:srgbClr val="000000">
                        <a:alpha val="43137"/>
                      </a:srgbClr>
                    </a:outerShdw>
                  </a:effectLst>
                  <a:latin typeface="Impact"/>
                </a:rPr>
                <a:t>=</a:t>
              </a:r>
            </a:p>
          </p:txBody>
        </p:sp>
        <p:sp>
          <p:nvSpPr>
            <p:cNvPr id="21" name="Text Box 39"/>
            <p:cNvSpPr txBox="1">
              <a:spLocks noChangeArrowheads="1"/>
            </p:cNvSpPr>
            <p:nvPr/>
          </p:nvSpPr>
          <p:spPr bwMode="auto">
            <a:xfrm>
              <a:off x="4272" y="1968"/>
              <a:ext cx="970"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dirty="0">
                  <a:solidFill>
                    <a:schemeClr val="accent6">
                      <a:lumMod val="50000"/>
                    </a:schemeClr>
                  </a:solidFill>
                  <a:effectLst>
                    <a:outerShdw blurRad="38100" dist="38100" dir="2700000" algn="tl">
                      <a:srgbClr val="000000">
                        <a:alpha val="43137"/>
                      </a:srgbClr>
                    </a:outerShdw>
                  </a:effectLst>
                </a:rPr>
                <a:t>Work Quantity</a:t>
              </a:r>
            </a:p>
          </p:txBody>
        </p:sp>
      </p:grpSp>
      <p:grpSp>
        <p:nvGrpSpPr>
          <p:cNvPr id="25" name="Group 62"/>
          <p:cNvGrpSpPr>
            <a:grpSpLocks/>
          </p:cNvGrpSpPr>
          <p:nvPr/>
        </p:nvGrpSpPr>
        <p:grpSpPr bwMode="auto">
          <a:xfrm>
            <a:off x="6357824" y="4854931"/>
            <a:ext cx="957376" cy="1196713"/>
            <a:chOff x="2400" y="2736"/>
            <a:chExt cx="1498" cy="1180"/>
          </a:xfrm>
        </p:grpSpPr>
        <p:sp>
          <p:nvSpPr>
            <p:cNvPr id="26" name="WordArt 32"/>
            <p:cNvSpPr>
              <a:spLocks noChangeArrowheads="1" noChangeShapeType="1" noTextEdit="1"/>
            </p:cNvSpPr>
            <p:nvPr/>
          </p:nvSpPr>
          <p:spPr bwMode="auto">
            <a:xfrm>
              <a:off x="2400" y="3024"/>
              <a:ext cx="306" cy="230"/>
            </a:xfrm>
            <a:prstGeom prst="rect">
              <a:avLst/>
            </a:prstGeom>
          </p:spPr>
          <p:txBody>
            <a:bodyPr wrap="none" fromWordArt="1">
              <a:prstTxWarp prst="textPlain">
                <a:avLst>
                  <a:gd name="adj" fmla="val 50000"/>
                </a:avLst>
              </a:prstTxWarp>
            </a:bodyPr>
            <a:lstStyle/>
            <a:p>
              <a:pPr algn="ctr"/>
              <a:r>
                <a:rPr lang="en-US" sz="1100" b="1" kern="10">
                  <a:ln w="19050">
                    <a:solidFill>
                      <a:srgbClr val="99CCFF"/>
                    </a:solidFill>
                    <a:round/>
                    <a:headEnd/>
                    <a:tailEnd/>
                  </a:ln>
                  <a:solidFill>
                    <a:schemeClr val="accent6">
                      <a:lumMod val="50000"/>
                    </a:schemeClr>
                  </a:solidFill>
                  <a:effectLst>
                    <a:outerShdw blurRad="38100" dist="38100" dir="2700000" algn="tl" rotWithShape="0">
                      <a:srgbClr val="000000">
                        <a:alpha val="43137"/>
                      </a:srgbClr>
                    </a:outerShdw>
                  </a:effectLst>
                  <a:latin typeface="Impact"/>
                </a:rPr>
                <a:t>X</a:t>
              </a:r>
            </a:p>
          </p:txBody>
        </p:sp>
        <p:sp>
          <p:nvSpPr>
            <p:cNvPr id="27" name="Text Box 41"/>
            <p:cNvSpPr txBox="1">
              <a:spLocks noChangeArrowheads="1"/>
            </p:cNvSpPr>
            <p:nvPr/>
          </p:nvSpPr>
          <p:spPr bwMode="auto">
            <a:xfrm>
              <a:off x="2928" y="3552"/>
              <a:ext cx="970"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a:solidFill>
                    <a:schemeClr val="accent6">
                      <a:lumMod val="50000"/>
                    </a:schemeClr>
                  </a:solidFill>
                  <a:effectLst>
                    <a:outerShdw blurRad="38100" dist="38100" dir="2700000" algn="tl">
                      <a:srgbClr val="000000">
                        <a:alpha val="43137"/>
                      </a:srgbClr>
                    </a:outerShdw>
                  </a:effectLst>
                </a:rPr>
                <a:t>Unit Cost</a:t>
              </a:r>
            </a:p>
          </p:txBody>
        </p:sp>
        <p:pic>
          <p:nvPicPr>
            <p:cNvPr id="28" name="Picture 42"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8" y="2736"/>
              <a:ext cx="864" cy="8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64"/>
          <p:cNvGrpSpPr>
            <a:grpSpLocks/>
          </p:cNvGrpSpPr>
          <p:nvPr/>
        </p:nvGrpSpPr>
        <p:grpSpPr bwMode="auto">
          <a:xfrm>
            <a:off x="7522749" y="4541343"/>
            <a:ext cx="2230851" cy="1381291"/>
            <a:chOff x="3984" y="2880"/>
            <a:chExt cx="2688" cy="1383"/>
          </a:xfrm>
        </p:grpSpPr>
        <p:pic>
          <p:nvPicPr>
            <p:cNvPr id="30" name="Picture 46"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6" y="2880"/>
              <a:ext cx="864" cy="864"/>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63"/>
            <p:cNvGrpSpPr>
              <a:grpSpLocks/>
            </p:cNvGrpSpPr>
            <p:nvPr/>
          </p:nvGrpSpPr>
          <p:grpSpPr bwMode="auto">
            <a:xfrm>
              <a:off x="3984" y="2880"/>
              <a:ext cx="2688" cy="1383"/>
              <a:chOff x="3984" y="2448"/>
              <a:chExt cx="2688" cy="1383"/>
            </a:xfrm>
          </p:grpSpPr>
          <p:sp>
            <p:nvSpPr>
              <p:cNvPr id="32" name="WordArt 34"/>
              <p:cNvSpPr>
                <a:spLocks noChangeArrowheads="1" noChangeShapeType="1" noTextEdit="1"/>
              </p:cNvSpPr>
              <p:nvPr/>
            </p:nvSpPr>
            <p:spPr bwMode="auto">
              <a:xfrm>
                <a:off x="3984" y="3024"/>
                <a:ext cx="306" cy="230"/>
              </a:xfrm>
              <a:prstGeom prst="rect">
                <a:avLst/>
              </a:prstGeom>
            </p:spPr>
            <p:txBody>
              <a:bodyPr wrap="none" fromWordArt="1">
                <a:prstTxWarp prst="textPlain">
                  <a:avLst>
                    <a:gd name="adj" fmla="val 50000"/>
                  </a:avLst>
                </a:prstTxWarp>
              </a:bodyPr>
              <a:lstStyle/>
              <a:p>
                <a:pPr algn="ctr"/>
                <a:r>
                  <a:rPr lang="en-US" sz="1100" b="1" kern="10">
                    <a:ln w="19050">
                      <a:solidFill>
                        <a:srgbClr val="99CCFF"/>
                      </a:solidFill>
                      <a:round/>
                      <a:headEnd/>
                      <a:tailEnd/>
                    </a:ln>
                    <a:solidFill>
                      <a:schemeClr val="accent6">
                        <a:lumMod val="50000"/>
                      </a:schemeClr>
                    </a:solidFill>
                    <a:effectLst>
                      <a:outerShdw blurRad="38100" dist="38100" dir="2700000" algn="tl" rotWithShape="0">
                        <a:srgbClr val="000000">
                          <a:alpha val="43137"/>
                        </a:srgbClr>
                      </a:outerShdw>
                    </a:effectLst>
                    <a:latin typeface="Impact"/>
                  </a:rPr>
                  <a:t>=</a:t>
                </a:r>
              </a:p>
            </p:txBody>
          </p:sp>
          <p:grpSp>
            <p:nvGrpSpPr>
              <p:cNvPr id="33" name="Group 56"/>
              <p:cNvGrpSpPr>
                <a:grpSpLocks/>
              </p:cNvGrpSpPr>
              <p:nvPr/>
            </p:nvGrpSpPr>
            <p:grpSpPr bwMode="auto">
              <a:xfrm>
                <a:off x="4656" y="2448"/>
                <a:ext cx="2016" cy="1296"/>
                <a:chOff x="4656" y="2544"/>
                <a:chExt cx="2016" cy="1296"/>
              </a:xfrm>
            </p:grpSpPr>
            <p:pic>
              <p:nvPicPr>
                <p:cNvPr id="35" name="Picture 36"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 y="2544"/>
                  <a:ext cx="864" cy="864"/>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Group 48"/>
                <p:cNvGrpSpPr>
                  <a:grpSpLocks/>
                </p:cNvGrpSpPr>
                <p:nvPr/>
              </p:nvGrpSpPr>
              <p:grpSpPr bwMode="auto">
                <a:xfrm>
                  <a:off x="4656" y="2640"/>
                  <a:ext cx="1200" cy="1152"/>
                  <a:chOff x="4656" y="2640"/>
                  <a:chExt cx="1200" cy="1152"/>
                </a:xfrm>
              </p:grpSpPr>
              <p:pic>
                <p:nvPicPr>
                  <p:cNvPr id="44" name="Picture 8"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4"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5"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3"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6"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4"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2"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5"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2" y="2928"/>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7"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 y="2736"/>
                    <a:ext cx="864" cy="8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49"/>
                <p:cNvGrpSpPr>
                  <a:grpSpLocks/>
                </p:cNvGrpSpPr>
                <p:nvPr/>
              </p:nvGrpSpPr>
              <p:grpSpPr bwMode="auto">
                <a:xfrm>
                  <a:off x="5472" y="2688"/>
                  <a:ext cx="1200" cy="1152"/>
                  <a:chOff x="4656" y="2640"/>
                  <a:chExt cx="1200" cy="1152"/>
                </a:xfrm>
              </p:grpSpPr>
              <p:pic>
                <p:nvPicPr>
                  <p:cNvPr id="38" name="Picture 50"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4"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1"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52"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6" y="2640"/>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3"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2" y="2736"/>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4"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2" y="2928"/>
                    <a:ext cx="864" cy="86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5" descr="MCj0431631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 y="2736"/>
                    <a:ext cx="864" cy="86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4" name="Text Box 57"/>
              <p:cNvSpPr txBox="1">
                <a:spLocks noChangeArrowheads="1"/>
              </p:cNvSpPr>
              <p:nvPr/>
            </p:nvSpPr>
            <p:spPr bwMode="auto">
              <a:xfrm>
                <a:off x="4896" y="3600"/>
                <a:ext cx="9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dirty="0">
                    <a:solidFill>
                      <a:schemeClr val="accent6">
                        <a:lumMod val="50000"/>
                      </a:schemeClr>
                    </a:solidFill>
                    <a:effectLst>
                      <a:outerShdw blurRad="38100" dist="38100" dir="2700000" algn="tl">
                        <a:srgbClr val="000000">
                          <a:alpha val="43137"/>
                        </a:srgbClr>
                      </a:outerShdw>
                    </a:effectLst>
                  </a:rPr>
                  <a:t>Budget</a:t>
                </a:r>
              </a:p>
            </p:txBody>
          </p:sp>
        </p:grpSp>
      </p:grpSp>
      <p:grpSp>
        <p:nvGrpSpPr>
          <p:cNvPr id="50" name="Group 60"/>
          <p:cNvGrpSpPr>
            <a:grpSpLocks/>
          </p:cNvGrpSpPr>
          <p:nvPr/>
        </p:nvGrpSpPr>
        <p:grpSpPr bwMode="auto">
          <a:xfrm>
            <a:off x="5180974" y="4991605"/>
            <a:ext cx="1047297" cy="806376"/>
            <a:chOff x="4224" y="1152"/>
            <a:chExt cx="1133" cy="1143"/>
          </a:xfrm>
        </p:grpSpPr>
        <p:pic>
          <p:nvPicPr>
            <p:cNvPr id="51" name="Picture 26" descr="MPj0407571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24" y="1152"/>
              <a:ext cx="1133" cy="755"/>
            </a:xfrm>
            <a:prstGeom prst="rect">
              <a:avLst/>
            </a:prstGeom>
            <a:noFill/>
            <a:extLst>
              <a:ext uri="{909E8E84-426E-40DD-AFC4-6F175D3DCCD1}">
                <a14:hiddenFill xmlns:a14="http://schemas.microsoft.com/office/drawing/2010/main">
                  <a:solidFill>
                    <a:srgbClr val="FFFFFF"/>
                  </a:solidFill>
                </a14:hiddenFill>
              </a:ext>
            </a:extLst>
          </p:spPr>
        </p:pic>
        <p:sp>
          <p:nvSpPr>
            <p:cNvPr id="53" name="Text Box 39"/>
            <p:cNvSpPr txBox="1">
              <a:spLocks noChangeArrowheads="1"/>
            </p:cNvSpPr>
            <p:nvPr/>
          </p:nvSpPr>
          <p:spPr bwMode="auto">
            <a:xfrm>
              <a:off x="4272" y="1968"/>
              <a:ext cx="9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900" b="1" dirty="0">
                  <a:solidFill>
                    <a:schemeClr val="accent6">
                      <a:lumMod val="50000"/>
                    </a:schemeClr>
                  </a:solidFill>
                  <a:effectLst>
                    <a:outerShdw blurRad="38100" dist="38100" dir="2700000" algn="tl">
                      <a:srgbClr val="000000">
                        <a:alpha val="43137"/>
                      </a:srgbClr>
                    </a:outerShdw>
                  </a:effectLst>
                </a:rPr>
                <a:t>Work Quantity</a:t>
              </a:r>
            </a:p>
          </p:txBody>
        </p:sp>
      </p:grpSp>
      <p:sp>
        <p:nvSpPr>
          <p:cNvPr id="57" name="Rounded Rectangle 56"/>
          <p:cNvSpPr/>
          <p:nvPr/>
        </p:nvSpPr>
        <p:spPr bwMode="auto">
          <a:xfrm>
            <a:off x="7625247" y="2750485"/>
            <a:ext cx="1219200" cy="2209800"/>
          </a:xfrm>
          <a:prstGeom prst="roundRect">
            <a:avLst/>
          </a:prstGeom>
          <a:solidFill>
            <a:srgbClr val="FF0000">
              <a:alpha val="1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Building Maintenance Budgets</a:t>
            </a:r>
            <a:endParaRPr lang="en-US" dirty="0"/>
          </a:p>
        </p:txBody>
      </p:sp>
    </p:spTree>
    <p:extLst>
      <p:ext uri="{BB962C8B-B14F-4D97-AF65-F5344CB8AC3E}">
        <p14:creationId xmlns:p14="http://schemas.microsoft.com/office/powerpoint/2010/main" val="383052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par>
                                <p:cTn id="13" presetID="23" presetClass="entr" presetSubtype="16"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par>
                                <p:cTn id="22" presetID="2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1000"/>
                                        <p:tgtEl>
                                          <p:spTgt spid="57"/>
                                        </p:tgtEl>
                                      </p:cBhvr>
                                    </p:animEffect>
                                  </p:childTnLst>
                                  <p:subTnLst>
                                    <p:set>
                                      <p:cBhvr override="childStyle">
                                        <p:cTn dur="1" fill="hold" display="0" masterRel="nextClick" afterEffect="1"/>
                                        <p:tgtEl>
                                          <p:spTgt spid="57"/>
                                        </p:tgtEl>
                                        <p:attrNameLst>
                                          <p:attrName>style.visibility</p:attrName>
                                        </p:attrNameLst>
                                      </p:cBhvr>
                                      <p:to>
                                        <p:strVal val="hidden"/>
                                      </p:to>
                                    </p:set>
                                  </p:subTnLst>
                                </p:cTn>
                              </p:par>
                              <p:par>
                                <p:cTn id="31" presetID="23" presetClass="entr" presetSubtype="16"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ppt_x"/>
                                          </p:val>
                                        </p:tav>
                                        <p:tav tm="100000">
                                          <p:val>
                                            <p:strVal val="#ppt_x"/>
                                          </p:val>
                                        </p:tav>
                                      </p:tavLst>
                                    </p:anim>
                                    <p:anim calcmode="lin" valueType="num">
                                      <p:cBhvr additive="base">
                                        <p:cTn id="4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10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11"/>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14"/>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18"/>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50"/>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25"/>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2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fade">
                                      <p:cBhvr>
                                        <p:cTn id="74"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57"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Title 9"/>
          <p:cNvSpPr>
            <a:spLocks noGrp="1"/>
          </p:cNvSpPr>
          <p:nvPr>
            <p:ph type="title"/>
          </p:nvPr>
        </p:nvSpPr>
        <p:spPr/>
        <p:txBody>
          <a:bodyPr/>
          <a:lstStyle/>
          <a:p>
            <a:r>
              <a:rPr lang="en-US" altLang="en-US" smtClean="0"/>
              <a:t>Asset Management</a:t>
            </a:r>
          </a:p>
        </p:txBody>
      </p:sp>
      <p:sp>
        <p:nvSpPr>
          <p:cNvPr id="3" name="Oval 2"/>
          <p:cNvSpPr/>
          <p:nvPr/>
        </p:nvSpPr>
        <p:spPr>
          <a:xfrm>
            <a:off x="3362739" y="1796385"/>
            <a:ext cx="3538983" cy="1229042"/>
          </a:xfrm>
          <a:prstGeom prst="ellipse">
            <a:avLst/>
          </a:prstGeom>
        </p:spPr>
        <p:style>
          <a:lnRef idx="0">
            <a:schemeClr val="accent4">
              <a:hueOff val="0"/>
              <a:satOff val="0"/>
              <a:lumOff val="0"/>
              <a:alphaOff val="0"/>
            </a:schemeClr>
          </a:lnRef>
          <a:fillRef idx="1">
            <a:schemeClr val="accent4">
              <a:tint val="50000"/>
              <a:alpha val="40000"/>
              <a:hueOff val="0"/>
              <a:satOff val="0"/>
              <a:lumOff val="0"/>
              <a:alphaOff val="0"/>
            </a:schemeClr>
          </a:fillRef>
          <a:effectRef idx="0">
            <a:schemeClr val="accent4">
              <a:tint val="50000"/>
              <a:alpha val="40000"/>
              <a:hueOff val="0"/>
              <a:satOff val="0"/>
              <a:lumOff val="0"/>
              <a:alphaOff val="0"/>
            </a:schemeClr>
          </a:effectRef>
          <a:fontRef idx="minor">
            <a:schemeClr val="lt1">
              <a:hueOff val="0"/>
              <a:satOff val="0"/>
              <a:lumOff val="0"/>
              <a:alphaOff val="0"/>
            </a:schemeClr>
          </a:fontRef>
        </p:style>
      </p:sp>
      <p:sp>
        <p:nvSpPr>
          <p:cNvPr id="4" name="Down Arrow 3"/>
          <p:cNvSpPr/>
          <p:nvPr/>
        </p:nvSpPr>
        <p:spPr>
          <a:xfrm>
            <a:off x="4794798" y="4681272"/>
            <a:ext cx="685849" cy="438943"/>
          </a:xfrm>
          <a:prstGeom prst="downArrow">
            <a:avLst/>
          </a:prstGeom>
        </p:spPr>
        <p:style>
          <a:lnRef idx="0">
            <a:schemeClr val="lt1">
              <a:hueOff val="0"/>
              <a:satOff val="0"/>
              <a:lumOff val="0"/>
              <a:alphaOff val="0"/>
            </a:schemeClr>
          </a:lnRef>
          <a:fillRef idx="3">
            <a:schemeClr val="accent4">
              <a:tint val="40000"/>
              <a:hueOff val="0"/>
              <a:satOff val="0"/>
              <a:lumOff val="0"/>
              <a:alphaOff val="0"/>
            </a:schemeClr>
          </a:fillRef>
          <a:effectRef idx="3">
            <a:schemeClr val="accent4">
              <a:tint val="40000"/>
              <a:hueOff val="0"/>
              <a:satOff val="0"/>
              <a:lumOff val="0"/>
              <a:alphaOff val="0"/>
            </a:schemeClr>
          </a:effectRef>
          <a:fontRef idx="minor">
            <a:schemeClr val="dk1">
              <a:hueOff val="0"/>
              <a:satOff val="0"/>
              <a:lumOff val="0"/>
              <a:alphaOff val="0"/>
            </a:schemeClr>
          </a:fontRef>
        </p:style>
      </p:sp>
      <p:sp>
        <p:nvSpPr>
          <p:cNvPr id="10" name="Freeform 9"/>
          <p:cNvSpPr/>
          <p:nvPr/>
        </p:nvSpPr>
        <p:spPr>
          <a:xfrm>
            <a:off x="2513252" y="5164888"/>
            <a:ext cx="5486412" cy="534328"/>
          </a:xfrm>
          <a:custGeom>
            <a:avLst/>
            <a:gdLst>
              <a:gd name="connsiteX0" fmla="*/ 0 w 5486412"/>
              <a:gd name="connsiteY0" fmla="*/ 0 h 534328"/>
              <a:gd name="connsiteX1" fmla="*/ 5486412 w 5486412"/>
              <a:gd name="connsiteY1" fmla="*/ 0 h 534328"/>
              <a:gd name="connsiteX2" fmla="*/ 5486412 w 5486412"/>
              <a:gd name="connsiteY2" fmla="*/ 534328 h 534328"/>
              <a:gd name="connsiteX3" fmla="*/ 0 w 5486412"/>
              <a:gd name="connsiteY3" fmla="*/ 534328 h 534328"/>
              <a:gd name="connsiteX4" fmla="*/ 0 w 5486412"/>
              <a:gd name="connsiteY4" fmla="*/ 0 h 534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12" h="534328">
                <a:moveTo>
                  <a:pt x="0" y="0"/>
                </a:moveTo>
                <a:lnTo>
                  <a:pt x="5486412" y="0"/>
                </a:lnTo>
                <a:lnTo>
                  <a:pt x="5486412" y="534328"/>
                </a:lnTo>
                <a:lnTo>
                  <a:pt x="0" y="534328"/>
                </a:lnTo>
                <a:lnTo>
                  <a:pt x="0" y="0"/>
                </a:lnTo>
                <a:close/>
              </a:path>
            </a:pathLst>
          </a:custGeom>
          <a:solidFill>
            <a:schemeClr val="accent3">
              <a:lumMod val="75000"/>
            </a:schemeClr>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Maintenance Management System</a:t>
            </a:r>
            <a:endParaRPr lang="en-US" sz="2400" b="1" kern="1200" dirty="0"/>
          </a:p>
        </p:txBody>
      </p:sp>
      <p:sp>
        <p:nvSpPr>
          <p:cNvPr id="11" name="Freeform 10"/>
          <p:cNvSpPr/>
          <p:nvPr/>
        </p:nvSpPr>
        <p:spPr>
          <a:xfrm>
            <a:off x="4443016" y="2918554"/>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0"/>
              <a:satOff val="0"/>
              <a:lumOff val="0"/>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Level of Service</a:t>
            </a:r>
            <a:endParaRPr lang="en-US" sz="1500" kern="1200" dirty="0"/>
          </a:p>
        </p:txBody>
      </p:sp>
      <p:sp>
        <p:nvSpPr>
          <p:cNvPr id="12" name="Freeform 11"/>
          <p:cNvSpPr/>
          <p:nvPr/>
        </p:nvSpPr>
        <p:spPr>
          <a:xfrm>
            <a:off x="3476176" y="1884040"/>
            <a:ext cx="1691527" cy="1234529"/>
          </a:xfrm>
          <a:custGeom>
            <a:avLst/>
            <a:gdLst>
              <a:gd name="connsiteX0" fmla="*/ 0 w 1691527"/>
              <a:gd name="connsiteY0" fmla="*/ 617265 h 1234529"/>
              <a:gd name="connsiteX1" fmla="*/ 845764 w 1691527"/>
              <a:gd name="connsiteY1" fmla="*/ 0 h 1234529"/>
              <a:gd name="connsiteX2" fmla="*/ 1691528 w 1691527"/>
              <a:gd name="connsiteY2" fmla="*/ 617265 h 1234529"/>
              <a:gd name="connsiteX3" fmla="*/ 845764 w 1691527"/>
              <a:gd name="connsiteY3" fmla="*/ 1234530 h 1234529"/>
              <a:gd name="connsiteX4" fmla="*/ 0 w 1691527"/>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527" h="1234529">
                <a:moveTo>
                  <a:pt x="0" y="617265"/>
                </a:moveTo>
                <a:cubicBezTo>
                  <a:pt x="0" y="276359"/>
                  <a:pt x="378661" y="0"/>
                  <a:pt x="845764" y="0"/>
                </a:cubicBezTo>
                <a:cubicBezTo>
                  <a:pt x="1312867" y="0"/>
                  <a:pt x="1691528" y="276359"/>
                  <a:pt x="1691528" y="617265"/>
                </a:cubicBezTo>
                <a:cubicBezTo>
                  <a:pt x="1691528" y="958171"/>
                  <a:pt x="1312867" y="1234530"/>
                  <a:pt x="845764" y="1234530"/>
                </a:cubicBezTo>
                <a:cubicBezTo>
                  <a:pt x="378661"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4822484"/>
              <a:satOff val="-4333"/>
              <a:lumOff val="-686"/>
              <a:alphaOff val="0"/>
            </a:schemeClr>
          </a:effectRef>
          <a:fontRef idx="minor">
            <a:schemeClr val="lt1"/>
          </a:fontRef>
        </p:style>
        <p:txBody>
          <a:bodyPr spcFirstLastPara="0" vert="horz" wrap="square" lIns="266768" tIns="199843" rIns="266768" bIns="199843" numCol="1" spcCol="1270" anchor="ctr" anchorCtr="0">
            <a:noAutofit/>
          </a:bodyPr>
          <a:lstStyle/>
          <a:p>
            <a:pPr lvl="0" algn="ctr" defTabSz="666750">
              <a:lnSpc>
                <a:spcPct val="90000"/>
              </a:lnSpc>
              <a:spcBef>
                <a:spcPct val="0"/>
              </a:spcBef>
              <a:spcAft>
                <a:spcPct val="35000"/>
              </a:spcAft>
            </a:pPr>
            <a:r>
              <a:rPr lang="en-US" sz="1500" kern="1200" dirty="0" smtClean="0"/>
              <a:t>Condition Assessment</a:t>
            </a:r>
            <a:endParaRPr lang="en-US" sz="1500" kern="1200" dirty="0"/>
          </a:p>
        </p:txBody>
      </p:sp>
      <p:sp>
        <p:nvSpPr>
          <p:cNvPr id="13" name="Freeform 12"/>
          <p:cNvSpPr/>
          <p:nvPr/>
        </p:nvSpPr>
        <p:spPr>
          <a:xfrm>
            <a:off x="5128818" y="1884043"/>
            <a:ext cx="1234529" cy="1234529"/>
          </a:xfrm>
          <a:custGeom>
            <a:avLst/>
            <a:gdLst>
              <a:gd name="connsiteX0" fmla="*/ 0 w 1234529"/>
              <a:gd name="connsiteY0" fmla="*/ 617265 h 1234529"/>
              <a:gd name="connsiteX1" fmla="*/ 617265 w 1234529"/>
              <a:gd name="connsiteY1" fmla="*/ 0 h 1234529"/>
              <a:gd name="connsiteX2" fmla="*/ 1234530 w 1234529"/>
              <a:gd name="connsiteY2" fmla="*/ 617265 h 1234529"/>
              <a:gd name="connsiteX3" fmla="*/ 617265 w 1234529"/>
              <a:gd name="connsiteY3" fmla="*/ 1234530 h 1234529"/>
              <a:gd name="connsiteX4" fmla="*/ 0 w 1234529"/>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529" h="1234529">
                <a:moveTo>
                  <a:pt x="0" y="617265"/>
                </a:moveTo>
                <a:cubicBezTo>
                  <a:pt x="0" y="276359"/>
                  <a:pt x="276359" y="0"/>
                  <a:pt x="617265" y="0"/>
                </a:cubicBezTo>
                <a:cubicBezTo>
                  <a:pt x="958171" y="0"/>
                  <a:pt x="1234530" y="276359"/>
                  <a:pt x="1234530" y="617265"/>
                </a:cubicBezTo>
                <a:cubicBezTo>
                  <a:pt x="1234530" y="958171"/>
                  <a:pt x="958171" y="1234530"/>
                  <a:pt x="617265" y="1234530"/>
                </a:cubicBezTo>
                <a:cubicBezTo>
                  <a:pt x="276359" y="1234530"/>
                  <a:pt x="0" y="958171"/>
                  <a:pt x="0" y="617265"/>
                </a:cubicBezTo>
                <a:close/>
              </a:path>
            </a:pathLst>
          </a:custGeom>
          <a:solidFill>
            <a:schemeClr val="accent3">
              <a:lumMod val="75000"/>
              <a:alpha val="25000"/>
            </a:schemeClr>
          </a:solidFill>
        </p:spPr>
        <p:style>
          <a:lnRef idx="0">
            <a:schemeClr val="lt1">
              <a:hueOff val="0"/>
              <a:satOff val="0"/>
              <a:lumOff val="0"/>
              <a:alphaOff val="0"/>
            </a:schemeClr>
          </a:lnRef>
          <a:fillRef idx="3">
            <a:scrgbClr r="0" g="0" b="0"/>
          </a:fillRef>
          <a:effectRef idx="3">
            <a:schemeClr val="accent4">
              <a:hueOff val="9644967"/>
              <a:satOff val="-8667"/>
              <a:lumOff val="-1373"/>
              <a:alphaOff val="0"/>
            </a:schemeClr>
          </a:effectRef>
          <a:fontRef idx="minor">
            <a:schemeClr val="lt1"/>
          </a:fontRef>
        </p:style>
        <p:txBody>
          <a:bodyPr spcFirstLastPara="0" vert="horz" wrap="square" lIns="199843" tIns="199843" rIns="199843" bIns="199843" numCol="1" spcCol="1270" anchor="ctr" anchorCtr="0">
            <a:noAutofit/>
          </a:bodyPr>
          <a:lstStyle/>
          <a:p>
            <a:pPr lvl="0" algn="ctr" defTabSz="666750">
              <a:lnSpc>
                <a:spcPct val="90000"/>
              </a:lnSpc>
              <a:spcBef>
                <a:spcPct val="0"/>
              </a:spcBef>
              <a:spcAft>
                <a:spcPct val="35000"/>
              </a:spcAft>
            </a:pPr>
            <a:r>
              <a:rPr lang="en-US" sz="1500" kern="1200" dirty="0" smtClean="0"/>
              <a:t>Asset Inventory</a:t>
            </a:r>
            <a:endParaRPr lang="en-US" sz="1500" kern="1200" dirty="0"/>
          </a:p>
        </p:txBody>
      </p:sp>
      <p:sp>
        <p:nvSpPr>
          <p:cNvPr id="16" name="Freeform 15"/>
          <p:cNvSpPr/>
          <p:nvPr/>
        </p:nvSpPr>
        <p:spPr>
          <a:xfrm>
            <a:off x="3476176" y="1884043"/>
            <a:ext cx="1691527" cy="1234529"/>
          </a:xfrm>
          <a:custGeom>
            <a:avLst/>
            <a:gdLst>
              <a:gd name="connsiteX0" fmla="*/ 0 w 1691527"/>
              <a:gd name="connsiteY0" fmla="*/ 617265 h 1234529"/>
              <a:gd name="connsiteX1" fmla="*/ 845764 w 1691527"/>
              <a:gd name="connsiteY1" fmla="*/ 0 h 1234529"/>
              <a:gd name="connsiteX2" fmla="*/ 1691528 w 1691527"/>
              <a:gd name="connsiteY2" fmla="*/ 617265 h 1234529"/>
              <a:gd name="connsiteX3" fmla="*/ 845764 w 1691527"/>
              <a:gd name="connsiteY3" fmla="*/ 1234530 h 1234529"/>
              <a:gd name="connsiteX4" fmla="*/ 0 w 1691527"/>
              <a:gd name="connsiteY4" fmla="*/ 617265 h 1234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527" h="1234529">
                <a:moveTo>
                  <a:pt x="0" y="617265"/>
                </a:moveTo>
                <a:cubicBezTo>
                  <a:pt x="0" y="276359"/>
                  <a:pt x="378661" y="0"/>
                  <a:pt x="845764" y="0"/>
                </a:cubicBezTo>
                <a:cubicBezTo>
                  <a:pt x="1312867" y="0"/>
                  <a:pt x="1691528" y="276359"/>
                  <a:pt x="1691528" y="617265"/>
                </a:cubicBezTo>
                <a:cubicBezTo>
                  <a:pt x="1691528" y="958171"/>
                  <a:pt x="1312867" y="1234530"/>
                  <a:pt x="845764" y="1234530"/>
                </a:cubicBezTo>
                <a:cubicBezTo>
                  <a:pt x="378661" y="1234530"/>
                  <a:pt x="0" y="958171"/>
                  <a:pt x="0" y="617265"/>
                </a:cubicBezTo>
                <a:close/>
              </a:path>
            </a:pathLst>
          </a:custGeom>
          <a:solidFill>
            <a:schemeClr val="accent3">
              <a:lumMod val="75000"/>
            </a:schemeClr>
          </a:solidFill>
        </p:spPr>
        <p:style>
          <a:lnRef idx="0">
            <a:schemeClr val="lt1">
              <a:hueOff val="0"/>
              <a:satOff val="0"/>
              <a:lumOff val="0"/>
              <a:alphaOff val="0"/>
            </a:schemeClr>
          </a:lnRef>
          <a:fillRef idx="3">
            <a:scrgbClr r="0" g="0" b="0"/>
          </a:fillRef>
          <a:effectRef idx="3">
            <a:schemeClr val="accent4">
              <a:hueOff val="4822484"/>
              <a:satOff val="-4333"/>
              <a:lumOff val="-686"/>
              <a:alphaOff val="0"/>
            </a:schemeClr>
          </a:effectRef>
          <a:fontRef idx="minor">
            <a:schemeClr val="lt1"/>
          </a:fontRef>
        </p:style>
        <p:txBody>
          <a:bodyPr spcFirstLastPara="0" vert="horz" wrap="square" lIns="266768" tIns="199843" rIns="266768" bIns="199843" numCol="1" spcCol="1270" anchor="ctr" anchorCtr="0">
            <a:noAutofit/>
          </a:bodyPr>
          <a:lstStyle/>
          <a:p>
            <a:pPr lvl="0" algn="ctr" defTabSz="666750">
              <a:lnSpc>
                <a:spcPct val="90000"/>
              </a:lnSpc>
              <a:spcBef>
                <a:spcPct val="0"/>
              </a:spcBef>
              <a:spcAft>
                <a:spcPct val="35000"/>
              </a:spcAft>
            </a:pPr>
            <a:r>
              <a:rPr lang="en-US" sz="1500" kern="1200" dirty="0" smtClean="0"/>
              <a:t>Condition Assessment</a:t>
            </a:r>
            <a:endParaRPr lang="en-US" sz="1500" kern="1200" dirty="0"/>
          </a:p>
        </p:txBody>
      </p:sp>
      <p:sp>
        <p:nvSpPr>
          <p:cNvPr id="14" name="Shape 13"/>
          <p:cNvSpPr/>
          <p:nvPr/>
        </p:nvSpPr>
        <p:spPr>
          <a:xfrm>
            <a:off x="3217343" y="1614885"/>
            <a:ext cx="3840757" cy="3072605"/>
          </a:xfrm>
          <a:prstGeom prst="funnel">
            <a:avLst/>
          </a:prstGeom>
          <a:blipFill rotWithShape="0">
            <a:blip r:embed="rId2">
              <a:lum bright="70000" contrast="-70000"/>
            </a:blip>
            <a:stretch>
              <a:fillRect/>
            </a:stretch>
          </a:blipFill>
        </p:spPr>
        <p:style>
          <a:lnRef idx="1">
            <a:schemeClr val="accent4">
              <a:hueOff val="0"/>
              <a:satOff val="0"/>
              <a:lumOff val="0"/>
              <a:alphaOff val="0"/>
            </a:schemeClr>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2" name="Group 1"/>
          <p:cNvGrpSpPr/>
          <p:nvPr/>
        </p:nvGrpSpPr>
        <p:grpSpPr>
          <a:xfrm>
            <a:off x="9060873" y="1731351"/>
            <a:ext cx="1961492" cy="3292774"/>
            <a:chOff x="9060873" y="1731351"/>
            <a:chExt cx="1961492" cy="3292774"/>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0873" y="1731351"/>
              <a:ext cx="1961492" cy="258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38"/>
            <p:cNvSpPr txBox="1">
              <a:spLocks noChangeArrowheads="1"/>
            </p:cNvSpPr>
            <p:nvPr/>
          </p:nvSpPr>
          <p:spPr bwMode="auto">
            <a:xfrm>
              <a:off x="9175108" y="4316239"/>
              <a:ext cx="17330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dirty="0" smtClean="0"/>
                <a:t>Condition</a:t>
              </a:r>
            </a:p>
            <a:p>
              <a:pPr algn="ctr"/>
              <a:r>
                <a:rPr lang="en-US" altLang="en-US" sz="2000" dirty="0" smtClean="0"/>
                <a:t>Assessment</a:t>
              </a:r>
              <a:endParaRPr lang="en-US" altLang="en-US" sz="2000" dirty="0"/>
            </a:p>
          </p:txBody>
        </p:sp>
      </p:grpSp>
    </p:spTree>
    <p:extLst>
      <p:ext uri="{BB962C8B-B14F-4D97-AF65-F5344CB8AC3E}">
        <p14:creationId xmlns:p14="http://schemas.microsoft.com/office/powerpoint/2010/main" val="3006037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afterEffect" p14:presetBounceEnd="5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6000">
                                          <p:cBhvr additive="base">
                                            <p:cTn id="7" dur="500" fill="hold"/>
                                            <p:tgtEl>
                                              <p:spTgt spid="11"/>
                                            </p:tgtEl>
                                            <p:attrNameLst>
                                              <p:attrName>ppt_x</p:attrName>
                                            </p:attrNameLst>
                                          </p:cBhvr>
                                          <p:tavLst>
                                            <p:tav tm="0">
                                              <p:val>
                                                <p:strVal val="#ppt_x"/>
                                              </p:val>
                                            </p:tav>
                                            <p:tav tm="100000">
                                              <p:val>
                                                <p:strVal val="#ppt_x"/>
                                              </p:val>
                                            </p:tav>
                                          </p:tavLst>
                                        </p:anim>
                                        <p:anim calcmode="lin" valueType="num" p14:bounceEnd="56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2000" fill="hold" grpId="0" nodeType="afterEffect" p14:presetBounceEnd="52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52000">
                                          <p:cBhvr additive="base">
                                            <p:cTn id="12" dur="5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50000">
                                          <p:cBhvr additive="base">
                                            <p:cTn id="17"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2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200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6" grpId="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9"/>
          <p:cNvSpPr>
            <a:spLocks noGrp="1"/>
          </p:cNvSpPr>
          <p:nvPr>
            <p:ph type="title"/>
          </p:nvPr>
        </p:nvSpPr>
        <p:spPr/>
        <p:txBody>
          <a:bodyPr/>
          <a:lstStyle/>
          <a:p>
            <a:r>
              <a:rPr lang="en-US" altLang="en-US" dirty="0" smtClean="0"/>
              <a:t>Condition Assessment</a:t>
            </a:r>
          </a:p>
        </p:txBody>
      </p:sp>
      <p:sp>
        <p:nvSpPr>
          <p:cNvPr id="15" name="Content Placeholder 2"/>
          <p:cNvSpPr>
            <a:spLocks noGrp="1"/>
          </p:cNvSpPr>
          <p:nvPr>
            <p:ph idx="1"/>
          </p:nvPr>
        </p:nvSpPr>
        <p:spPr>
          <a:xfrm>
            <a:off x="2785009" y="1202226"/>
            <a:ext cx="6421623" cy="1042212"/>
          </a:xfrm>
        </p:spPr>
        <p:txBody>
          <a:bodyPr>
            <a:noAutofit/>
          </a:bodyPr>
          <a:lstStyle/>
          <a:p>
            <a:pPr marL="0" indent="0" algn="ctr">
              <a:lnSpc>
                <a:spcPct val="120000"/>
              </a:lnSpc>
              <a:spcBef>
                <a:spcPts val="0"/>
              </a:spcBef>
              <a:spcAft>
                <a:spcPts val="0"/>
              </a:spcAft>
            </a:pPr>
            <a:r>
              <a:rPr lang="en-US" sz="3600" b="1" dirty="0" smtClean="0">
                <a:effectLst>
                  <a:outerShdw blurRad="38100" dist="38100" dir="2700000" algn="tl">
                    <a:srgbClr val="000000">
                      <a:alpha val="43137"/>
                    </a:srgbClr>
                  </a:outerShdw>
                </a:effectLst>
              </a:rPr>
              <a:t>Maintenance Quality Assurance</a:t>
            </a:r>
            <a:endParaRPr lang="en-US" sz="3600" dirty="0">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01660"/>
            <a:ext cx="3028208" cy="2532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34491"/>
            <a:ext cx="3028209" cy="253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8209" y="4290842"/>
            <a:ext cx="3311398" cy="2079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9607" y="4217346"/>
            <a:ext cx="286702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06632" y="1301660"/>
            <a:ext cx="2985368"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06632" y="4054384"/>
            <a:ext cx="2985368" cy="2315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39608" y="1906777"/>
            <a:ext cx="2867024" cy="2384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2713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05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05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054"/>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055"/>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052"/>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051"/>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056"/>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9"/>
          <p:cNvSpPr>
            <a:spLocks noGrp="1"/>
          </p:cNvSpPr>
          <p:nvPr>
            <p:ph type="title"/>
          </p:nvPr>
        </p:nvSpPr>
        <p:spPr/>
        <p:txBody>
          <a:bodyPr/>
          <a:lstStyle/>
          <a:p>
            <a:r>
              <a:rPr lang="en-US" altLang="en-US" dirty="0" smtClean="0"/>
              <a:t>Condition Assessment</a:t>
            </a:r>
          </a:p>
        </p:txBody>
      </p:sp>
      <p:sp>
        <p:nvSpPr>
          <p:cNvPr id="4" name="Content Placeholder 3"/>
          <p:cNvSpPr>
            <a:spLocks noGrp="1"/>
          </p:cNvSpPr>
          <p:nvPr>
            <p:ph idx="1"/>
          </p:nvPr>
        </p:nvSpPr>
        <p:spPr/>
        <p:txBody>
          <a:bodyPr/>
          <a:lstStyle/>
          <a:p>
            <a:endParaRPr lang="en-US"/>
          </a:p>
        </p:txBody>
      </p:sp>
      <p:grpSp>
        <p:nvGrpSpPr>
          <p:cNvPr id="2" name="Group 1"/>
          <p:cNvGrpSpPr/>
          <p:nvPr/>
        </p:nvGrpSpPr>
        <p:grpSpPr>
          <a:xfrm>
            <a:off x="0" y="1301660"/>
            <a:ext cx="12192000" cy="5069574"/>
            <a:chOff x="0" y="1301660"/>
            <a:chExt cx="12192000" cy="5069574"/>
          </a:xfrm>
          <a:solidFill>
            <a:schemeClr val="tx1"/>
          </a:solidFill>
        </p:grpSpPr>
        <p:pic>
          <p:nvPicPr>
            <p:cNvPr id="2050" name="Picture 2"/>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 y="1301660"/>
              <a:ext cx="3028208" cy="2532831"/>
            </a:xfrm>
            <a:prstGeom prst="rect">
              <a:avLst/>
            </a:prstGeom>
            <a:grpFill/>
            <a:ln>
              <a:noFill/>
            </a:ln>
            <a:effectLst/>
          </p:spPr>
        </p:pic>
        <p:pic>
          <p:nvPicPr>
            <p:cNvPr id="2052" name="Picture 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0" y="3834491"/>
              <a:ext cx="3028209" cy="2536743"/>
            </a:xfrm>
            <a:prstGeom prst="rect">
              <a:avLst/>
            </a:prstGeom>
            <a:grpFill/>
            <a:ln>
              <a:noFill/>
            </a:ln>
            <a:effectLst/>
          </p:spPr>
        </p:pic>
        <p:pic>
          <p:nvPicPr>
            <p:cNvPr id="2053" name="Picture 5"/>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6339608" y="1906777"/>
              <a:ext cx="2867024" cy="2384066"/>
            </a:xfrm>
            <a:prstGeom prst="rect">
              <a:avLst/>
            </a:prstGeom>
            <a:grpFill/>
            <a:ln>
              <a:noFill/>
            </a:ln>
            <a:effectLst/>
          </p:spPr>
        </p:pic>
        <p:pic>
          <p:nvPicPr>
            <p:cNvPr id="2051" name="Picture 3"/>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grpFill/>
            <a:ln>
              <a:noFill/>
            </a:ln>
            <a:effectLst/>
          </p:spPr>
        </p:pic>
        <p:pic>
          <p:nvPicPr>
            <p:cNvPr id="1026" name="Picture 2"/>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3028209" y="4290842"/>
              <a:ext cx="3311398" cy="2079154"/>
            </a:xfrm>
            <a:prstGeom prst="rect">
              <a:avLst/>
            </a:prstGeom>
            <a:grpFill/>
            <a:ln>
              <a:noFill/>
            </a:ln>
            <a:effectLst/>
          </p:spPr>
        </p:pic>
        <p:pic>
          <p:nvPicPr>
            <p:cNvPr id="2054" name="Picture 6"/>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6339607" y="4217346"/>
              <a:ext cx="2867025" cy="2152650"/>
            </a:xfrm>
            <a:prstGeom prst="rect">
              <a:avLst/>
            </a:prstGeom>
            <a:grpFill/>
            <a:ln>
              <a:noFill/>
            </a:ln>
            <a:effectLst/>
          </p:spPr>
        </p:pic>
        <p:pic>
          <p:nvPicPr>
            <p:cNvPr id="2055" name="Picture 7"/>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9206632" y="1301660"/>
              <a:ext cx="2985368" cy="2752725"/>
            </a:xfrm>
            <a:prstGeom prst="rect">
              <a:avLst/>
            </a:prstGeom>
            <a:grpFill/>
            <a:ln>
              <a:noFill/>
            </a:ln>
            <a:effectLst/>
          </p:spPr>
        </p:pic>
        <p:pic>
          <p:nvPicPr>
            <p:cNvPr id="2056" name="Picture 8"/>
            <p:cNvPicPr>
              <a:picLocks noChangeAspect="1" noChangeArrowheads="1"/>
            </p:cNvPicPr>
            <p:nvPr/>
          </p:nvPicPr>
          <p:blipFill>
            <a:blip r:embed="rId9">
              <a:lum bright="70000" contrast="-70000"/>
              <a:extLst>
                <a:ext uri="{28A0092B-C50C-407E-A947-70E740481C1C}">
                  <a14:useLocalDpi xmlns:a14="http://schemas.microsoft.com/office/drawing/2010/main" val="0"/>
                </a:ext>
              </a:extLst>
            </a:blip>
            <a:srcRect/>
            <a:stretch>
              <a:fillRect/>
            </a:stretch>
          </p:blipFill>
          <p:spPr bwMode="auto">
            <a:xfrm>
              <a:off x="9206632" y="4054384"/>
              <a:ext cx="2985368" cy="2315611"/>
            </a:xfrm>
            <a:prstGeom prst="rect">
              <a:avLst/>
            </a:prstGeom>
            <a:grpFill/>
            <a:ln>
              <a:noFill/>
            </a:ln>
            <a:effectLst/>
          </p:spPr>
        </p:pic>
      </p:grpSp>
      <p:pic>
        <p:nvPicPr>
          <p:cNvPr id="1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339607" y="1846733"/>
            <a:ext cx="5215084" cy="2246769"/>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solidFill>
                  <a:schemeClr val="bg1"/>
                </a:solidFill>
              </a:rPr>
              <a:t>Random Samples</a:t>
            </a:r>
          </a:p>
          <a:p>
            <a:pPr marL="914400" lvl="1" indent="-457200">
              <a:buFont typeface="Arial" panose="020B0604020202020204" pitchFamily="34" charset="0"/>
              <a:buChar char="•"/>
            </a:pPr>
            <a:r>
              <a:rPr lang="en-US" sz="2800" dirty="0" smtClean="0">
                <a:solidFill>
                  <a:schemeClr val="bg1"/>
                </a:solidFill>
              </a:rPr>
              <a:t>1/10</a:t>
            </a:r>
            <a:r>
              <a:rPr lang="en-US" sz="2800" baseline="30000" dirty="0" smtClean="0">
                <a:solidFill>
                  <a:schemeClr val="bg1"/>
                </a:solidFill>
              </a:rPr>
              <a:t>th</a:t>
            </a:r>
            <a:r>
              <a:rPr lang="en-US" sz="2800" dirty="0" smtClean="0">
                <a:solidFill>
                  <a:schemeClr val="bg1"/>
                </a:solidFill>
              </a:rPr>
              <a:t> mile segments</a:t>
            </a:r>
          </a:p>
          <a:p>
            <a:pPr marL="914400" lvl="1" indent="-457200">
              <a:buFont typeface="Arial" panose="020B0604020202020204" pitchFamily="34" charset="0"/>
              <a:buChar char="•"/>
            </a:pPr>
            <a:r>
              <a:rPr lang="en-US" sz="2800" dirty="0" smtClean="0">
                <a:solidFill>
                  <a:schemeClr val="bg1"/>
                </a:solidFill>
              </a:rPr>
              <a:t>Monthly Inspections</a:t>
            </a:r>
          </a:p>
          <a:p>
            <a:pPr marL="914400" lvl="1" indent="-457200">
              <a:buFont typeface="Arial" panose="020B0604020202020204" pitchFamily="34" charset="0"/>
              <a:buChar char="•"/>
            </a:pPr>
            <a:r>
              <a:rPr lang="en-US" sz="2800" dirty="0">
                <a:solidFill>
                  <a:schemeClr val="bg1"/>
                </a:solidFill>
              </a:rPr>
              <a:t>Performed by </a:t>
            </a:r>
            <a:r>
              <a:rPr lang="en-US" sz="2800" dirty="0" smtClean="0">
                <a:solidFill>
                  <a:schemeClr val="bg1"/>
                </a:solidFill>
              </a:rPr>
              <a:t>District Staff</a:t>
            </a:r>
          </a:p>
          <a:p>
            <a:pPr marL="914400" lvl="1" indent="-457200">
              <a:buFont typeface="Arial" panose="020B0604020202020204" pitchFamily="34" charset="0"/>
              <a:buChar char="•"/>
            </a:pPr>
            <a:r>
              <a:rPr lang="en-US" sz="2800" dirty="0" smtClean="0">
                <a:solidFill>
                  <a:schemeClr val="bg1"/>
                </a:solidFill>
              </a:rPr>
              <a:t>10% QA/QC by Consultants</a:t>
            </a:r>
            <a:endParaRPr lang="en-US" sz="2800" dirty="0">
              <a:solidFill>
                <a:schemeClr val="bg1"/>
              </a:solidFill>
            </a:endParaRPr>
          </a:p>
        </p:txBody>
      </p:sp>
      <p:sp>
        <p:nvSpPr>
          <p:cNvPr id="17" name="Content Placeholder 2"/>
          <p:cNvSpPr txBox="1">
            <a:spLocks/>
          </p:cNvSpPr>
          <p:nvPr/>
        </p:nvSpPr>
        <p:spPr>
          <a:xfrm>
            <a:off x="2785009" y="1202226"/>
            <a:ext cx="6421623" cy="1042212"/>
          </a:xfrm>
          <a:prstGeom prst="rect">
            <a:avLst/>
          </a:prstGeom>
        </p:spPr>
        <p:txBody>
          <a:bodyPr vert="horz" lIns="0" tIns="45720" rIns="0" bIns="45720" rtlCol="0">
            <a:noAutofit/>
          </a:bodyPr>
          <a:lst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gn="ctr">
              <a:lnSpc>
                <a:spcPct val="120000"/>
              </a:lnSpc>
              <a:spcBef>
                <a:spcPts val="0"/>
              </a:spcBef>
              <a:spcAft>
                <a:spcPts val="0"/>
              </a:spcAft>
            </a:pPr>
            <a:r>
              <a:rPr lang="en-US" sz="3600" b="1" smtClean="0">
                <a:effectLst>
                  <a:outerShdw blurRad="38100" dist="38100" dir="2700000" algn="tl">
                    <a:srgbClr val="000000">
                      <a:alpha val="43137"/>
                    </a:srgbClr>
                  </a:outerShdw>
                </a:effectLst>
              </a:rPr>
              <a:t>Maintenance Quality Assurance</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3008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9"/>
          <p:cNvSpPr>
            <a:spLocks noGrp="1"/>
          </p:cNvSpPr>
          <p:nvPr>
            <p:ph type="title"/>
          </p:nvPr>
        </p:nvSpPr>
        <p:spPr/>
        <p:txBody>
          <a:bodyPr/>
          <a:lstStyle/>
          <a:p>
            <a:r>
              <a:rPr lang="en-US" altLang="en-US" dirty="0" smtClean="0"/>
              <a:t>Condition Assessment</a:t>
            </a:r>
          </a:p>
        </p:txBody>
      </p:sp>
      <p:sp>
        <p:nvSpPr>
          <p:cNvPr id="4" name="Content Placeholder 3"/>
          <p:cNvSpPr>
            <a:spLocks noGrp="1"/>
          </p:cNvSpPr>
          <p:nvPr>
            <p:ph idx="1"/>
          </p:nvPr>
        </p:nvSpPr>
        <p:spPr/>
        <p:txBody>
          <a:bodyPr/>
          <a:lstStyle/>
          <a:p>
            <a:endParaRPr lang="en-US" dirty="0"/>
          </a:p>
        </p:txBody>
      </p:sp>
      <p:grpSp>
        <p:nvGrpSpPr>
          <p:cNvPr id="2" name="Group 1"/>
          <p:cNvGrpSpPr/>
          <p:nvPr/>
        </p:nvGrpSpPr>
        <p:grpSpPr>
          <a:xfrm>
            <a:off x="0" y="1301660"/>
            <a:ext cx="12192000" cy="5069574"/>
            <a:chOff x="0" y="1301660"/>
            <a:chExt cx="12192000" cy="5069574"/>
          </a:xfrm>
          <a:solidFill>
            <a:schemeClr val="tx1"/>
          </a:solidFill>
        </p:grpSpPr>
        <p:pic>
          <p:nvPicPr>
            <p:cNvPr id="2050" name="Picture 2"/>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 y="1301660"/>
              <a:ext cx="3028208" cy="2532831"/>
            </a:xfrm>
            <a:prstGeom prst="rect">
              <a:avLst/>
            </a:prstGeom>
            <a:grpFill/>
            <a:ln>
              <a:noFill/>
            </a:ln>
            <a:effectLst/>
          </p:spPr>
        </p:pic>
        <p:pic>
          <p:nvPicPr>
            <p:cNvPr id="2052" name="Picture 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0" y="3834491"/>
              <a:ext cx="3028209" cy="2536743"/>
            </a:xfrm>
            <a:prstGeom prst="rect">
              <a:avLst/>
            </a:prstGeom>
            <a:grpFill/>
            <a:ln>
              <a:noFill/>
            </a:ln>
            <a:effectLst/>
          </p:spPr>
        </p:pic>
        <p:pic>
          <p:nvPicPr>
            <p:cNvPr id="2053" name="Picture 5"/>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6339608" y="1906777"/>
              <a:ext cx="2867024" cy="2384066"/>
            </a:xfrm>
            <a:prstGeom prst="rect">
              <a:avLst/>
            </a:prstGeom>
            <a:grpFill/>
            <a:ln>
              <a:noFill/>
            </a:ln>
            <a:effectLst/>
          </p:spPr>
        </p:pic>
        <p:pic>
          <p:nvPicPr>
            <p:cNvPr id="2051" name="Picture 3"/>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grpFill/>
            <a:ln>
              <a:noFill/>
            </a:ln>
            <a:effectLst/>
          </p:spPr>
        </p:pic>
        <p:pic>
          <p:nvPicPr>
            <p:cNvPr id="1026" name="Picture 2"/>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3028209" y="4290842"/>
              <a:ext cx="3311398" cy="2079154"/>
            </a:xfrm>
            <a:prstGeom prst="rect">
              <a:avLst/>
            </a:prstGeom>
            <a:grpFill/>
            <a:ln>
              <a:noFill/>
            </a:ln>
            <a:effectLst/>
          </p:spPr>
        </p:pic>
        <p:pic>
          <p:nvPicPr>
            <p:cNvPr id="2054" name="Picture 6"/>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6339607" y="4217346"/>
              <a:ext cx="2867025" cy="2152650"/>
            </a:xfrm>
            <a:prstGeom prst="rect">
              <a:avLst/>
            </a:prstGeom>
            <a:grpFill/>
            <a:ln>
              <a:noFill/>
            </a:ln>
            <a:effectLst/>
          </p:spPr>
        </p:pic>
        <p:pic>
          <p:nvPicPr>
            <p:cNvPr id="2055" name="Picture 7"/>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9206632" y="1301660"/>
              <a:ext cx="2985368" cy="2752725"/>
            </a:xfrm>
            <a:prstGeom prst="rect">
              <a:avLst/>
            </a:prstGeom>
            <a:grpFill/>
            <a:ln>
              <a:noFill/>
            </a:ln>
            <a:effectLst/>
          </p:spPr>
        </p:pic>
        <p:pic>
          <p:nvPicPr>
            <p:cNvPr id="2056" name="Picture 8"/>
            <p:cNvPicPr>
              <a:picLocks noChangeAspect="1" noChangeArrowheads="1"/>
            </p:cNvPicPr>
            <p:nvPr/>
          </p:nvPicPr>
          <p:blipFill>
            <a:blip r:embed="rId9">
              <a:lum bright="70000" contrast="-70000"/>
              <a:extLst>
                <a:ext uri="{28A0092B-C50C-407E-A947-70E740481C1C}">
                  <a14:useLocalDpi xmlns:a14="http://schemas.microsoft.com/office/drawing/2010/main" val="0"/>
                </a:ext>
              </a:extLst>
            </a:blip>
            <a:srcRect/>
            <a:stretch>
              <a:fillRect/>
            </a:stretch>
          </p:blipFill>
          <p:spPr bwMode="auto">
            <a:xfrm>
              <a:off x="9206632" y="4054384"/>
              <a:ext cx="2985368" cy="2315611"/>
            </a:xfrm>
            <a:prstGeom prst="rect">
              <a:avLst/>
            </a:prstGeom>
            <a:grpFill/>
            <a:ln>
              <a:noFill/>
            </a:ln>
            <a:effectLst/>
          </p:spPr>
        </p:pic>
      </p:grpSp>
      <p:pic>
        <p:nvPicPr>
          <p:cNvPr id="1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06632" y="4055623"/>
            <a:ext cx="2985368" cy="2315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Content Placeholder 2"/>
          <p:cNvSpPr txBox="1">
            <a:spLocks/>
          </p:cNvSpPr>
          <p:nvPr/>
        </p:nvSpPr>
        <p:spPr>
          <a:xfrm>
            <a:off x="2785009" y="1202226"/>
            <a:ext cx="6421623" cy="1042212"/>
          </a:xfrm>
          <a:prstGeom prst="rect">
            <a:avLst/>
          </a:prstGeom>
        </p:spPr>
        <p:txBody>
          <a:bodyPr vert="horz" lIns="0" tIns="45720" rIns="0" bIns="45720" rtlCol="0">
            <a:noAutofit/>
          </a:bodyPr>
          <a:lst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gn="ctr">
              <a:lnSpc>
                <a:spcPct val="120000"/>
              </a:lnSpc>
              <a:spcBef>
                <a:spcPts val="0"/>
              </a:spcBef>
              <a:spcAft>
                <a:spcPts val="0"/>
              </a:spcAft>
            </a:pPr>
            <a:r>
              <a:rPr lang="en-US" sz="3600" b="1" smtClean="0">
                <a:effectLst>
                  <a:outerShdw blurRad="38100" dist="38100" dir="2700000" algn="tl">
                    <a:srgbClr val="000000">
                      <a:alpha val="43137"/>
                    </a:srgbClr>
                  </a:outerShdw>
                </a:effectLst>
              </a:rPr>
              <a:t>Maintenance Quality Assurance</a:t>
            </a:r>
            <a:endParaRPr lang="en-US" sz="3600" dirty="0">
              <a:effectLst>
                <a:outerShdw blurRad="38100" dist="38100" dir="2700000" algn="tl">
                  <a:srgbClr val="000000">
                    <a:alpha val="43137"/>
                  </a:srgbClr>
                </a:outerShdw>
              </a:effectLst>
            </a:endParaRPr>
          </a:p>
        </p:txBody>
      </p:sp>
      <p:sp>
        <p:nvSpPr>
          <p:cNvPr id="14" name="TextBox 13"/>
          <p:cNvSpPr txBox="1"/>
          <p:nvPr/>
        </p:nvSpPr>
        <p:spPr>
          <a:xfrm>
            <a:off x="2268187" y="2278825"/>
            <a:ext cx="6938445" cy="2677656"/>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solidFill>
                  <a:schemeClr val="bg1"/>
                </a:solidFill>
              </a:rPr>
              <a:t>Measure Inventory/Deficiency</a:t>
            </a:r>
            <a:endParaRPr lang="en-US" sz="2800" dirty="0">
              <a:solidFill>
                <a:schemeClr val="bg1"/>
              </a:solidFill>
            </a:endParaRPr>
          </a:p>
          <a:p>
            <a:pPr marL="914400" lvl="1" indent="-457200">
              <a:buFont typeface="Arial" panose="020B0604020202020204" pitchFamily="34" charset="0"/>
              <a:buChar char="•"/>
            </a:pPr>
            <a:r>
              <a:rPr lang="en-US" sz="2800" dirty="0" smtClean="0">
                <a:solidFill>
                  <a:schemeClr val="bg1"/>
                </a:solidFill>
              </a:rPr>
              <a:t>6 Elements – Pavement, Shoulder, Roadside, Drainage, Traffic Services, Ramps</a:t>
            </a:r>
          </a:p>
          <a:p>
            <a:pPr marL="914400" lvl="1" indent="-457200">
              <a:buFont typeface="Arial" panose="020B0604020202020204" pitchFamily="34" charset="0"/>
              <a:buChar char="•"/>
            </a:pPr>
            <a:r>
              <a:rPr lang="en-US" sz="2800" dirty="0" smtClean="0">
                <a:solidFill>
                  <a:schemeClr val="bg1"/>
                </a:solidFill>
              </a:rPr>
              <a:t>61 Characteristics</a:t>
            </a:r>
          </a:p>
          <a:p>
            <a:pPr marL="914400" lvl="1" indent="-457200">
              <a:buFont typeface="Arial" panose="020B0604020202020204" pitchFamily="34" charset="0"/>
              <a:buChar char="•"/>
            </a:pPr>
            <a:r>
              <a:rPr lang="en-US" sz="2800" dirty="0" smtClean="0">
                <a:solidFill>
                  <a:schemeClr val="bg1"/>
                </a:solidFill>
              </a:rPr>
              <a:t>LOS A - F</a:t>
            </a:r>
            <a:endParaRPr lang="en-US" sz="2800" dirty="0">
              <a:solidFill>
                <a:schemeClr val="bg1"/>
              </a:solidFill>
            </a:endParaRPr>
          </a:p>
        </p:txBody>
      </p:sp>
    </p:spTree>
    <p:extLst>
      <p:ext uri="{BB962C8B-B14F-4D97-AF65-F5344CB8AC3E}">
        <p14:creationId xmlns:p14="http://schemas.microsoft.com/office/powerpoint/2010/main" val="3412759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1301660"/>
            <a:ext cx="12192000" cy="5069574"/>
            <a:chOff x="0" y="1301660"/>
            <a:chExt cx="12192000" cy="5069574"/>
          </a:xfrm>
          <a:solidFill>
            <a:schemeClr val="tx1"/>
          </a:solidFill>
        </p:grpSpPr>
        <p:pic>
          <p:nvPicPr>
            <p:cNvPr id="2050" name="Picture 2"/>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 y="1301660"/>
              <a:ext cx="3028208" cy="2532831"/>
            </a:xfrm>
            <a:prstGeom prst="rect">
              <a:avLst/>
            </a:prstGeom>
            <a:grpFill/>
            <a:ln>
              <a:noFill/>
            </a:ln>
            <a:effectLst/>
          </p:spPr>
        </p:pic>
        <p:pic>
          <p:nvPicPr>
            <p:cNvPr id="2052" name="Picture 4"/>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0" y="3834491"/>
              <a:ext cx="3028209" cy="2536743"/>
            </a:xfrm>
            <a:prstGeom prst="rect">
              <a:avLst/>
            </a:prstGeom>
            <a:grpFill/>
            <a:ln>
              <a:noFill/>
            </a:ln>
            <a:effectLst/>
          </p:spPr>
        </p:pic>
        <p:pic>
          <p:nvPicPr>
            <p:cNvPr id="2053" name="Picture 5"/>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6339608" y="1906777"/>
              <a:ext cx="2867024" cy="2384066"/>
            </a:xfrm>
            <a:prstGeom prst="rect">
              <a:avLst/>
            </a:prstGeom>
            <a:grpFill/>
            <a:ln>
              <a:noFill/>
            </a:ln>
            <a:effectLst/>
          </p:spPr>
        </p:pic>
        <p:pic>
          <p:nvPicPr>
            <p:cNvPr id="2051" name="Picture 3"/>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grpFill/>
            <a:ln>
              <a:noFill/>
            </a:ln>
            <a:effectLst/>
          </p:spPr>
        </p:pic>
        <p:pic>
          <p:nvPicPr>
            <p:cNvPr id="1026" name="Picture 2"/>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3028209" y="4290842"/>
              <a:ext cx="3311398" cy="2079154"/>
            </a:xfrm>
            <a:prstGeom prst="rect">
              <a:avLst/>
            </a:prstGeom>
            <a:grpFill/>
            <a:ln>
              <a:noFill/>
            </a:ln>
            <a:effectLst/>
          </p:spPr>
        </p:pic>
        <p:pic>
          <p:nvPicPr>
            <p:cNvPr id="2054" name="Picture 6"/>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6339607" y="4217346"/>
              <a:ext cx="2867025" cy="2152650"/>
            </a:xfrm>
            <a:prstGeom prst="rect">
              <a:avLst/>
            </a:prstGeom>
            <a:grpFill/>
            <a:ln>
              <a:noFill/>
            </a:ln>
            <a:effectLst/>
          </p:spPr>
        </p:pic>
        <p:pic>
          <p:nvPicPr>
            <p:cNvPr id="2055" name="Picture 7"/>
            <p:cNvPicPr>
              <a:picLocks noChangeAspect="1" noChangeArrowheads="1"/>
            </p:cNvPicPr>
            <p:nvPr/>
          </p:nvPicPr>
          <p:blipFill>
            <a:blip r:embed="rId9">
              <a:lum bright="70000" contrast="-70000"/>
              <a:extLst>
                <a:ext uri="{28A0092B-C50C-407E-A947-70E740481C1C}">
                  <a14:useLocalDpi xmlns:a14="http://schemas.microsoft.com/office/drawing/2010/main" val="0"/>
                </a:ext>
              </a:extLst>
            </a:blip>
            <a:srcRect/>
            <a:stretch>
              <a:fillRect/>
            </a:stretch>
          </p:blipFill>
          <p:spPr bwMode="auto">
            <a:xfrm>
              <a:off x="9206632" y="1301660"/>
              <a:ext cx="2985368" cy="2752725"/>
            </a:xfrm>
            <a:prstGeom prst="rect">
              <a:avLst/>
            </a:prstGeom>
            <a:grpFill/>
            <a:ln>
              <a:noFill/>
            </a:ln>
            <a:effectLst/>
          </p:spPr>
        </p:pic>
        <p:pic>
          <p:nvPicPr>
            <p:cNvPr id="2056" name="Picture 8"/>
            <p:cNvPicPr>
              <a:picLocks noChangeAspect="1" noChangeArrowheads="1"/>
            </p:cNvPicPr>
            <p:nvPr/>
          </p:nvPicPr>
          <p:blipFill>
            <a:blip r:embed="rId10">
              <a:lum bright="70000" contrast="-70000"/>
              <a:extLst>
                <a:ext uri="{28A0092B-C50C-407E-A947-70E740481C1C}">
                  <a14:useLocalDpi xmlns:a14="http://schemas.microsoft.com/office/drawing/2010/main" val="0"/>
                </a:ext>
              </a:extLst>
            </a:blip>
            <a:srcRect/>
            <a:stretch>
              <a:fillRect/>
            </a:stretch>
          </p:blipFill>
          <p:spPr bwMode="auto">
            <a:xfrm>
              <a:off x="9206632" y="4054384"/>
              <a:ext cx="2985368" cy="2315611"/>
            </a:xfrm>
            <a:prstGeom prst="rect">
              <a:avLst/>
            </a:prstGeom>
            <a:grpFill/>
            <a:ln>
              <a:noFill/>
            </a:ln>
            <a:effectLst/>
          </p:spPr>
        </p:pic>
      </p:grpSp>
      <p:sp>
        <p:nvSpPr>
          <p:cNvPr id="20482" name="Title 9"/>
          <p:cNvSpPr>
            <a:spLocks noGrp="1"/>
          </p:cNvSpPr>
          <p:nvPr>
            <p:ph type="title"/>
          </p:nvPr>
        </p:nvSpPr>
        <p:spPr/>
        <p:txBody>
          <a:bodyPr/>
          <a:lstStyle/>
          <a:p>
            <a:r>
              <a:rPr lang="en-US" altLang="en-US" dirty="0" smtClean="0"/>
              <a:t>Condition Assessment</a:t>
            </a:r>
          </a:p>
        </p:txBody>
      </p:sp>
      <p:sp>
        <p:nvSpPr>
          <p:cNvPr id="4" name="Content Placeholder 3"/>
          <p:cNvSpPr>
            <a:spLocks noGrp="1"/>
          </p:cNvSpPr>
          <p:nvPr>
            <p:ph idx="1"/>
          </p:nvPr>
        </p:nvSpPr>
        <p:spPr/>
        <p:txBody>
          <a:bodyPr/>
          <a:lstStyle/>
          <a:p>
            <a:endParaRPr lang="en-US" dirty="0"/>
          </a:p>
        </p:txBody>
      </p:sp>
      <p:pic>
        <p:nvPicPr>
          <p:cNvPr id="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3834491"/>
            <a:ext cx="3028209" cy="253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3028207" y="2219448"/>
            <a:ext cx="8775865" cy="2246769"/>
          </a:xfrm>
          <a:prstGeom prst="rect">
            <a:avLst/>
          </a:prstGeom>
          <a:noFill/>
        </p:spPr>
        <p:txBody>
          <a:bodyPr wrap="square" rtlCol="0">
            <a:spAutoFit/>
          </a:bodyPr>
          <a:lstStyle/>
          <a:p>
            <a:pPr marL="914400" lvl="1" indent="-457200">
              <a:buFont typeface="Arial" panose="020B0604020202020204" pitchFamily="34" charset="0"/>
              <a:buChar char="•"/>
            </a:pPr>
            <a:r>
              <a:rPr lang="en-US" sz="2800" dirty="0" smtClean="0">
                <a:solidFill>
                  <a:schemeClr val="bg1"/>
                </a:solidFill>
              </a:rPr>
              <a:t>Will eventually be tied to budget</a:t>
            </a:r>
          </a:p>
          <a:p>
            <a:pPr marL="914400" lvl="1" indent="-457200">
              <a:buFont typeface="Arial" panose="020B0604020202020204" pitchFamily="34" charset="0"/>
              <a:buChar char="•"/>
            </a:pPr>
            <a:r>
              <a:rPr lang="en-US" sz="2800" dirty="0" smtClean="0">
                <a:solidFill>
                  <a:schemeClr val="bg1"/>
                </a:solidFill>
              </a:rPr>
              <a:t>Targets for each characteristic &amp; element group</a:t>
            </a:r>
          </a:p>
          <a:p>
            <a:pPr marL="914400" lvl="1" indent="-457200">
              <a:buFont typeface="Arial" panose="020B0604020202020204" pitchFamily="34" charset="0"/>
              <a:buChar char="•"/>
            </a:pPr>
            <a:r>
              <a:rPr lang="en-US" sz="2800" dirty="0" smtClean="0">
                <a:solidFill>
                  <a:schemeClr val="bg1"/>
                </a:solidFill>
              </a:rPr>
              <a:t>Targets can be revised based on available funding</a:t>
            </a:r>
          </a:p>
          <a:p>
            <a:pPr marL="914400" lvl="1" indent="-457200">
              <a:buFont typeface="Arial" panose="020B0604020202020204" pitchFamily="34" charset="0"/>
              <a:buChar char="•"/>
            </a:pPr>
            <a:r>
              <a:rPr lang="en-US" sz="2800" dirty="0" smtClean="0">
                <a:solidFill>
                  <a:schemeClr val="bg1"/>
                </a:solidFill>
              </a:rPr>
              <a:t>Use Pavement System data to improve inspector safety</a:t>
            </a:r>
            <a:endParaRPr lang="en-US" sz="2800" dirty="0">
              <a:solidFill>
                <a:schemeClr val="bg1"/>
              </a:solidFill>
            </a:endParaRPr>
          </a:p>
        </p:txBody>
      </p:sp>
      <p:sp>
        <p:nvSpPr>
          <p:cNvPr id="17" name="Content Placeholder 2"/>
          <p:cNvSpPr txBox="1">
            <a:spLocks/>
          </p:cNvSpPr>
          <p:nvPr/>
        </p:nvSpPr>
        <p:spPr>
          <a:xfrm>
            <a:off x="2785009" y="1202226"/>
            <a:ext cx="6421623" cy="1042212"/>
          </a:xfrm>
          <a:prstGeom prst="rect">
            <a:avLst/>
          </a:prstGeom>
        </p:spPr>
        <p:txBody>
          <a:bodyPr vert="horz" lIns="0" tIns="45720" rIns="0" bIns="45720" rtlCol="0">
            <a:noAutofit/>
          </a:bodyPr>
          <a:lst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gn="ctr">
              <a:lnSpc>
                <a:spcPct val="120000"/>
              </a:lnSpc>
              <a:spcBef>
                <a:spcPts val="0"/>
              </a:spcBef>
              <a:spcAft>
                <a:spcPts val="0"/>
              </a:spcAft>
            </a:pPr>
            <a:r>
              <a:rPr lang="en-US" sz="3600" b="1" dirty="0" smtClean="0">
                <a:effectLst>
                  <a:outerShdw blurRad="38100" dist="38100" dir="2700000" algn="tl">
                    <a:srgbClr val="000000">
                      <a:alpha val="43137"/>
                    </a:srgbClr>
                  </a:outerShdw>
                </a:effectLst>
              </a:rPr>
              <a:t>Maintenance Quality Assurance</a:t>
            </a:r>
            <a:endParaRPr lang="en-US" sz="3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75286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9"/>
          <p:cNvSpPr>
            <a:spLocks noGrp="1"/>
          </p:cNvSpPr>
          <p:nvPr>
            <p:ph type="title"/>
          </p:nvPr>
        </p:nvSpPr>
        <p:spPr/>
        <p:txBody>
          <a:bodyPr/>
          <a:lstStyle/>
          <a:p>
            <a:r>
              <a:rPr lang="en-US" altLang="en-US" dirty="0" smtClean="0"/>
              <a:t>Condition Assessment</a:t>
            </a:r>
          </a:p>
        </p:txBody>
      </p:sp>
      <p:sp>
        <p:nvSpPr>
          <p:cNvPr id="4" name="Content Placeholder 3"/>
          <p:cNvSpPr>
            <a:spLocks noGrp="1"/>
          </p:cNvSpPr>
          <p:nvPr>
            <p:ph idx="1"/>
          </p:nvPr>
        </p:nvSpPr>
        <p:spPr/>
        <p:txBody>
          <a:bodyPr/>
          <a:lstStyle/>
          <a:p>
            <a:endParaRPr lang="en-US" dirty="0"/>
          </a:p>
        </p:txBody>
      </p:sp>
      <p:grpSp>
        <p:nvGrpSpPr>
          <p:cNvPr id="2" name="Group 1"/>
          <p:cNvGrpSpPr/>
          <p:nvPr/>
        </p:nvGrpSpPr>
        <p:grpSpPr>
          <a:xfrm>
            <a:off x="0" y="1301660"/>
            <a:ext cx="12192000" cy="5069574"/>
            <a:chOff x="0" y="1301660"/>
            <a:chExt cx="12192000" cy="5069574"/>
          </a:xfrm>
          <a:solidFill>
            <a:schemeClr val="tx1"/>
          </a:solidFill>
        </p:grpSpPr>
        <p:pic>
          <p:nvPicPr>
            <p:cNvPr id="2050" name="Picture 2"/>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 y="1301660"/>
              <a:ext cx="3028208" cy="2532831"/>
            </a:xfrm>
            <a:prstGeom prst="rect">
              <a:avLst/>
            </a:prstGeom>
            <a:grpFill/>
            <a:ln>
              <a:noFill/>
            </a:ln>
            <a:effectLst/>
          </p:spPr>
        </p:pic>
        <p:pic>
          <p:nvPicPr>
            <p:cNvPr id="2052" name="Picture 4"/>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0" y="3834491"/>
              <a:ext cx="3028209" cy="2536743"/>
            </a:xfrm>
            <a:prstGeom prst="rect">
              <a:avLst/>
            </a:prstGeom>
            <a:grpFill/>
            <a:ln>
              <a:noFill/>
            </a:ln>
            <a:effectLst/>
          </p:spPr>
        </p:pic>
        <p:pic>
          <p:nvPicPr>
            <p:cNvPr id="2053" name="Picture 5"/>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6339608" y="1906777"/>
              <a:ext cx="2867024" cy="2384066"/>
            </a:xfrm>
            <a:prstGeom prst="rect">
              <a:avLst/>
            </a:prstGeom>
            <a:grpFill/>
            <a:ln>
              <a:noFill/>
            </a:ln>
            <a:effectLst/>
          </p:spPr>
        </p:pic>
        <p:pic>
          <p:nvPicPr>
            <p:cNvPr id="2051" name="Picture 3"/>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grpFill/>
            <a:ln>
              <a:noFill/>
            </a:ln>
            <a:effectLst/>
          </p:spPr>
        </p:pic>
        <p:pic>
          <p:nvPicPr>
            <p:cNvPr id="1026" name="Picture 2"/>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3028209" y="4290842"/>
              <a:ext cx="3311398" cy="2079154"/>
            </a:xfrm>
            <a:prstGeom prst="rect">
              <a:avLst/>
            </a:prstGeom>
            <a:grpFill/>
            <a:ln>
              <a:noFill/>
            </a:ln>
            <a:effectLst/>
          </p:spPr>
        </p:pic>
        <p:pic>
          <p:nvPicPr>
            <p:cNvPr id="2054" name="Picture 6"/>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6339607" y="4217346"/>
              <a:ext cx="2867025" cy="2152650"/>
            </a:xfrm>
            <a:prstGeom prst="rect">
              <a:avLst/>
            </a:prstGeom>
            <a:grpFill/>
            <a:ln>
              <a:noFill/>
            </a:ln>
            <a:effectLst/>
          </p:spPr>
        </p:pic>
        <p:pic>
          <p:nvPicPr>
            <p:cNvPr id="2055" name="Picture 7"/>
            <p:cNvPicPr>
              <a:picLocks noChangeAspect="1" noChangeArrowheads="1"/>
            </p:cNvPicPr>
            <p:nvPr/>
          </p:nvPicPr>
          <p:blipFill>
            <a:blip r:embed="rId9">
              <a:lum bright="70000" contrast="-70000"/>
              <a:extLst>
                <a:ext uri="{28A0092B-C50C-407E-A947-70E740481C1C}">
                  <a14:useLocalDpi xmlns:a14="http://schemas.microsoft.com/office/drawing/2010/main" val="0"/>
                </a:ext>
              </a:extLst>
            </a:blip>
            <a:srcRect/>
            <a:stretch>
              <a:fillRect/>
            </a:stretch>
          </p:blipFill>
          <p:spPr bwMode="auto">
            <a:xfrm>
              <a:off x="9206632" y="1301660"/>
              <a:ext cx="2985368" cy="2752725"/>
            </a:xfrm>
            <a:prstGeom prst="rect">
              <a:avLst/>
            </a:prstGeom>
            <a:grpFill/>
            <a:ln>
              <a:noFill/>
            </a:ln>
            <a:effectLst/>
          </p:spPr>
        </p:pic>
        <p:pic>
          <p:nvPicPr>
            <p:cNvPr id="2056" name="Picture 8"/>
            <p:cNvPicPr>
              <a:picLocks noChangeAspect="1" noChangeArrowheads="1"/>
            </p:cNvPicPr>
            <p:nvPr/>
          </p:nvPicPr>
          <p:blipFill>
            <a:blip r:embed="rId10">
              <a:lum bright="70000" contrast="-70000"/>
              <a:extLst>
                <a:ext uri="{28A0092B-C50C-407E-A947-70E740481C1C}">
                  <a14:useLocalDpi xmlns:a14="http://schemas.microsoft.com/office/drawing/2010/main" val="0"/>
                </a:ext>
              </a:extLst>
            </a:blip>
            <a:srcRect/>
            <a:stretch>
              <a:fillRect/>
            </a:stretch>
          </p:blipFill>
          <p:spPr bwMode="auto">
            <a:xfrm>
              <a:off x="9206632" y="4054384"/>
              <a:ext cx="2985368" cy="2315611"/>
            </a:xfrm>
            <a:prstGeom prst="rect">
              <a:avLst/>
            </a:prstGeom>
            <a:grpFill/>
            <a:ln>
              <a:noFill/>
            </a:ln>
            <a:effectLst/>
          </p:spPr>
        </p:pic>
      </p:grpSp>
      <p:sp>
        <p:nvSpPr>
          <p:cNvPr id="16" name="Content Placeholder 2"/>
          <p:cNvSpPr txBox="1">
            <a:spLocks/>
          </p:cNvSpPr>
          <p:nvPr/>
        </p:nvSpPr>
        <p:spPr>
          <a:xfrm>
            <a:off x="2785009" y="1202226"/>
            <a:ext cx="6421623" cy="1042212"/>
          </a:xfrm>
          <a:prstGeom prst="rect">
            <a:avLst/>
          </a:prstGeom>
        </p:spPr>
        <p:txBody>
          <a:bodyPr vert="horz" lIns="0" tIns="45720" rIns="0" bIns="45720" rtlCol="0">
            <a:noAutofit/>
          </a:bodyPr>
          <a:lst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gn="ctr">
              <a:lnSpc>
                <a:spcPct val="120000"/>
              </a:lnSpc>
              <a:spcBef>
                <a:spcPts val="0"/>
              </a:spcBef>
              <a:spcAft>
                <a:spcPts val="0"/>
              </a:spcAft>
            </a:pPr>
            <a:r>
              <a:rPr lang="en-US" sz="3600" b="1" dirty="0" smtClean="0">
                <a:effectLst>
                  <a:outerShdw blurRad="38100" dist="38100" dir="2700000" algn="tl">
                    <a:srgbClr val="000000">
                      <a:alpha val="43137"/>
                    </a:srgbClr>
                  </a:outerShdw>
                </a:effectLst>
              </a:rPr>
              <a:t>Maintenance Quality Assurance</a:t>
            </a:r>
            <a:endParaRPr lang="en-US" sz="3600" dirty="0">
              <a:effectLst>
                <a:outerShdw blurRad="38100" dist="38100" dir="2700000" algn="tl">
                  <a:srgbClr val="000000">
                    <a:alpha val="43137"/>
                  </a:srgbClr>
                </a:outerShdw>
              </a:effectLst>
            </a:endParaRPr>
          </a:p>
        </p:txBody>
      </p:sp>
      <p:pic>
        <p:nvPicPr>
          <p:cNvPr id="1024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76093" y="203568"/>
            <a:ext cx="9564539" cy="6581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6679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ontent Placeholder 2"/>
          <p:cNvSpPr txBox="1">
            <a:spLocks/>
          </p:cNvSpPr>
          <p:nvPr/>
        </p:nvSpPr>
        <p:spPr>
          <a:xfrm>
            <a:off x="2785009" y="1202226"/>
            <a:ext cx="6421623" cy="1042212"/>
          </a:xfrm>
          <a:prstGeom prst="rect">
            <a:avLst/>
          </a:prstGeom>
        </p:spPr>
        <p:txBody>
          <a:bodyPr vert="horz" lIns="0" tIns="45720" rIns="0" bIns="45720" rtlCol="0">
            <a:noAutofit/>
          </a:bodyPr>
          <a:lst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gn="ctr">
              <a:lnSpc>
                <a:spcPct val="120000"/>
              </a:lnSpc>
              <a:spcBef>
                <a:spcPts val="0"/>
              </a:spcBef>
              <a:spcAft>
                <a:spcPts val="0"/>
              </a:spcAft>
            </a:pPr>
            <a:r>
              <a:rPr lang="en-US" sz="3600" b="1" dirty="0" smtClean="0">
                <a:effectLst>
                  <a:outerShdw blurRad="38100" dist="38100" dir="2700000" algn="tl">
                    <a:srgbClr val="000000">
                      <a:alpha val="43137"/>
                    </a:srgbClr>
                  </a:outerShdw>
                </a:effectLst>
              </a:rPr>
              <a:t>Maintenance Quality Assurance</a:t>
            </a:r>
            <a:endParaRPr lang="en-US" sz="3600" dirty="0">
              <a:effectLst>
                <a:outerShdw blurRad="38100" dist="38100" dir="2700000" algn="tl">
                  <a:srgbClr val="000000">
                    <a:alpha val="43137"/>
                  </a:srgbClr>
                </a:outerShdw>
              </a:effectLst>
            </a:endParaRPr>
          </a:p>
        </p:txBody>
      </p:sp>
      <p:sp>
        <p:nvSpPr>
          <p:cNvPr id="20482" name="Title 9"/>
          <p:cNvSpPr>
            <a:spLocks noGrp="1"/>
          </p:cNvSpPr>
          <p:nvPr>
            <p:ph type="title"/>
          </p:nvPr>
        </p:nvSpPr>
        <p:spPr/>
        <p:txBody>
          <a:bodyPr/>
          <a:lstStyle/>
          <a:p>
            <a:r>
              <a:rPr lang="en-US" altLang="en-US" dirty="0" smtClean="0"/>
              <a:t>Condition Assessment</a:t>
            </a:r>
          </a:p>
        </p:txBody>
      </p:sp>
      <p:sp>
        <p:nvSpPr>
          <p:cNvPr id="4" name="Content Placeholder 3"/>
          <p:cNvSpPr>
            <a:spLocks noGrp="1"/>
          </p:cNvSpPr>
          <p:nvPr>
            <p:ph idx="1"/>
          </p:nvPr>
        </p:nvSpPr>
        <p:spPr/>
        <p:txBody>
          <a:bodyPr/>
          <a:lstStyle/>
          <a:p>
            <a:endParaRPr lang="en-US"/>
          </a:p>
        </p:txBody>
      </p:sp>
      <p:grpSp>
        <p:nvGrpSpPr>
          <p:cNvPr id="2" name="Group 1"/>
          <p:cNvGrpSpPr/>
          <p:nvPr/>
        </p:nvGrpSpPr>
        <p:grpSpPr>
          <a:xfrm>
            <a:off x="0" y="1301660"/>
            <a:ext cx="12192000" cy="5069574"/>
            <a:chOff x="0" y="1301660"/>
            <a:chExt cx="12192000" cy="5069574"/>
          </a:xfrm>
          <a:solidFill>
            <a:schemeClr val="tx1"/>
          </a:solidFill>
        </p:grpSpPr>
        <p:pic>
          <p:nvPicPr>
            <p:cNvPr id="2050" name="Picture 2"/>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 y="1301660"/>
              <a:ext cx="3028208" cy="2532831"/>
            </a:xfrm>
            <a:prstGeom prst="rect">
              <a:avLst/>
            </a:prstGeom>
            <a:grpFill/>
            <a:ln>
              <a:noFill/>
            </a:ln>
            <a:effectLst/>
          </p:spPr>
        </p:pic>
        <p:pic>
          <p:nvPicPr>
            <p:cNvPr id="2052" name="Picture 4"/>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0" y="3834491"/>
              <a:ext cx="3028209" cy="2536743"/>
            </a:xfrm>
            <a:prstGeom prst="rect">
              <a:avLst/>
            </a:prstGeom>
            <a:grpFill/>
            <a:ln>
              <a:noFill/>
            </a:ln>
            <a:effectLst/>
          </p:spPr>
        </p:pic>
        <p:pic>
          <p:nvPicPr>
            <p:cNvPr id="2053" name="Picture 5"/>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6339608" y="1906777"/>
              <a:ext cx="2867024" cy="2384066"/>
            </a:xfrm>
            <a:prstGeom prst="rect">
              <a:avLst/>
            </a:prstGeom>
            <a:grpFill/>
            <a:ln>
              <a:noFill/>
            </a:ln>
            <a:effectLst/>
          </p:spPr>
        </p:pic>
        <p:pic>
          <p:nvPicPr>
            <p:cNvPr id="2051" name="Picture 3"/>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3028209" y="1906776"/>
              <a:ext cx="3311398" cy="2384066"/>
            </a:xfrm>
            <a:prstGeom prst="rect">
              <a:avLst/>
            </a:prstGeom>
            <a:grpFill/>
            <a:ln>
              <a:noFill/>
            </a:ln>
            <a:effectLst/>
          </p:spPr>
        </p:pic>
        <p:pic>
          <p:nvPicPr>
            <p:cNvPr id="1026" name="Picture 2"/>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3028209" y="4290842"/>
              <a:ext cx="3311398" cy="2079154"/>
            </a:xfrm>
            <a:prstGeom prst="rect">
              <a:avLst/>
            </a:prstGeom>
            <a:grpFill/>
            <a:ln>
              <a:noFill/>
            </a:ln>
            <a:effectLst/>
          </p:spPr>
        </p:pic>
        <p:pic>
          <p:nvPicPr>
            <p:cNvPr id="2054" name="Picture 6"/>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6339607" y="4217346"/>
              <a:ext cx="2867025" cy="2152650"/>
            </a:xfrm>
            <a:prstGeom prst="rect">
              <a:avLst/>
            </a:prstGeom>
            <a:grpFill/>
            <a:ln>
              <a:noFill/>
            </a:ln>
            <a:effectLst/>
          </p:spPr>
        </p:pic>
        <p:pic>
          <p:nvPicPr>
            <p:cNvPr id="2055" name="Picture 7"/>
            <p:cNvPicPr>
              <a:picLocks noChangeAspect="1" noChangeArrowheads="1"/>
            </p:cNvPicPr>
            <p:nvPr/>
          </p:nvPicPr>
          <p:blipFill>
            <a:blip r:embed="rId9">
              <a:lum bright="70000" contrast="-70000"/>
              <a:extLst>
                <a:ext uri="{28A0092B-C50C-407E-A947-70E740481C1C}">
                  <a14:useLocalDpi xmlns:a14="http://schemas.microsoft.com/office/drawing/2010/main" val="0"/>
                </a:ext>
              </a:extLst>
            </a:blip>
            <a:srcRect/>
            <a:stretch>
              <a:fillRect/>
            </a:stretch>
          </p:blipFill>
          <p:spPr bwMode="auto">
            <a:xfrm>
              <a:off x="9206632" y="1301660"/>
              <a:ext cx="2985368" cy="2752725"/>
            </a:xfrm>
            <a:prstGeom prst="rect">
              <a:avLst/>
            </a:prstGeom>
            <a:grpFill/>
            <a:ln>
              <a:noFill/>
            </a:ln>
            <a:effectLst/>
          </p:spPr>
        </p:pic>
        <p:pic>
          <p:nvPicPr>
            <p:cNvPr id="2056" name="Picture 8"/>
            <p:cNvPicPr>
              <a:picLocks noChangeAspect="1" noChangeArrowheads="1"/>
            </p:cNvPicPr>
            <p:nvPr/>
          </p:nvPicPr>
          <p:blipFill>
            <a:blip r:embed="rId10">
              <a:lum bright="70000" contrast="-70000"/>
              <a:extLst>
                <a:ext uri="{28A0092B-C50C-407E-A947-70E740481C1C}">
                  <a14:useLocalDpi xmlns:a14="http://schemas.microsoft.com/office/drawing/2010/main" val="0"/>
                </a:ext>
              </a:extLst>
            </a:blip>
            <a:srcRect/>
            <a:stretch>
              <a:fillRect/>
            </a:stretch>
          </p:blipFill>
          <p:spPr bwMode="auto">
            <a:xfrm>
              <a:off x="9206632" y="4054384"/>
              <a:ext cx="2985368" cy="2315611"/>
            </a:xfrm>
            <a:prstGeom prst="rect">
              <a:avLst/>
            </a:prstGeom>
            <a:grpFill/>
            <a:ln>
              <a:noFill/>
            </a:ln>
            <a:effectLst/>
          </p:spPr>
        </p:pic>
      </p:grpSp>
      <p:pic>
        <p:nvPicPr>
          <p:cNvPr id="18"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72251" y="186050"/>
            <a:ext cx="5334000" cy="653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Content Placeholder 2"/>
          <p:cNvSpPr txBox="1">
            <a:spLocks/>
          </p:cNvSpPr>
          <p:nvPr/>
        </p:nvSpPr>
        <p:spPr>
          <a:xfrm>
            <a:off x="393266" y="2218238"/>
            <a:ext cx="5269886" cy="3646093"/>
          </a:xfrm>
          <a:prstGeom prst="rect">
            <a:avLst/>
          </a:prstGeom>
        </p:spPr>
        <p:txBody>
          <a:bodyPr vert="horz" lIns="0" tIns="45720" rIns="0" bIns="45720" rtlCol="0">
            <a:normAutofit/>
          </a:bodyPr>
          <a:lstStyle>
            <a:lvl1pPr marL="68580" indent="-68580" algn="l" defTabSz="685800" rtl="0" eaLnBrk="1" latinLnBrk="0" hangingPunct="1">
              <a:lnSpc>
                <a:spcPct val="90000"/>
              </a:lnSpc>
              <a:spcBef>
                <a:spcPts val="900"/>
              </a:spcBef>
              <a:spcAft>
                <a:spcPts val="150"/>
              </a:spcAft>
              <a:buClr>
                <a:schemeClr val="accent3"/>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tx1"/>
              </a:buClr>
              <a:buFont typeface="Arial" panose="020B0604020202020204"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tx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tx2"/>
              </a:buClr>
              <a:buFont typeface="Arial" panose="020B0604020202020204"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tx2"/>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3"/>
              </a:buClr>
              <a:buFont typeface="Calibri" pitchFamily="34" charset="0"/>
              <a:buChar char="◦"/>
              <a:defRPr sz="1050" kern="1200">
                <a:solidFill>
                  <a:schemeClr val="tx1">
                    <a:lumMod val="75000"/>
                    <a:lumOff val="25000"/>
                  </a:schemeClr>
                </a:solidFill>
                <a:latin typeface="+mn-lt"/>
                <a:ea typeface="+mn-ea"/>
                <a:cs typeface="+mn-cs"/>
              </a:defRPr>
            </a:lvl9pPr>
          </a:lstStyle>
          <a:p>
            <a:pPr algn="just"/>
            <a:r>
              <a:rPr lang="en-US" sz="2800" dirty="0" smtClean="0">
                <a:solidFill>
                  <a:schemeClr val="bg1"/>
                </a:solidFill>
                <a:effectLst>
                  <a:outerShdw blurRad="38100" dist="38100" dir="2700000" algn="tl">
                    <a:srgbClr val="000000">
                      <a:alpha val="43137"/>
                    </a:srgbClr>
                  </a:outerShdw>
                </a:effectLst>
              </a:rPr>
              <a:t>Predict $$ required to move up from LOS C to LOS B</a:t>
            </a:r>
          </a:p>
          <a:p>
            <a:pPr algn="just"/>
            <a:r>
              <a:rPr lang="en-US" sz="2800" dirty="0" smtClean="0">
                <a:solidFill>
                  <a:schemeClr val="bg1"/>
                </a:solidFill>
                <a:effectLst>
                  <a:outerShdw blurRad="38100" dist="38100" dir="2700000" algn="tl">
                    <a:srgbClr val="000000">
                      <a:alpha val="43137"/>
                    </a:srgbClr>
                  </a:outerShdw>
                </a:effectLst>
              </a:rPr>
              <a:t>Establish Needs-Based Budgets</a:t>
            </a:r>
          </a:p>
          <a:p>
            <a:pPr algn="just"/>
            <a:r>
              <a:rPr lang="en-US" sz="2800" dirty="0" smtClean="0">
                <a:solidFill>
                  <a:schemeClr val="bg1"/>
                </a:solidFill>
                <a:effectLst>
                  <a:outerShdw blurRad="38100" dist="38100" dir="2700000" algn="tl">
                    <a:srgbClr val="000000">
                      <a:alpha val="43137"/>
                    </a:srgbClr>
                  </a:outerShdw>
                </a:effectLst>
              </a:rPr>
              <a:t>If need-based budget not possible, then</a:t>
            </a:r>
          </a:p>
          <a:p>
            <a:pPr algn="just"/>
            <a:r>
              <a:rPr lang="en-US" sz="2800" dirty="0" smtClean="0">
                <a:solidFill>
                  <a:schemeClr val="bg1"/>
                </a:solidFill>
                <a:effectLst>
                  <a:outerShdw blurRad="38100" dist="38100" dir="2700000" algn="tl">
                    <a:srgbClr val="000000">
                      <a:alpha val="43137"/>
                    </a:srgbClr>
                  </a:outerShdw>
                </a:effectLst>
              </a:rPr>
              <a:t>Predict LOS to expect based on funding level provided</a:t>
            </a:r>
          </a:p>
          <a:p>
            <a:pPr algn="just"/>
            <a:endParaRPr lang="en-US" sz="2800" dirty="0" smtClean="0">
              <a:solidFill>
                <a:schemeClr val="bg1"/>
              </a:solidFill>
              <a:effectLst>
                <a:outerShdw blurRad="38100" dist="38100" dir="2700000" algn="tl">
                  <a:srgbClr val="000000">
                    <a:alpha val="43137"/>
                  </a:srgbClr>
                </a:outerShdw>
              </a:effectLst>
            </a:endParaRPr>
          </a:p>
          <a:p>
            <a:pPr marL="0" indent="0" algn="just">
              <a:buFont typeface="Calibri" panose="020F0502020204030204" pitchFamily="34" charset="0"/>
              <a:buNone/>
            </a:pPr>
            <a:endParaRPr lang="en-US" sz="2800" dirty="0">
              <a:solidFill>
                <a:schemeClr val="bg1"/>
              </a:solidFill>
            </a:endParaRPr>
          </a:p>
        </p:txBody>
      </p:sp>
      <p:sp>
        <p:nvSpPr>
          <p:cNvPr id="19" name="Rounded Rectangle 18"/>
          <p:cNvSpPr/>
          <p:nvPr/>
        </p:nvSpPr>
        <p:spPr bwMode="auto">
          <a:xfrm>
            <a:off x="6462751" y="5062850"/>
            <a:ext cx="1714500" cy="152400"/>
          </a:xfrm>
          <a:prstGeom prst="roundRect">
            <a:avLst/>
          </a:prstGeom>
          <a:solidFill>
            <a:srgbClr val="FF0000">
              <a:alpha val="2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Rounded Rectangle 19"/>
          <p:cNvSpPr/>
          <p:nvPr/>
        </p:nvSpPr>
        <p:spPr bwMode="auto">
          <a:xfrm>
            <a:off x="9810108" y="5073736"/>
            <a:ext cx="870857" cy="141514"/>
          </a:xfrm>
          <a:prstGeom prst="roundRect">
            <a:avLst/>
          </a:prstGeom>
          <a:solidFill>
            <a:srgbClr val="FF0000">
              <a:alpha val="2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1" name="Rounded Rectangle 20"/>
          <p:cNvSpPr/>
          <p:nvPr/>
        </p:nvSpPr>
        <p:spPr bwMode="auto">
          <a:xfrm>
            <a:off x="9020894" y="5062850"/>
            <a:ext cx="789214" cy="141514"/>
          </a:xfrm>
          <a:prstGeom prst="roundRect">
            <a:avLst/>
          </a:prstGeom>
          <a:solidFill>
            <a:srgbClr val="FF0000">
              <a:alpha val="2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2" name="Rounded Rectangle 21"/>
          <p:cNvSpPr/>
          <p:nvPr/>
        </p:nvSpPr>
        <p:spPr bwMode="auto">
          <a:xfrm>
            <a:off x="9810108" y="1024250"/>
            <a:ext cx="870857" cy="217714"/>
          </a:xfrm>
          <a:prstGeom prst="roundRect">
            <a:avLst/>
          </a:prstGeom>
          <a:solidFill>
            <a:srgbClr val="FF0000">
              <a:alpha val="2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3" name="Rounded Rectangle 22"/>
          <p:cNvSpPr/>
          <p:nvPr/>
        </p:nvSpPr>
        <p:spPr bwMode="auto">
          <a:xfrm>
            <a:off x="9020895" y="1024250"/>
            <a:ext cx="789214" cy="217714"/>
          </a:xfrm>
          <a:prstGeom prst="roundRect">
            <a:avLst/>
          </a:prstGeom>
          <a:solidFill>
            <a:srgbClr val="FF0000">
              <a:alpha val="29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TextBox 23"/>
          <p:cNvSpPr txBox="1"/>
          <p:nvPr/>
        </p:nvSpPr>
        <p:spPr>
          <a:xfrm>
            <a:off x="9206632" y="4597971"/>
            <a:ext cx="1576072" cy="461665"/>
          </a:xfrm>
          <a:prstGeom prst="rect">
            <a:avLst/>
          </a:prstGeom>
          <a:noFill/>
        </p:spPr>
        <p:txBody>
          <a:bodyPr wrap="none" rtlCol="0">
            <a:spAutoFit/>
          </a:bodyPr>
          <a:lstStyle/>
          <a:p>
            <a:r>
              <a:rPr lang="en-US" sz="2400" b="1" dirty="0" smtClean="0">
                <a:solidFill>
                  <a:srgbClr val="FF0000"/>
                </a:solidFill>
                <a:effectLst>
                  <a:outerShdw blurRad="38100" dist="38100" dir="2700000" algn="tl">
                    <a:srgbClr val="000000">
                      <a:alpha val="43137"/>
                    </a:srgbClr>
                  </a:outerShdw>
                </a:effectLst>
              </a:rPr>
              <a:t>+ $179,000</a:t>
            </a:r>
            <a:endParaRPr lang="en-US" sz="24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50535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0"/>
                                        </p:tgtEl>
                                      </p:cBhvr>
                                    </p:animEffect>
                                    <p:set>
                                      <p:cBhvr>
                                        <p:cTn id="18" dur="1" fill="hold">
                                          <p:stCondLst>
                                            <p:cond delay="499"/>
                                          </p:stCondLst>
                                        </p:cTn>
                                        <p:tgtEl>
                                          <p:spTgt spid="20"/>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22"/>
                                        </p:tgtEl>
                                      </p:cBhvr>
                                    </p:animEffect>
                                    <p:set>
                                      <p:cBhvr>
                                        <p:cTn id="21" dur="1" fill="hold">
                                          <p:stCondLst>
                                            <p:cond delay="499"/>
                                          </p:stCondLst>
                                        </p:cTn>
                                        <p:tgtEl>
                                          <p:spTgt spid="22"/>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500"/>
                            </p:stCondLst>
                            <p:childTnLst>
                              <p:par>
                                <p:cTn id="29" presetID="53" presetClass="entr" presetSubtype="16" fill="hold" grpId="0" nodeType="after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0" grpId="1" animBg="1"/>
      <p:bldP spid="21" grpId="0" animBg="1"/>
      <p:bldP spid="22" grpId="0" animBg="1"/>
      <p:bldP spid="22" grpId="1" animBg="1"/>
      <p:bldP spid="23" grpId="0" animBg="1"/>
      <p:bldP spid="24"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5" name="Content Placeholder 2"/>
          <p:cNvSpPr>
            <a:spLocks noGrp="1"/>
          </p:cNvSpPr>
          <p:nvPr>
            <p:ph idx="1"/>
          </p:nvPr>
        </p:nvSpPr>
        <p:spPr>
          <a:xfrm>
            <a:off x="2408052" y="2484760"/>
            <a:ext cx="6421623" cy="2773039"/>
          </a:xfrm>
        </p:spPr>
        <p:txBody>
          <a:bodyPr>
            <a:noAutofit/>
          </a:bodyPr>
          <a:lstStyle/>
          <a:p>
            <a:pPr marL="0" indent="0" algn="ctr">
              <a:lnSpc>
                <a:spcPct val="120000"/>
              </a:lnSpc>
              <a:spcBef>
                <a:spcPts val="0"/>
              </a:spcBef>
              <a:spcAft>
                <a:spcPts val="0"/>
              </a:spcAft>
            </a:pPr>
            <a:r>
              <a:rPr lang="en-US" sz="8000" b="1" dirty="0" smtClean="0">
                <a:effectLst>
                  <a:outerShdw blurRad="38100" dist="38100" dir="2700000" algn="tl">
                    <a:srgbClr val="000000">
                      <a:alpha val="43137"/>
                    </a:srgbClr>
                  </a:outerShdw>
                </a:effectLst>
              </a:rPr>
              <a:t>RESULTS</a:t>
            </a:r>
            <a:endParaRPr lang="en-US" sz="8000" dirty="0">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094" y="1285452"/>
            <a:ext cx="8164906" cy="6123680"/>
          </a:xfrm>
          <a:prstGeom prst="rect">
            <a:avLst/>
          </a:prstGeom>
        </p:spPr>
      </p:pic>
    </p:spTree>
    <p:extLst>
      <p:ext uri="{BB962C8B-B14F-4D97-AF65-F5344CB8AC3E}">
        <p14:creationId xmlns:p14="http://schemas.microsoft.com/office/powerpoint/2010/main" val="819206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news.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rot="475084">
            <a:off x="5196372" y="270489"/>
            <a:ext cx="7331519" cy="666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The Good News</a:t>
            </a:r>
            <a:endParaRPr lang="en-US" dirty="0"/>
          </a:p>
        </p:txBody>
      </p:sp>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069" y="3833300"/>
            <a:ext cx="1440580" cy="86521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93" y="4773257"/>
            <a:ext cx="1389531" cy="95173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09818" y="4147096"/>
            <a:ext cx="1427601" cy="95173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6839" y="5140016"/>
            <a:ext cx="1440580" cy="86521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7778" y="2704914"/>
            <a:ext cx="2320067" cy="139343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5238" y="1974286"/>
            <a:ext cx="5115221" cy="461665"/>
          </a:xfrm>
          <a:prstGeom prst="rect">
            <a:avLst/>
          </a:prstGeom>
          <a:noFill/>
        </p:spPr>
        <p:txBody>
          <a:bodyPr wrap="square" rtlCol="0">
            <a:spAutoFit/>
          </a:bodyPr>
          <a:lstStyle/>
          <a:p>
            <a:pPr algn="ctr"/>
            <a:r>
              <a:rPr lang="en-US" sz="2400" b="1" u="sng" dirty="0" smtClean="0"/>
              <a:t>States without Transportation Debt</a:t>
            </a:r>
            <a:endParaRPr lang="en-US" sz="2400" b="1" u="sng" dirty="0"/>
          </a:p>
        </p:txBody>
      </p:sp>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43824" y="4483091"/>
            <a:ext cx="1058328" cy="1058328"/>
          </a:xfrm>
          <a:prstGeom prst="rect">
            <a:avLst/>
          </a:prstGeom>
        </p:spPr>
      </p:pic>
      <p:sp>
        <p:nvSpPr>
          <p:cNvPr id="14" name="TextBox 13"/>
          <p:cNvSpPr txBox="1"/>
          <p:nvPr/>
        </p:nvSpPr>
        <p:spPr>
          <a:xfrm>
            <a:off x="415238" y="4298403"/>
            <a:ext cx="1019831" cy="400110"/>
          </a:xfrm>
          <a:prstGeom prst="rect">
            <a:avLst/>
          </a:prstGeom>
          <a:noFill/>
        </p:spPr>
        <p:txBody>
          <a:bodyPr wrap="none" rtlCol="0">
            <a:spAutoFit/>
          </a:bodyPr>
          <a:lstStyle/>
          <a:p>
            <a:r>
              <a:rPr lang="en-US" sz="2000" dirty="0" smtClean="0"/>
              <a:t>NE - 9th</a:t>
            </a:r>
            <a:endParaRPr lang="en-US" sz="2000" dirty="0"/>
          </a:p>
        </p:txBody>
      </p:sp>
      <p:sp>
        <p:nvSpPr>
          <p:cNvPr id="15" name="TextBox 14"/>
          <p:cNvSpPr txBox="1"/>
          <p:nvPr/>
        </p:nvSpPr>
        <p:spPr>
          <a:xfrm>
            <a:off x="4337419" y="4739108"/>
            <a:ext cx="1212191" cy="400110"/>
          </a:xfrm>
          <a:prstGeom prst="rect">
            <a:avLst/>
          </a:prstGeom>
          <a:noFill/>
        </p:spPr>
        <p:txBody>
          <a:bodyPr wrap="none" rtlCol="0">
            <a:spAutoFit/>
          </a:bodyPr>
          <a:lstStyle/>
          <a:p>
            <a:r>
              <a:rPr lang="en-US" sz="2000" dirty="0" smtClean="0"/>
              <a:t>WY - 18th</a:t>
            </a:r>
            <a:endParaRPr lang="en-US" sz="2000" dirty="0"/>
          </a:p>
        </p:txBody>
      </p:sp>
      <p:sp>
        <p:nvSpPr>
          <p:cNvPr id="16" name="TextBox 15"/>
          <p:cNvSpPr txBox="1"/>
          <p:nvPr/>
        </p:nvSpPr>
        <p:spPr>
          <a:xfrm>
            <a:off x="415238" y="5324881"/>
            <a:ext cx="1072730" cy="400110"/>
          </a:xfrm>
          <a:prstGeom prst="rect">
            <a:avLst/>
          </a:prstGeom>
          <a:noFill/>
        </p:spPr>
        <p:txBody>
          <a:bodyPr wrap="none" rtlCol="0">
            <a:spAutoFit/>
          </a:bodyPr>
          <a:lstStyle/>
          <a:p>
            <a:r>
              <a:rPr lang="en-US" sz="2000" dirty="0" smtClean="0"/>
              <a:t>IA - 28th</a:t>
            </a:r>
            <a:endParaRPr lang="en-US" sz="2000" dirty="0"/>
          </a:p>
        </p:txBody>
      </p:sp>
      <p:sp>
        <p:nvSpPr>
          <p:cNvPr id="17" name="TextBox 16"/>
          <p:cNvSpPr txBox="1"/>
          <p:nvPr/>
        </p:nvSpPr>
        <p:spPr>
          <a:xfrm>
            <a:off x="4337419" y="5605119"/>
            <a:ext cx="1135247" cy="400110"/>
          </a:xfrm>
          <a:prstGeom prst="rect">
            <a:avLst/>
          </a:prstGeom>
          <a:noFill/>
        </p:spPr>
        <p:txBody>
          <a:bodyPr wrap="none" rtlCol="0">
            <a:spAutoFit/>
          </a:bodyPr>
          <a:lstStyle/>
          <a:p>
            <a:r>
              <a:rPr lang="en-US" sz="2000" dirty="0" smtClean="0"/>
              <a:t>SD - 39th</a:t>
            </a:r>
            <a:endParaRPr lang="en-US" sz="2000" dirty="0"/>
          </a:p>
        </p:txBody>
      </p:sp>
      <p:sp>
        <p:nvSpPr>
          <p:cNvPr id="18" name="TextBox 17"/>
          <p:cNvSpPr txBox="1"/>
          <p:nvPr/>
        </p:nvSpPr>
        <p:spPr>
          <a:xfrm>
            <a:off x="903020" y="2678197"/>
            <a:ext cx="1617751" cy="584775"/>
          </a:xfrm>
          <a:prstGeom prst="rect">
            <a:avLst/>
          </a:prstGeom>
          <a:noFill/>
        </p:spPr>
        <p:txBody>
          <a:bodyPr wrap="none" rtlCol="0">
            <a:spAutoFit/>
          </a:bodyPr>
          <a:lstStyle/>
          <a:p>
            <a:r>
              <a:rPr lang="en-US" sz="3200" b="1" dirty="0" smtClean="0"/>
              <a:t>TN - 2nd</a:t>
            </a:r>
            <a:endParaRPr lang="en-US" sz="3200" b="1" dirty="0"/>
          </a:p>
        </p:txBody>
      </p:sp>
    </p:spTree>
    <p:extLst>
      <p:ext uri="{BB962C8B-B14F-4D97-AF65-F5344CB8AC3E}">
        <p14:creationId xmlns:p14="http://schemas.microsoft.com/office/powerpoint/2010/main" val="1789320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50"/>
                                        <p:tgtEl>
                                          <p:spTgt spid="10"/>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750"/>
                            </p:stCondLst>
                            <p:childTnLst>
                              <p:par>
                                <p:cTn id="27" presetID="1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250"/>
                                        <p:tgtEl>
                                          <p:spTgt spid="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par>
                          <p:cTn id="42" fill="hold">
                            <p:stCondLst>
                              <p:cond delay="4250"/>
                            </p:stCondLst>
                            <p:childTnLst>
                              <p:par>
                                <p:cTn id="43" presetID="10" presetClass="entr" presetSubtype="0" fill="hold" nodeType="afterEffect">
                                  <p:stCondLst>
                                    <p:cond delay="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250"/>
                                        <p:tgtEl>
                                          <p:spTgt spid="7"/>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2017 IMPROVE Act</a:t>
            </a:r>
            <a:endParaRPr lang="en-US" dirty="0"/>
          </a:p>
        </p:txBody>
      </p:sp>
      <p:sp>
        <p:nvSpPr>
          <p:cNvPr id="3" name="Content Placeholder 2"/>
          <p:cNvSpPr>
            <a:spLocks noGrp="1"/>
          </p:cNvSpPr>
          <p:nvPr>
            <p:ph idx="1"/>
          </p:nvPr>
        </p:nvSpPr>
        <p:spPr/>
        <p:txBody>
          <a:bodyPr>
            <a:normAutofit lnSpcReduction="10000"/>
          </a:bodyPr>
          <a:lstStyle/>
          <a:p>
            <a:r>
              <a:rPr lang="en-US" sz="2000" dirty="0" smtClean="0"/>
              <a:t>- </a:t>
            </a:r>
            <a:r>
              <a:rPr lang="en-US" sz="2400" dirty="0" smtClean="0"/>
              <a:t>Effective July 1, 2017</a:t>
            </a:r>
          </a:p>
          <a:p>
            <a:r>
              <a:rPr lang="en-US" sz="2400" dirty="0" smtClean="0"/>
              <a:t>- First fuel tax increase since 1989.</a:t>
            </a:r>
          </a:p>
          <a:p>
            <a:r>
              <a:rPr lang="en-US" sz="2400" dirty="0" smtClean="0"/>
              <a:t>- Gasoline tax raised from 20 cents to 26 cents over three years.  </a:t>
            </a:r>
          </a:p>
          <a:p>
            <a:pPr lvl="1"/>
            <a:r>
              <a:rPr lang="en-US" sz="2400" dirty="0" smtClean="0"/>
              <a:t>Not indexed</a:t>
            </a:r>
          </a:p>
          <a:p>
            <a:r>
              <a:rPr lang="en-US" sz="2400" dirty="0" smtClean="0"/>
              <a:t>- Diesel tax raised from 17 cents to 27 cents over three years.</a:t>
            </a:r>
          </a:p>
          <a:p>
            <a:pPr lvl="1"/>
            <a:r>
              <a:rPr lang="en-US" sz="2400" dirty="0" smtClean="0"/>
              <a:t>Not indexed</a:t>
            </a:r>
          </a:p>
          <a:p>
            <a:r>
              <a:rPr lang="en-US" sz="2400" dirty="0" smtClean="0"/>
              <a:t>- New electric vehicle registration fee of $100 per year.  Other vehicle registration fees increased.</a:t>
            </a:r>
          </a:p>
          <a:p>
            <a:r>
              <a:rPr lang="en-US" sz="2400" dirty="0" smtClean="0"/>
              <a:t>- Provides funding for 962 projects in all 95 counties with an estimated cost of $10.5 billion.</a:t>
            </a:r>
          </a:p>
          <a:p>
            <a:pPr lvl="1"/>
            <a:r>
              <a:rPr lang="en-US" sz="2400" dirty="0" smtClean="0"/>
              <a:t>Will take about 14 years to have all projects under contract.</a:t>
            </a:r>
          </a:p>
          <a:p>
            <a:endParaRPr lang="en-US" dirty="0"/>
          </a:p>
        </p:txBody>
      </p:sp>
    </p:spTree>
    <p:extLst>
      <p:ext uri="{BB962C8B-B14F-4D97-AF65-F5344CB8AC3E}">
        <p14:creationId xmlns:p14="http://schemas.microsoft.com/office/powerpoint/2010/main" val="547218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Pavements - How Does TDOT Compare?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63098227"/>
              </p:ext>
            </p:extLst>
          </p:nvPr>
        </p:nvGraphicFramePr>
        <p:xfrm>
          <a:off x="1096963" y="1484313"/>
          <a:ext cx="10058400" cy="46037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8177349" y="2168661"/>
            <a:ext cx="624658" cy="523220"/>
          </a:xfrm>
          <a:prstGeom prst="rect">
            <a:avLst/>
          </a:prstGeom>
          <a:noFill/>
        </p:spPr>
        <p:txBody>
          <a:bodyPr wrap="none" rtlCol="0">
            <a:spAutoFit/>
          </a:bodyPr>
          <a:lstStyle/>
          <a:p>
            <a:r>
              <a:rPr lang="en-US" sz="2800" b="1" i="1" dirty="0" smtClean="0"/>
              <a:t>1st</a:t>
            </a:r>
            <a:endParaRPr lang="en-US" sz="2800" b="1" i="1" dirty="0"/>
          </a:p>
        </p:txBody>
      </p:sp>
      <p:sp>
        <p:nvSpPr>
          <p:cNvPr id="6" name="TextBox 5"/>
          <p:cNvSpPr txBox="1"/>
          <p:nvPr/>
        </p:nvSpPr>
        <p:spPr>
          <a:xfrm>
            <a:off x="8056290" y="2860599"/>
            <a:ext cx="745717" cy="523220"/>
          </a:xfrm>
          <a:prstGeom prst="rect">
            <a:avLst/>
          </a:prstGeom>
          <a:noFill/>
        </p:spPr>
        <p:txBody>
          <a:bodyPr wrap="none" rtlCol="0">
            <a:spAutoFit/>
          </a:bodyPr>
          <a:lstStyle/>
          <a:p>
            <a:r>
              <a:rPr lang="en-US" sz="2800" b="1" i="1" dirty="0" smtClean="0"/>
              <a:t>2nd</a:t>
            </a:r>
            <a:endParaRPr lang="en-US" sz="2800" b="1" i="1" dirty="0"/>
          </a:p>
        </p:txBody>
      </p:sp>
      <p:sp>
        <p:nvSpPr>
          <p:cNvPr id="7" name="TextBox 6"/>
          <p:cNvSpPr txBox="1"/>
          <p:nvPr/>
        </p:nvSpPr>
        <p:spPr>
          <a:xfrm>
            <a:off x="7937668" y="3552537"/>
            <a:ext cx="864339" cy="523220"/>
          </a:xfrm>
          <a:prstGeom prst="rect">
            <a:avLst/>
          </a:prstGeom>
          <a:noFill/>
        </p:spPr>
        <p:txBody>
          <a:bodyPr wrap="none" rtlCol="0">
            <a:spAutoFit/>
          </a:bodyPr>
          <a:lstStyle/>
          <a:p>
            <a:r>
              <a:rPr lang="en-US" sz="2800" b="1" i="1" dirty="0" smtClean="0"/>
              <a:t>49th</a:t>
            </a:r>
            <a:endParaRPr lang="en-US" sz="2800" b="1" i="1" dirty="0"/>
          </a:p>
        </p:txBody>
      </p:sp>
      <p:sp>
        <p:nvSpPr>
          <p:cNvPr id="8" name="TextBox 7"/>
          <p:cNvSpPr txBox="1"/>
          <p:nvPr/>
        </p:nvSpPr>
        <p:spPr>
          <a:xfrm>
            <a:off x="7937668" y="4244475"/>
            <a:ext cx="864339" cy="523220"/>
          </a:xfrm>
          <a:prstGeom prst="rect">
            <a:avLst/>
          </a:prstGeom>
          <a:noFill/>
        </p:spPr>
        <p:txBody>
          <a:bodyPr wrap="none" rtlCol="0">
            <a:spAutoFit/>
          </a:bodyPr>
          <a:lstStyle/>
          <a:p>
            <a:r>
              <a:rPr lang="en-US" sz="2800" b="1" i="1" dirty="0" smtClean="0"/>
              <a:t>50th</a:t>
            </a:r>
            <a:endParaRPr lang="en-US" sz="2800" b="1" i="1" dirty="0"/>
          </a:p>
        </p:txBody>
      </p:sp>
    </p:spTree>
    <p:extLst>
      <p:ext uri="{BB962C8B-B14F-4D97-AF65-F5344CB8AC3E}">
        <p14:creationId xmlns:p14="http://schemas.microsoft.com/office/powerpoint/2010/main" val="361413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087552" y="204281"/>
            <a:ext cx="10058400" cy="2451369"/>
          </a:xfrm>
        </p:spPr>
        <p:txBody>
          <a:bodyPr>
            <a:noAutofit/>
          </a:bodyPr>
          <a:lstStyle/>
          <a:p>
            <a:r>
              <a:rPr lang="en-US" sz="1600" b="1" dirty="0" smtClean="0"/>
              <a:t/>
            </a:r>
            <a:br>
              <a:rPr lang="en-US" sz="1600" b="1" dirty="0" smtClean="0"/>
            </a:br>
            <a:r>
              <a:rPr lang="en-US" sz="1600" b="1" dirty="0"/>
              <a:t/>
            </a:r>
            <a:br>
              <a:rPr lang="en-US" sz="1600" b="1" dirty="0"/>
            </a:br>
            <a:r>
              <a:rPr lang="en-US" sz="1600" b="1" dirty="0" smtClean="0"/>
              <a:t/>
            </a:r>
            <a:br>
              <a:rPr lang="en-US" sz="1600" b="1" dirty="0" smtClean="0"/>
            </a:br>
            <a:r>
              <a:rPr lang="en-US" sz="1600" b="1" dirty="0"/>
              <a:t/>
            </a:r>
            <a:br>
              <a:rPr lang="en-US" sz="1600" b="1" dirty="0"/>
            </a:br>
            <a:r>
              <a:rPr lang="en-US" sz="1600" b="1" dirty="0" smtClean="0"/>
              <a:t/>
            </a:r>
            <a:br>
              <a:rPr lang="en-US" sz="1600" b="1" dirty="0" smtClean="0"/>
            </a:br>
            <a:r>
              <a:rPr lang="en-US" sz="1600" b="1" dirty="0"/>
              <a:t/>
            </a:r>
            <a:br>
              <a:rPr lang="en-US" sz="1600" b="1" dirty="0"/>
            </a:br>
            <a:r>
              <a:rPr lang="en-US" sz="1600" b="1" dirty="0" smtClean="0"/>
              <a:t/>
            </a:r>
            <a:br>
              <a:rPr lang="en-US" sz="1600" b="1" dirty="0" smtClean="0"/>
            </a:br>
            <a:r>
              <a:rPr lang="en-US" sz="1600" b="1" dirty="0" smtClean="0"/>
              <a:t/>
            </a:r>
            <a:br>
              <a:rPr lang="en-US" sz="1600" b="1" dirty="0" smtClean="0"/>
            </a:br>
            <a:r>
              <a:rPr lang="en-US" sz="1600" b="1" dirty="0"/>
              <a:t/>
            </a:r>
            <a:br>
              <a:rPr lang="en-US" sz="1600" b="1" dirty="0"/>
            </a:br>
            <a:r>
              <a:rPr lang="en-US" sz="1600" b="1" dirty="0" smtClean="0"/>
              <a:t/>
            </a:r>
            <a:br>
              <a:rPr lang="en-US" sz="1600" b="1" dirty="0" smtClean="0"/>
            </a:br>
            <a:r>
              <a:rPr lang="en-US" sz="2200" dirty="0" smtClean="0">
                <a:solidFill>
                  <a:schemeClr val="tx1"/>
                </a:solidFill>
              </a:rPr>
              <a:t>While </a:t>
            </a:r>
            <a:r>
              <a:rPr lang="en-US" sz="2200" dirty="0">
                <a:solidFill>
                  <a:schemeClr val="tx1"/>
                </a:solidFill>
              </a:rPr>
              <a:t>there are only 8 states with more bridges on the National Highway System than Tennessee, there are 42 states with more structurally deficient bridges</a:t>
            </a:r>
            <a:r>
              <a:rPr lang="en-US" sz="2200" baseline="30000" dirty="0">
                <a:solidFill>
                  <a:schemeClr val="tx1"/>
                </a:solidFill>
              </a:rPr>
              <a:t>2</a:t>
            </a:r>
            <a:r>
              <a:rPr lang="en-US" sz="2200" dirty="0">
                <a:solidFill>
                  <a:schemeClr val="tx1"/>
                </a:solidFill>
              </a:rPr>
              <a:t>.</a:t>
            </a:r>
            <a:r>
              <a:rPr lang="en-US" sz="1600" dirty="0">
                <a:solidFill>
                  <a:schemeClr val="tx1"/>
                </a:solidFill>
              </a:rPr>
              <a:t/>
            </a:r>
            <a:br>
              <a:rPr lang="en-US" sz="1600" dirty="0">
                <a:solidFill>
                  <a:schemeClr val="tx1"/>
                </a:solidFill>
              </a:rPr>
            </a:br>
            <a:r>
              <a:rPr lang="en-US" sz="1600" i="1" baseline="30000" dirty="0">
                <a:solidFill>
                  <a:schemeClr val="tx1"/>
                </a:solidFill>
              </a:rPr>
              <a:t>2</a:t>
            </a:r>
            <a:r>
              <a:rPr lang="en-US" sz="1600" i="1" dirty="0">
                <a:solidFill>
                  <a:schemeClr val="tx1"/>
                </a:solidFill>
              </a:rPr>
              <a:t>Federal Highway Administration’s (FHWA) 2010 National Bridge Inventory (NBI</a:t>
            </a:r>
            <a:r>
              <a:rPr lang="en-US" sz="1600" i="1" dirty="0" smtClean="0">
                <a:solidFill>
                  <a:schemeClr val="tx1"/>
                </a:solidFill>
              </a:rPr>
              <a:t>)</a:t>
            </a:r>
            <a:endParaRPr lang="en-US" dirty="0">
              <a:solidFill>
                <a:schemeClr val="tx1"/>
              </a:solidFill>
            </a:endParaRPr>
          </a:p>
        </p:txBody>
      </p:sp>
      <p:graphicFrame>
        <p:nvGraphicFramePr>
          <p:cNvPr id="3" name="Chart 2"/>
          <p:cNvGraphicFramePr/>
          <p:nvPr>
            <p:extLst>
              <p:ext uri="{D42A27DB-BD31-4B8C-83A1-F6EECF244321}">
                <p14:modId xmlns:p14="http://schemas.microsoft.com/office/powerpoint/2010/main" val="1421739786"/>
              </p:ext>
            </p:extLst>
          </p:nvPr>
        </p:nvGraphicFramePr>
        <p:xfrm>
          <a:off x="850582" y="2781097"/>
          <a:ext cx="10180583" cy="29679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p:cNvGraphicFramePr/>
          <p:nvPr>
            <p:extLst>
              <p:ext uri="{D42A27DB-BD31-4B8C-83A1-F6EECF244321}">
                <p14:modId xmlns:p14="http://schemas.microsoft.com/office/powerpoint/2010/main" val="137949239"/>
              </p:ext>
            </p:extLst>
          </p:nvPr>
        </p:nvGraphicFramePr>
        <p:xfrm>
          <a:off x="1169885" y="2866419"/>
          <a:ext cx="9796429" cy="2853445"/>
        </p:xfrm>
        <a:graphic>
          <a:graphicData uri="http://schemas.openxmlformats.org/drawingml/2006/chart">
            <c:chart xmlns:c="http://schemas.openxmlformats.org/drawingml/2006/chart" xmlns:r="http://schemas.openxmlformats.org/officeDocument/2006/relationships" r:id="rId4"/>
          </a:graphicData>
        </a:graphic>
      </p:graphicFrame>
      <p:sp>
        <p:nvSpPr>
          <p:cNvPr id="5" name="Title 1"/>
          <p:cNvSpPr txBox="1">
            <a:spLocks/>
          </p:cNvSpPr>
          <p:nvPr/>
        </p:nvSpPr>
        <p:spPr>
          <a:xfrm>
            <a:off x="1883091" y="286606"/>
            <a:ext cx="9272587" cy="742366"/>
          </a:xfrm>
          <a:prstGeom prst="rect">
            <a:avLst/>
          </a:prstGeom>
        </p:spPr>
        <p:txBody>
          <a:bodyPr vert="horz" lIns="91440" tIns="45720" rIns="91440" bIns="45720" rtlCol="0" anchor="b">
            <a:normAutofit/>
          </a:bodyPr>
          <a:lstStyle>
            <a:lvl1pPr algn="l" defTabSz="685800" rtl="0" eaLnBrk="1" latinLnBrk="0" hangingPunct="1">
              <a:lnSpc>
                <a:spcPct val="85000"/>
              </a:lnSpc>
              <a:spcBef>
                <a:spcPct val="0"/>
              </a:spcBef>
              <a:buNone/>
              <a:defRPr sz="3600" b="0" i="0" u="none" kern="1200" spc="-38" baseline="0">
                <a:solidFill>
                  <a:schemeClr val="tx1">
                    <a:lumMod val="75000"/>
                    <a:lumOff val="25000"/>
                  </a:schemeClr>
                </a:solidFill>
                <a:latin typeface="+mj-lt"/>
                <a:ea typeface="+mj-ea"/>
                <a:cs typeface="+mj-cs"/>
              </a:defRPr>
            </a:lvl1pPr>
          </a:lstStyle>
          <a:p>
            <a:r>
              <a:rPr lang="en-US" dirty="0" smtClean="0"/>
              <a:t>Bridges - How Does TDOT Compare?</a:t>
            </a:r>
            <a:endParaRPr lang="en-US" dirty="0"/>
          </a:p>
        </p:txBody>
      </p:sp>
    </p:spTree>
    <p:extLst>
      <p:ext uri="{BB962C8B-B14F-4D97-AF65-F5344CB8AC3E}">
        <p14:creationId xmlns:p14="http://schemas.microsoft.com/office/powerpoint/2010/main" val="1041882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t"/>
          <a:lstStyle/>
          <a:p>
            <a:r>
              <a:rPr lang="en-US" dirty="0" smtClean="0"/>
              <a:t>Questions?</a:t>
            </a:r>
            <a:endParaRPr lang="en-US" dirty="0"/>
          </a:p>
        </p:txBody>
      </p:sp>
      <p:sp>
        <p:nvSpPr>
          <p:cNvPr id="2" name="Subtitle 1"/>
          <p:cNvSpPr>
            <a:spLocks noGrp="1"/>
          </p:cNvSpPr>
          <p:nvPr>
            <p:ph type="subTitle" idx="1"/>
          </p:nvPr>
        </p:nvSpPr>
        <p:spPr/>
        <p:txBody>
          <a:bodyPr>
            <a:normAutofit fontScale="92500" lnSpcReduction="10000"/>
          </a:bodyPr>
          <a:lstStyle/>
          <a:p>
            <a:r>
              <a:rPr lang="en-US" sz="2800" cap="none" dirty="0" smtClean="0"/>
              <a:t>Jerry Hatcher</a:t>
            </a:r>
          </a:p>
          <a:p>
            <a:r>
              <a:rPr lang="en-US" b="1" cap="none" dirty="0" smtClean="0">
                <a:hlinkClick r:id="rId3"/>
              </a:rPr>
              <a:t>Jerry.hatcher@tn.gov</a:t>
            </a:r>
            <a:endParaRPr lang="en-US" b="1" cap="none" dirty="0" smtClean="0"/>
          </a:p>
          <a:p>
            <a:r>
              <a:rPr lang="en-US" cap="none" dirty="0" smtClean="0"/>
              <a:t>615-741-2027</a:t>
            </a:r>
            <a:endParaRPr lang="en-US" cap="none" dirty="0"/>
          </a:p>
        </p:txBody>
      </p:sp>
    </p:spTree>
    <p:extLst>
      <p:ext uri="{BB962C8B-B14F-4D97-AF65-F5344CB8AC3E}">
        <p14:creationId xmlns:p14="http://schemas.microsoft.com/office/powerpoint/2010/main" val="3127403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TDOT Revenue Sources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64180838"/>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408517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300"/>
                                        <p:tgtEl>
                                          <p:spTgt spid="8">
                                            <p:graphicEl>
                                              <a:chart seriesIdx="-3" categoryIdx="-3" bldStep="gridLegend"/>
                                            </p:graphicEl>
                                          </p:spTgt>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fade">
                                      <p:cBhvr>
                                        <p:cTn id="11" dur="300"/>
                                        <p:tgtEl>
                                          <p:spTgt spid="8">
                                            <p:graphicEl>
                                              <a:chart seriesIdx="-4" categoryIdx="0" bldStep="category"/>
                                            </p:graphicEl>
                                          </p:spTgt>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fade">
                                      <p:cBhvr>
                                        <p:cTn id="15" dur="300"/>
                                        <p:tgtEl>
                                          <p:spTgt spid="8">
                                            <p:graphicEl>
                                              <a:chart seriesIdx="-4" categoryIdx="1" bldStep="category"/>
                                            </p:graphicEl>
                                          </p:spTgt>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fade">
                                      <p:cBhvr>
                                        <p:cTn id="19" dur="300"/>
                                        <p:tgtEl>
                                          <p:spTgt spid="8">
                                            <p:graphicEl>
                                              <a:chart seriesIdx="-4" categoryIdx="2"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TDOT Revenue Sources</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266825"/>
            <a:ext cx="4788135" cy="4797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9304" y="1263650"/>
            <a:ext cx="5072062" cy="4800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891099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p:cTn id="13" dur="500" fill="hold"/>
                                        <p:tgtEl>
                                          <p:spTgt spid="1027"/>
                                        </p:tgtEl>
                                        <p:attrNameLst>
                                          <p:attrName>ppt_w</p:attrName>
                                        </p:attrNameLst>
                                      </p:cBhvr>
                                      <p:tavLst>
                                        <p:tav tm="0">
                                          <p:val>
                                            <p:fltVal val="0"/>
                                          </p:val>
                                        </p:tav>
                                        <p:tav tm="100000">
                                          <p:val>
                                            <p:strVal val="#ppt_w"/>
                                          </p:val>
                                        </p:tav>
                                      </p:tavLst>
                                    </p:anim>
                                    <p:anim calcmode="lin" valueType="num">
                                      <p:cBhvr>
                                        <p:cTn id="14" dur="500" fill="hold"/>
                                        <p:tgtEl>
                                          <p:spTgt spid="1027"/>
                                        </p:tgtEl>
                                        <p:attrNameLst>
                                          <p:attrName>ppt_h</p:attrName>
                                        </p:attrNameLst>
                                      </p:cBhvr>
                                      <p:tavLst>
                                        <p:tav tm="0">
                                          <p:val>
                                            <p:fltVal val="0"/>
                                          </p:val>
                                        </p:tav>
                                        <p:tav tm="100000">
                                          <p:val>
                                            <p:strVal val="#ppt_h"/>
                                          </p:val>
                                        </p:tav>
                                      </p:tavLst>
                                    </p:anim>
                                    <p:animEffect transition="in" filter="fade">
                                      <p:cBhvr>
                                        <p:cTn id="15"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1"/>
  <p:tag name="MMPROD_NEXTUNIQUEID" val="10009"/>
  <p:tag name="MMPROD_UIDATA" val="&lt;database version=&quot;9.0&quot;&gt;&lt;object type=&quot;1&quot; unique_id=&quot;10001&quot;&gt;&lt;object type=&quot;2&quot; unique_id=&quot;10002&quot;&gt;&lt;object type=&quot;3&quot; unique_id=&quot;10003&quot;&gt;&lt;property id=&quot;20148&quot; value=&quot;5&quot;/&gt;&lt;property id=&quot;20300&quot; value=&quot;Slide 1 - &amp;quot;The State of TDOT 2015&amp;quot;&quot;/&gt;&lt;property id=&quot;20307&quot; value=&quot;281&quot;/&gt;&lt;/object&gt;&lt;object type=&quot;3&quot; unique_id=&quot;15580&quot;&gt;&lt;property id=&quot;20148&quot; value=&quot;5&quot;/&gt;&lt;property id=&quot;20300&quot; value=&quot;Slide 15 - &amp;quot;Thank you&amp;quot;&quot;/&gt;&lt;property id=&quot;20307&quot; value=&quot;296&quot;/&gt;&lt;/object&gt;&lt;object type=&quot;3&quot; unique_id=&quot;15788&quot;&gt;&lt;property id=&quot;20148&quot; value=&quot;5&quot;/&gt;&lt;property id=&quot;20300&quot; value=&quot;Slide 9 - &amp;quot;Third Lowest in Revenue &amp;amp; Vehicle Miles Traveled&amp;quot;&quot;/&gt;&lt;property id=&quot;20307&quot; value=&quot;298&quot;/&gt;&lt;/object&gt;&lt;object type=&quot;3&quot; unique_id=&quot;15790&quot;&gt;&lt;property id=&quot;20148&quot; value=&quot;5&quot;/&gt;&lt;property id=&quot;20300&quot; value=&quot;Slide 8 - &amp;quot;The Good News&amp;quot;&quot;/&gt;&lt;property id=&quot;20307&quot; value=&quot;300&quot;/&gt;&lt;/object&gt;&lt;object type=&quot;3&quot; unique_id=&quot;15791&quot;&gt;&lt;property id=&quot;20148&quot; value=&quot;5&quot;/&gt;&lt;property id=&quot;20300&quot; value=&quot;Slide 13 - &amp;quot;Current GED Status&amp;quot;&quot;/&gt;&lt;property id=&quot;20307&quot; value=&quot;305&quot;/&gt;&lt;/object&gt;&lt;object type=&quot;3&quot; unique_id=&quot;15792&quot;&gt;&lt;property id=&quot;20148&quot; value=&quot;5&quot;/&gt;&lt;property id=&quot;20300&quot; value=&quot;Slide 10&quot;/&gt;&lt;property id=&quot;20307&quot; value=&quot;301&quot;/&gt;&lt;/object&gt;&lt;object type=&quot;3&quot; unique_id=&quot;15793&quot;&gt;&lt;property id=&quot;20148&quot; value=&quot;5&quot;/&gt;&lt;property id=&quot;20300&quot; value=&quot;Slide 4 - &amp;quot;Bridge Conditions on State Highways&amp;quot;&quot;/&gt;&lt;property id=&quot;20307&quot; value=&quot;302&quot;/&gt;&lt;/object&gt;&lt;object type=&quot;3&quot; unique_id=&quot;15795&quot;&gt;&lt;property id=&quot;20148&quot; value=&quot;5&quot;/&gt;&lt;property id=&quot;20300&quot; value=&quot;Slide 2 - &amp;quot;TDOT Revenue Sources&amp;quot;&quot;/&gt;&lt;property id=&quot;20307&quot; value=&quot;306&quot;/&gt;&lt;/object&gt;&lt;object type=&quot;3&quot; unique_id=&quot;15796&quot;&gt;&lt;property id=&quot;20148&quot; value=&quot;5&quot;/&gt;&lt;property id=&quot;20300&quot; value=&quot;Slide 14 - &amp;quot;How We Spend Our Money&amp;quot;&quot;/&gt;&lt;property id=&quot;20307&quot; value=&quot;304&quot;/&gt;&lt;/object&gt;&lt;object type=&quot;3&quot; unique_id=&quot;16155&quot;&gt;&lt;property id=&quot;20148&quot; value=&quot;5&quot;/&gt;&lt;property id=&quot;20300&quot; value=&quot;Slide 6&quot;/&gt;&lt;property id=&quot;20307&quot; value=&quot;310&quot;/&gt;&lt;/object&gt;&lt;object type=&quot;3&quot; unique_id=&quot;16156&quot;&gt;&lt;property id=&quot;20148&quot; value=&quot;5&quot;/&gt;&lt;property id=&quot;20300&quot; value=&quot;Slide 3 - &amp;quot;Tennessee Roadway Fatalities&amp;quot;&quot;/&gt;&lt;property id=&quot;20307&quot; value=&quot;311&quot;/&gt;&lt;/object&gt;&lt;object type=&quot;3&quot; unique_id=&quot;16313&quot;&gt;&lt;property id=&quot;20148&quot; value=&quot;5&quot;/&gt;&lt;property id=&quot;20300&quot; value=&quot;Slide 5 - &amp;quot;Comparing Best vs. Worst Roads&amp;quot;&quot;/&gt;&lt;property id=&quot;20307&quot; value=&quot;313&quot;/&gt;&lt;/object&gt;&lt;object type=&quot;3&quot; unique_id=&quot;16314&quot;&gt;&lt;property id=&quot;20148&quot; value=&quot;5&quot;/&gt;&lt;property id=&quot;20300&quot; value=&quot;Slide 7&quot;/&gt;&lt;property id=&quot;20307&quot; value=&quot;312&quot;/&gt;&lt;/object&gt;&lt;object type=&quot;3&quot; unique_id=&quot;16543&quot;&gt;&lt;property id=&quot;20148&quot; value=&quot;5&quot;/&gt;&lt;property id=&quot;20300&quot; value=&quot;Slide 11&quot;/&gt;&lt;property id=&quot;20307&quot; value=&quot;314&quot;/&gt;&lt;/object&gt;&lt;object type=&quot;3&quot; unique_id=&quot;16544&quot;&gt;&lt;property id=&quot;20148&quot; value=&quot;5&quot;/&gt;&lt;property id=&quot;20300&quot; value=&quot;Slide 12 - &amp;quot;Expedited Project Delivery (EPD) Program&amp;quot;&quot;/&gt;&lt;property id=&quot;20307&quot; value=&quot;315&quot;/&gt;&lt;/object&gt;&lt;/object&gt;&lt;object type=&quot;8&quot; unique_id=&quot;10024&quo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Retrospect">
  <a:themeElements>
    <a:clrScheme name="Custom 5">
      <a:dk1>
        <a:sysClr val="windowText" lastClr="000000"/>
      </a:dk1>
      <a:lt1>
        <a:sysClr val="window" lastClr="FFFFFF"/>
      </a:lt1>
      <a:dk2>
        <a:srgbClr val="3F3F3F"/>
      </a:dk2>
      <a:lt2>
        <a:srgbClr val="D8D8D8"/>
      </a:lt2>
      <a:accent1>
        <a:srgbClr val="14425D"/>
      </a:accent1>
      <a:accent2>
        <a:srgbClr val="F07F09"/>
      </a:accent2>
      <a:accent3>
        <a:srgbClr val="900000"/>
      </a:accent3>
      <a:accent4>
        <a:srgbClr val="4E8542"/>
      </a:accent4>
      <a:accent5>
        <a:srgbClr val="604878"/>
      </a:accent5>
      <a:accent6>
        <a:srgbClr val="C19859"/>
      </a:accent6>
      <a:hlink>
        <a:srgbClr val="6B9F25"/>
      </a:hlink>
      <a:folHlink>
        <a:srgbClr val="B45F06"/>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TDOT template.potx" id="{D649E698-96B8-4E59-BDE4-2429D61964F6}" vid="{9471A505-3D24-4503-A34C-9BCF103347A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49958</TotalTime>
  <Words>2315</Words>
  <Application>Microsoft Office PowerPoint</Application>
  <PresentationFormat>Custom</PresentationFormat>
  <Paragraphs>531</Paragraphs>
  <Slides>72</Slides>
  <Notes>43</Notes>
  <HiddenSlides>50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1_Retrospect</vt:lpstr>
      <vt:lpstr>   NCHRP 20-44 (005) Maintenance Peer Exchange  Jerry Hatcher, P.E. Director of Maintenance</vt:lpstr>
      <vt:lpstr>PowerPoint Presentation</vt:lpstr>
      <vt:lpstr>Tennessee Highway System</vt:lpstr>
      <vt:lpstr>PowerPoint Presentation</vt:lpstr>
      <vt:lpstr>TDOT Size &amp; Organization</vt:lpstr>
      <vt:lpstr>PowerPoint Presentation</vt:lpstr>
      <vt:lpstr>2017 IMPROVE Act</vt:lpstr>
      <vt:lpstr>TDOT Revenue Sources</vt:lpstr>
      <vt:lpstr>TDOT Revenue Sources</vt:lpstr>
      <vt:lpstr>TDOT Revenue Sources</vt:lpstr>
      <vt:lpstr>No TRANSPORTATION debt</vt:lpstr>
      <vt:lpstr>Per Capita Revenue Used for Highways</vt:lpstr>
      <vt:lpstr>Setting the Stage Tennessee’s Current Outlook</vt:lpstr>
      <vt:lpstr>Fuel Efficiency – A Challenge</vt:lpstr>
      <vt:lpstr>Maintaining Our Assets</vt:lpstr>
      <vt:lpstr>PowerPoint Presentation</vt:lpstr>
      <vt:lpstr>How We Spend Our Money</vt:lpstr>
      <vt:lpstr>How We Spend Our Money</vt:lpstr>
      <vt:lpstr>Maintenance &amp; Preservation Budget Breakdown</vt:lpstr>
      <vt:lpstr>Bridge Preservation Budget FY 2018</vt:lpstr>
      <vt:lpstr>Pavement Preservation Budget  FY 2018</vt:lpstr>
      <vt:lpstr>Highway Maintenance FY-18 Budget</vt:lpstr>
      <vt:lpstr>Winter Maintenance Budget History</vt:lpstr>
      <vt:lpstr>PowerPoint Presentation</vt:lpstr>
      <vt:lpstr>PowerPoint Presentation</vt:lpstr>
      <vt:lpstr>PowerPoint Presentation</vt:lpstr>
      <vt:lpstr>PowerPoint Presentation</vt:lpstr>
      <vt:lpstr>Bridge Performance Measurement</vt:lpstr>
      <vt:lpstr>PowerPoint Presentation</vt:lpstr>
      <vt:lpstr>PowerPoint Presentation</vt:lpstr>
      <vt:lpstr>PowerPoint Presentation</vt:lpstr>
      <vt:lpstr>PowerPoint Presentation</vt:lpstr>
      <vt:lpstr>Freight Tonnage 2007</vt:lpstr>
      <vt:lpstr>Freight Tonnage 2040</vt:lpstr>
      <vt:lpstr>What you need to have a successful Pavement Preservation Program </vt:lpstr>
      <vt:lpstr>Pavement Management System</vt:lpstr>
      <vt:lpstr>  Every year each lane mile on the network ages 1 YEAR  </vt:lpstr>
      <vt:lpstr>Each type of pavement treatment is expected to add a certain number of years of life to the pavement  Expected Life (Years)   x   Lane Miles   =   Lane-Mile-Years Added to System </vt:lpstr>
      <vt:lpstr>RSL Average Life Extension by Treatment</vt:lpstr>
      <vt:lpstr>PowerPoint Presentation</vt:lpstr>
      <vt:lpstr>Pavement Condition Forecast - Interstate</vt:lpstr>
      <vt:lpstr>Pavement Condition Forecast – State Route</vt:lpstr>
      <vt:lpstr>PowerPoint Presentation</vt:lpstr>
      <vt:lpstr>PowerPoint Presentation</vt:lpstr>
      <vt:lpstr>PowerPoint Presentation</vt:lpstr>
      <vt:lpstr>PowerPoint Presentation</vt:lpstr>
      <vt:lpstr>Building Maintenance Budgets</vt:lpstr>
      <vt:lpstr>Asset Management</vt:lpstr>
      <vt:lpstr>Asset Inventory – Data Collection</vt:lpstr>
      <vt:lpstr>Asset Inventory – GIS Maps</vt:lpstr>
      <vt:lpstr>Asset Inventory – GIS Maps</vt:lpstr>
      <vt:lpstr>Asset Inventory – GIS Maps</vt:lpstr>
      <vt:lpstr>Asset Inventory – GIS Maps</vt:lpstr>
      <vt:lpstr>Asset Inventory - MMS</vt:lpstr>
      <vt:lpstr>Asset Management</vt:lpstr>
      <vt:lpstr>Level of Service</vt:lpstr>
      <vt:lpstr>Level of Service</vt:lpstr>
      <vt:lpstr>Building Maintenance Budgets</vt:lpstr>
      <vt:lpstr>Activity Unit Cost</vt:lpstr>
      <vt:lpstr>Building Maintenance Budgets</vt:lpstr>
      <vt:lpstr>Asset Management</vt:lpstr>
      <vt:lpstr>Condition Assessment</vt:lpstr>
      <vt:lpstr>Condition Assessment</vt:lpstr>
      <vt:lpstr>Condition Assessment</vt:lpstr>
      <vt:lpstr>Condition Assessment</vt:lpstr>
      <vt:lpstr>Condition Assessment</vt:lpstr>
      <vt:lpstr>Condition Assessment</vt:lpstr>
      <vt:lpstr>PowerPoint Presentation</vt:lpstr>
      <vt:lpstr>The Good News</vt:lpstr>
      <vt:lpstr>Pavements - How Does TDOT Compare?</vt:lpstr>
      <vt:lpstr>          While there are only 8 states with more bridges on the National Highway System than Tennessee, there are 42 states with more structurally deficient bridges2. 2Federal Highway Administration’s (FHWA) 2010 National Bridge Inventory (NBI)</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Stephen Zerne</dc:creator>
  <cp:lastModifiedBy>TDOT</cp:lastModifiedBy>
  <cp:revision>654</cp:revision>
  <cp:lastPrinted>2015-08-31T00:13:20Z</cp:lastPrinted>
  <dcterms:created xsi:type="dcterms:W3CDTF">2013-11-15T19:48:46Z</dcterms:created>
  <dcterms:modified xsi:type="dcterms:W3CDTF">2018-09-19T12:38:26Z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489A3F72-BBFE-4F21-8DFC-7F8D5236FF48</vt:lpwstr>
  </property>
  <property fmtid="{D5CDD505-2E9C-101B-9397-08002B2CF9AE}" pid="3" name="ArticulatePath">
    <vt:lpwstr>TDOT Budget Full Power Point Presentation - v01</vt:lpwstr>
  </property>
</Properties>
</file>