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300" r:id="rId2"/>
    <p:sldId id="344" r:id="rId3"/>
    <p:sldId id="347" r:id="rId4"/>
    <p:sldId id="345" r:id="rId5"/>
    <p:sldId id="346" r:id="rId6"/>
    <p:sldId id="349" r:id="rId7"/>
    <p:sldId id="352" r:id="rId8"/>
    <p:sldId id="353" r:id="rId9"/>
    <p:sldId id="275" r:id="rId10"/>
    <p:sldId id="276" r:id="rId11"/>
    <p:sldId id="282" r:id="rId12"/>
    <p:sldId id="280" r:id="rId13"/>
    <p:sldId id="277" r:id="rId14"/>
    <p:sldId id="278" r:id="rId15"/>
    <p:sldId id="286" r:id="rId16"/>
    <p:sldId id="274" r:id="rId17"/>
    <p:sldId id="267" r:id="rId18"/>
    <p:sldId id="269" r:id="rId19"/>
    <p:sldId id="354" r:id="rId20"/>
    <p:sldId id="331" r:id="rId21"/>
    <p:sldId id="332" r:id="rId22"/>
    <p:sldId id="334" r:id="rId23"/>
    <p:sldId id="264" r:id="rId24"/>
    <p:sldId id="335" r:id="rId25"/>
    <p:sldId id="339" r:id="rId26"/>
  </p:sldIdLst>
  <p:sldSz cx="9144000" cy="6858000" type="screen4x3"/>
  <p:notesSz cx="6985000" cy="92837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172" autoAdjust="0"/>
    <p:restoredTop sz="94660"/>
  </p:normalViewPr>
  <p:slideViewPr>
    <p:cSldViewPr snapToGrid="0">
      <p:cViewPr varScale="1">
        <p:scale>
          <a:sx n="91" d="100"/>
          <a:sy n="91" d="100"/>
        </p:scale>
        <p:origin x="159"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E:\Desktop\TPB\TAM_WorkingCommittee\Budget\AM%20Planning%20Budgets%20FY14-FY20_additionalbudge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'Asset Mgmt TC Approved Budgets'!$C$36</c:f>
              <c:strCache>
                <c:ptCount val="1"/>
                <c:pt idx="0">
                  <c:v>FY2016-17 Asset Management Allocations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88B-4AF4-AFAC-7031B980277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88B-4AF4-AFAC-7031B9802775}"/>
              </c:ext>
            </c:extLst>
          </c:dPt>
          <c:dPt>
            <c:idx val="2"/>
            <c:bubble3D val="0"/>
            <c:spPr>
              <a:solidFill>
                <a:srgbClr val="43682B"/>
              </a:solidFill>
              <a:ln w="19050">
                <a:solidFill>
                  <a:schemeClr val="lt1"/>
                </a:solidFill>
              </a:ln>
              <a:effectLst/>
            </c:spPr>
            <c:extLst>
              <c:ext xmlns:c16="http://schemas.microsoft.com/office/drawing/2014/chart" uri="{C3380CC4-5D6E-409C-BE32-E72D297353CC}">
                <c16:uniqueId val="{00000005-588B-4AF4-AFAC-7031B980277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88B-4AF4-AFAC-7031B980277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588B-4AF4-AFAC-7031B980277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588B-4AF4-AFAC-7031B980277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588B-4AF4-AFAC-7031B9802775}"/>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588B-4AF4-AFAC-7031B9802775}"/>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588B-4AF4-AFAC-7031B9802775}"/>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588B-4AF4-AFAC-7031B9802775}"/>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588B-4AF4-AFAC-7031B9802775}"/>
              </c:ext>
            </c:extLst>
          </c:dPt>
          <c:dLbls>
            <c:dLbl>
              <c:idx val="0"/>
              <c:layout>
                <c:manualLayout>
                  <c:x val="0.40808428042080525"/>
                  <c:y val="7.7102019181089887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588B-4AF4-AFAC-7031B9802775}"/>
                </c:ext>
              </c:extLst>
            </c:dLbl>
            <c:dLbl>
              <c:idx val="1"/>
              <c:layout>
                <c:manualLayout>
                  <c:x val="1.2752633763150034E-2"/>
                  <c:y val="0.18079094152807285"/>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588B-4AF4-AFAC-7031B9802775}"/>
                </c:ext>
              </c:extLst>
            </c:dLbl>
            <c:dLbl>
              <c:idx val="2"/>
              <c:layout>
                <c:manualLayout>
                  <c:x val="-7.8337607402208173E-2"/>
                  <c:y val="-1.3293451582946533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588B-4AF4-AFAC-7031B9802775}"/>
                </c:ext>
              </c:extLst>
            </c:dLbl>
            <c:dLbl>
              <c:idx val="3"/>
              <c:layout>
                <c:manualLayout>
                  <c:x val="3.643609646614332E-2"/>
                  <c:y val="0.22332998659350176"/>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7-588B-4AF4-AFAC-7031B9802775}"/>
                </c:ext>
              </c:extLst>
            </c:dLbl>
            <c:dLbl>
              <c:idx val="4"/>
              <c:layout>
                <c:manualLayout>
                  <c:x val="-0.1366353617480375"/>
                  <c:y val="0.17547356089489421"/>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9-588B-4AF4-AFAC-7031B9802775}"/>
                </c:ext>
              </c:extLst>
            </c:dLbl>
            <c:dLbl>
              <c:idx val="5"/>
              <c:layout>
                <c:manualLayout>
                  <c:x val="-6.1941363992443668E-2"/>
                  <c:y val="9.8371541713804245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B-588B-4AF4-AFAC-7031B9802775}"/>
                </c:ext>
              </c:extLst>
            </c:dLbl>
            <c:dLbl>
              <c:idx val="6"/>
              <c:layout>
                <c:manualLayout>
                  <c:x val="-8.1981217048822511E-2"/>
                  <c:y val="5.317380633178613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D-588B-4AF4-AFAC-7031B9802775}"/>
                </c:ext>
              </c:extLst>
            </c:dLbl>
            <c:dLbl>
              <c:idx val="7"/>
              <c:layout>
                <c:manualLayout>
                  <c:x val="-0.10566467975181568"/>
                  <c:y val="-1.0634761266357323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F-588B-4AF4-AFAC-7031B9802775}"/>
                </c:ext>
              </c:extLst>
            </c:dLbl>
            <c:dLbl>
              <c:idx val="8"/>
              <c:layout>
                <c:manualLayout>
                  <c:x val="-8.0159412225515342E-2"/>
                  <c:y val="-6.9125948231321968E-2"/>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1-588B-4AF4-AFAC-7031B9802775}"/>
                </c:ext>
              </c:extLst>
            </c:dLbl>
            <c:dLbl>
              <c:idx val="9"/>
              <c:layout>
                <c:manualLayout>
                  <c:x val="-9.4733850811972678E-2"/>
                  <c:y val="-0.14622796741241187"/>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3-588B-4AF4-AFAC-7031B9802775}"/>
                </c:ext>
              </c:extLst>
            </c:dLbl>
            <c:dLbl>
              <c:idx val="10"/>
              <c:layout>
                <c:manualLayout>
                  <c:x val="2.3683462702993169E-2"/>
                  <c:y val="-0.20737784469396589"/>
                </c:manualLayout>
              </c:layout>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5-588B-4AF4-AFAC-7031B9802775}"/>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200" b="0" i="0" u="none" strike="noStrike" kern="1200" baseline="0">
                    <a:solidFill>
                      <a:schemeClr val="dk1">
                        <a:lumMod val="65000"/>
                        <a:lumOff val="3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accentCallout2">
                    <a:avLst/>
                  </a:prstGeom>
                  <a:noFill/>
                  <a:ln>
                    <a:noFill/>
                  </a:ln>
                </c15:spPr>
              </c:ext>
            </c:extLst>
          </c:dLbls>
          <c:cat>
            <c:strRef>
              <c:f>'Asset Mgmt TC Approved Budgets'!$B$37:$B$47</c:f>
              <c:strCache>
                <c:ptCount val="11"/>
                <c:pt idx="0">
                  <c:v>Surface Treatment</c:v>
                </c:pt>
                <c:pt idx="1">
                  <c:v>Bridge, BE &amp; Bridge Fixed Costs</c:v>
                </c:pt>
                <c:pt idx="2">
                  <c:v>MLOS</c:v>
                </c:pt>
                <c:pt idx="3">
                  <c:v>Road Equipment</c:v>
                </c:pt>
                <c:pt idx="4">
                  <c:v>ITS</c:v>
                </c:pt>
                <c:pt idx="5">
                  <c:v>Geohazards</c:v>
                </c:pt>
                <c:pt idx="6">
                  <c:v>Buildings</c:v>
                </c:pt>
                <c:pt idx="7">
                  <c:v>Tunnels</c:v>
                </c:pt>
                <c:pt idx="8">
                  <c:v>Culverts</c:v>
                </c:pt>
                <c:pt idx="9">
                  <c:v>Walls</c:v>
                </c:pt>
                <c:pt idx="10">
                  <c:v>Traffic Signals</c:v>
                </c:pt>
              </c:strCache>
            </c:strRef>
          </c:cat>
          <c:val>
            <c:numRef>
              <c:f>'Asset Mgmt TC Approved Budgets'!$C$37:$C$47</c:f>
              <c:numCache>
                <c:formatCode>"$"#,##0.0_);[Red]\("$"#,##0.0\)</c:formatCode>
                <c:ptCount val="11"/>
                <c:pt idx="0">
                  <c:v>242.1</c:v>
                </c:pt>
                <c:pt idx="1">
                  <c:v>163.19999999999999</c:v>
                </c:pt>
                <c:pt idx="2">
                  <c:v>262.60000000000002</c:v>
                </c:pt>
                <c:pt idx="3">
                  <c:v>26.4</c:v>
                </c:pt>
                <c:pt idx="4">
                  <c:v>24.5</c:v>
                </c:pt>
                <c:pt idx="5">
                  <c:v>10</c:v>
                </c:pt>
                <c:pt idx="6">
                  <c:v>21.4</c:v>
                </c:pt>
                <c:pt idx="7">
                  <c:v>7.6</c:v>
                </c:pt>
                <c:pt idx="8">
                  <c:v>11</c:v>
                </c:pt>
                <c:pt idx="9">
                  <c:v>5.8</c:v>
                </c:pt>
                <c:pt idx="10">
                  <c:v>16.899999999999999</c:v>
                </c:pt>
              </c:numCache>
            </c:numRef>
          </c:val>
          <c:extLst>
            <c:ext xmlns:c16="http://schemas.microsoft.com/office/drawing/2014/chart" uri="{C3380CC4-5D6E-409C-BE32-E72D297353CC}">
              <c16:uniqueId val="{00000016-588B-4AF4-AFAC-7031B9802775}"/>
            </c:ext>
          </c:extLst>
        </c:ser>
        <c:dLbls>
          <c:showLegendKey val="0"/>
          <c:showVal val="0"/>
          <c:showCatName val="0"/>
          <c:showSerName val="0"/>
          <c:showPercent val="0"/>
          <c:showBubbleSize val="0"/>
          <c:showLeaderLines val="0"/>
        </c:dLbls>
        <c:firstSliceAng val="297"/>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Budget</c:v>
                </c:pt>
              </c:strCache>
            </c:strRef>
          </c:tx>
          <c:spPr>
            <a:solidFill>
              <a:schemeClr val="accent6">
                <a:lumMod val="60000"/>
                <a:lumOff val="40000"/>
              </a:schemeClr>
            </a:solidFill>
            <a:ln>
              <a:noFill/>
            </a:ln>
            <a:effectLst/>
          </c:spPr>
          <c:invertIfNegative val="0"/>
          <c:dLbls>
            <c:dLbl>
              <c:idx val="1"/>
              <c:layout>
                <c:manualLayout>
                  <c:x val="-2.5252525252525367E-3"/>
                  <c:y val="-5.4054054054054057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0A9F-4645-A2F2-888B419975B9}"/>
                </c:ext>
              </c:extLst>
            </c:dLbl>
            <c:dLbl>
              <c:idx val="2"/>
              <c:layout>
                <c:manualLayout>
                  <c:x val="-3.787878787878788E-3"/>
                  <c:y val="-1.081081081081081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0A9F-4645-A2F2-888B419975B9}"/>
                </c:ext>
              </c:extLst>
            </c:dLbl>
            <c:dLbl>
              <c:idx val="9"/>
              <c:layout>
                <c:manualLayout>
                  <c:x val="0"/>
                  <c:y val="-1.621621621621621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0A9F-4645-A2F2-888B419975B9}"/>
                </c:ext>
              </c:extLst>
            </c:dLbl>
            <c:dLbl>
              <c:idx val="10"/>
              <c:layout>
                <c:manualLayout>
                  <c:x val="-9.2591522967418133E-17"/>
                  <c:y val="-1.621621621621621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0A9F-4645-A2F2-888B419975B9}"/>
                </c:ext>
              </c:extLst>
            </c:dLbl>
            <c:dLbl>
              <c:idx val="13"/>
              <c:layout>
                <c:manualLayout>
                  <c:x val="-5.0505050505050509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0A9F-4645-A2F2-888B419975B9}"/>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Sheet1!$B$1:$U$1</c:f>
              <c:strCache>
                <c:ptCount val="20"/>
                <c:pt idx="0">
                  <c:v>2001</c:v>
                </c:pt>
                <c:pt idx="1">
                  <c:v>2002</c:v>
                </c:pt>
                <c:pt idx="2">
                  <c:v>2003</c:v>
                </c:pt>
                <c:pt idx="3">
                  <c:v>2004</c:v>
                </c:pt>
                <c:pt idx="4">
                  <c:v>2005</c:v>
                </c:pt>
                <c:pt idx="5">
                  <c:v>2006</c:v>
                </c:pt>
                <c:pt idx="6">
                  <c:v>2007</c:v>
                </c:pt>
                <c:pt idx="7">
                  <c:v>2008</c:v>
                </c:pt>
                <c:pt idx="8">
                  <c:v>2009</c:v>
                </c:pt>
                <c:pt idx="9">
                  <c:v>2010</c:v>
                </c:pt>
                <c:pt idx="10">
                  <c:v>2011</c:v>
                </c:pt>
                <c:pt idx="11">
                  <c:v>2012</c:v>
                </c:pt>
                <c:pt idx="12">
                  <c:v>2013</c:v>
                </c:pt>
                <c:pt idx="13">
                  <c:v>2014</c:v>
                </c:pt>
                <c:pt idx="14">
                  <c:v>2015</c:v>
                </c:pt>
                <c:pt idx="15">
                  <c:v>2016</c:v>
                </c:pt>
                <c:pt idx="16">
                  <c:v>2017</c:v>
                </c:pt>
                <c:pt idx="17">
                  <c:v>2018</c:v>
                </c:pt>
                <c:pt idx="18">
                  <c:v>2019</c:v>
                </c:pt>
                <c:pt idx="19">
                  <c:v>2020</c:v>
                </c:pt>
              </c:strCache>
            </c:strRef>
          </c:cat>
          <c:val>
            <c:numRef>
              <c:f>Sheet1!$B$2:$U$2</c:f>
              <c:numCache>
                <c:formatCode>"$"#,##0</c:formatCode>
                <c:ptCount val="20"/>
                <c:pt idx="0">
                  <c:v>157</c:v>
                </c:pt>
                <c:pt idx="1">
                  <c:v>163</c:v>
                </c:pt>
                <c:pt idx="2">
                  <c:v>188</c:v>
                </c:pt>
                <c:pt idx="3">
                  <c:v>187</c:v>
                </c:pt>
                <c:pt idx="4">
                  <c:v>194</c:v>
                </c:pt>
                <c:pt idx="5">
                  <c:v>211</c:v>
                </c:pt>
                <c:pt idx="6">
                  <c:v>221</c:v>
                </c:pt>
                <c:pt idx="7">
                  <c:v>222</c:v>
                </c:pt>
                <c:pt idx="8">
                  <c:v>227</c:v>
                </c:pt>
                <c:pt idx="9">
                  <c:v>238</c:v>
                </c:pt>
                <c:pt idx="10">
                  <c:v>238</c:v>
                </c:pt>
                <c:pt idx="11">
                  <c:v>243</c:v>
                </c:pt>
                <c:pt idx="12">
                  <c:v>242</c:v>
                </c:pt>
                <c:pt idx="13">
                  <c:v>249</c:v>
                </c:pt>
                <c:pt idx="14">
                  <c:v>251</c:v>
                </c:pt>
                <c:pt idx="15">
                  <c:v>254</c:v>
                </c:pt>
                <c:pt idx="16">
                  <c:v>263</c:v>
                </c:pt>
                <c:pt idx="17">
                  <c:v>264</c:v>
                </c:pt>
                <c:pt idx="18">
                  <c:v>273</c:v>
                </c:pt>
                <c:pt idx="19">
                  <c:v>266</c:v>
                </c:pt>
              </c:numCache>
            </c:numRef>
          </c:val>
          <c:extLst>
            <c:ext xmlns:c16="http://schemas.microsoft.com/office/drawing/2014/chart" uri="{C3380CC4-5D6E-409C-BE32-E72D297353CC}">
              <c16:uniqueId val="{00000005-0A9F-4645-A2F2-888B419975B9}"/>
            </c:ext>
          </c:extLst>
        </c:ser>
        <c:ser>
          <c:idx val="1"/>
          <c:order val="1"/>
          <c:tx>
            <c:strRef>
              <c:f>Sheet1!$A$3</c:f>
              <c:strCache>
                <c:ptCount val="1"/>
                <c:pt idx="0">
                  <c:v>Expenditure</c:v>
                </c:pt>
              </c:strCache>
            </c:strRef>
          </c:tx>
          <c:spPr>
            <a:solidFill>
              <a:schemeClr val="accent6">
                <a:lumMod val="50000"/>
              </a:schemeClr>
            </a:solidFill>
            <a:ln>
              <a:noFill/>
            </a:ln>
            <a:effectLst/>
          </c:spPr>
          <c:invertIfNegative val="0"/>
          <c:dLbls>
            <c:dLbl>
              <c:idx val="0"/>
              <c:layout>
                <c:manualLayout>
                  <c:x val="-1.1573940370927267E-17"/>
                  <c:y val="-2.97297297297297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0A9F-4645-A2F2-888B419975B9}"/>
                </c:ext>
              </c:extLst>
            </c:dLbl>
            <c:dLbl>
              <c:idx val="2"/>
              <c:layout>
                <c:manualLayout>
                  <c:x val="0"/>
                  <c:y val="-2.702702702702702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0A9F-4645-A2F2-888B419975B9}"/>
                </c:ext>
              </c:extLst>
            </c:dLbl>
            <c:dLbl>
              <c:idx val="3"/>
              <c:layout>
                <c:manualLayout>
                  <c:x val="-2.3147880741854533E-17"/>
                  <c:y val="-2.702702702702702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0A9F-4645-A2F2-888B419975B9}"/>
                </c:ext>
              </c:extLst>
            </c:dLbl>
            <c:dLbl>
              <c:idx val="5"/>
              <c:layout>
                <c:manualLayout>
                  <c:x val="-4.6295761483709066E-17"/>
                  <c:y val="-4.594594594594594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0A9F-4645-A2F2-888B419975B9}"/>
                </c:ext>
              </c:extLst>
            </c:dLbl>
            <c:dLbl>
              <c:idx val="6"/>
              <c:layout>
                <c:manualLayout>
                  <c:x val="-4.6295761483709066E-17"/>
                  <c:y val="-2.972972972972975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0A9F-4645-A2F2-888B419975B9}"/>
                </c:ext>
              </c:extLst>
            </c:dLbl>
            <c:dLbl>
              <c:idx val="8"/>
              <c:layout>
                <c:manualLayout>
                  <c:x val="0"/>
                  <c:y val="-2.702702702702702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0A9F-4645-A2F2-888B419975B9}"/>
                </c:ext>
              </c:extLst>
            </c:dLbl>
            <c:dLbl>
              <c:idx val="11"/>
              <c:layout>
                <c:manualLayout>
                  <c:x val="0"/>
                  <c:y val="-1.081081081081082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0A9F-4645-A2F2-888B419975B9}"/>
                </c:ext>
              </c:extLst>
            </c:dLbl>
            <c:dLbl>
              <c:idx val="12"/>
              <c:layout>
                <c:manualLayout>
                  <c:x val="-1.2626262626262627E-3"/>
                  <c:y val="-2.702702702702703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0A9F-4645-A2F2-888B419975B9}"/>
                </c:ext>
              </c:extLst>
            </c:dLbl>
            <c:dLbl>
              <c:idx val="14"/>
              <c:layout>
                <c:manualLayout>
                  <c:x val="0"/>
                  <c:y val="-2.162162162162163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0A9F-4645-A2F2-888B419975B9}"/>
                </c:ext>
              </c:extLst>
            </c:dLbl>
            <c:dLbl>
              <c:idx val="15"/>
              <c:layout>
                <c:manualLayout>
                  <c:x val="-1.8518304593483627E-16"/>
                  <c:y val="-2.702702702702703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0A9F-4645-A2F2-888B419975B9}"/>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Sheet1!$B$1:$U$1</c:f>
              <c:strCache>
                <c:ptCount val="20"/>
                <c:pt idx="0">
                  <c:v>2001</c:v>
                </c:pt>
                <c:pt idx="1">
                  <c:v>2002</c:v>
                </c:pt>
                <c:pt idx="2">
                  <c:v>2003</c:v>
                </c:pt>
                <c:pt idx="3">
                  <c:v>2004</c:v>
                </c:pt>
                <c:pt idx="4">
                  <c:v>2005</c:v>
                </c:pt>
                <c:pt idx="5">
                  <c:v>2006</c:v>
                </c:pt>
                <c:pt idx="6">
                  <c:v>2007</c:v>
                </c:pt>
                <c:pt idx="7">
                  <c:v>2008</c:v>
                </c:pt>
                <c:pt idx="8">
                  <c:v>2009</c:v>
                </c:pt>
                <c:pt idx="9">
                  <c:v>2010</c:v>
                </c:pt>
                <c:pt idx="10">
                  <c:v>2011</c:v>
                </c:pt>
                <c:pt idx="11">
                  <c:v>2012</c:v>
                </c:pt>
                <c:pt idx="12">
                  <c:v>2013</c:v>
                </c:pt>
                <c:pt idx="13">
                  <c:v>2014</c:v>
                </c:pt>
                <c:pt idx="14">
                  <c:v>2015</c:v>
                </c:pt>
                <c:pt idx="15">
                  <c:v>2016</c:v>
                </c:pt>
                <c:pt idx="16">
                  <c:v>2017</c:v>
                </c:pt>
                <c:pt idx="17">
                  <c:v>2018</c:v>
                </c:pt>
                <c:pt idx="18">
                  <c:v>2019</c:v>
                </c:pt>
                <c:pt idx="19">
                  <c:v>2020</c:v>
                </c:pt>
              </c:strCache>
            </c:strRef>
          </c:cat>
          <c:val>
            <c:numRef>
              <c:f>Sheet1!$B$3:$U$3</c:f>
              <c:numCache>
                <c:formatCode>"$"#,##0</c:formatCode>
                <c:ptCount val="20"/>
                <c:pt idx="0">
                  <c:v>160</c:v>
                </c:pt>
                <c:pt idx="1">
                  <c:v>183</c:v>
                </c:pt>
                <c:pt idx="2">
                  <c:v>198</c:v>
                </c:pt>
                <c:pt idx="3">
                  <c:v>191</c:v>
                </c:pt>
                <c:pt idx="4">
                  <c:v>153</c:v>
                </c:pt>
                <c:pt idx="5">
                  <c:v>212</c:v>
                </c:pt>
                <c:pt idx="6">
                  <c:v>225</c:v>
                </c:pt>
                <c:pt idx="7">
                  <c:v>242</c:v>
                </c:pt>
                <c:pt idx="8">
                  <c:v>233</c:v>
                </c:pt>
                <c:pt idx="9">
                  <c:v>232</c:v>
                </c:pt>
                <c:pt idx="10">
                  <c:v>232</c:v>
                </c:pt>
                <c:pt idx="11">
                  <c:v>249</c:v>
                </c:pt>
                <c:pt idx="12">
                  <c:v>248</c:v>
                </c:pt>
                <c:pt idx="13">
                  <c:v>262</c:v>
                </c:pt>
                <c:pt idx="14">
                  <c:v>259</c:v>
                </c:pt>
                <c:pt idx="15">
                  <c:v>257</c:v>
                </c:pt>
                <c:pt idx="16">
                  <c:v>0</c:v>
                </c:pt>
                <c:pt idx="17">
                  <c:v>0</c:v>
                </c:pt>
                <c:pt idx="18">
                  <c:v>0</c:v>
                </c:pt>
                <c:pt idx="19">
                  <c:v>0</c:v>
                </c:pt>
              </c:numCache>
            </c:numRef>
          </c:val>
          <c:extLst>
            <c:ext xmlns:c16="http://schemas.microsoft.com/office/drawing/2014/chart" uri="{C3380CC4-5D6E-409C-BE32-E72D297353CC}">
              <c16:uniqueId val="{00000010-0A9F-4645-A2F2-888B419975B9}"/>
            </c:ext>
          </c:extLst>
        </c:ser>
        <c:dLbls>
          <c:showLegendKey val="0"/>
          <c:showVal val="0"/>
          <c:showCatName val="0"/>
          <c:showSerName val="0"/>
          <c:showPercent val="0"/>
          <c:showBubbleSize val="0"/>
        </c:dLbls>
        <c:gapWidth val="219"/>
        <c:overlap val="-27"/>
        <c:axId val="457263048"/>
        <c:axId val="457263440"/>
      </c:barChart>
      <c:catAx>
        <c:axId val="457263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7263440"/>
        <c:crosses val="autoZero"/>
        <c:auto val="1"/>
        <c:lblAlgn val="ctr"/>
        <c:lblOffset val="100"/>
        <c:noMultiLvlLbl val="0"/>
      </c:catAx>
      <c:valAx>
        <c:axId val="45726344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72630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MLOS Budget Comparisons</a:t>
            </a:r>
          </a:p>
        </c:rich>
      </c:tx>
      <c:layout/>
      <c:overlay val="0"/>
      <c:spPr>
        <a:noFill/>
        <a:ln w="25400">
          <a:noFill/>
        </a:ln>
      </c:spPr>
    </c:title>
    <c:autoTitleDeleted val="0"/>
    <c:plotArea>
      <c:layout/>
      <c:lineChart>
        <c:grouping val="standard"/>
        <c:varyColors val="0"/>
        <c:ser>
          <c:idx val="0"/>
          <c:order val="0"/>
          <c:tx>
            <c:strRef>
              <c:f>Data!$A$3</c:f>
              <c:strCache>
                <c:ptCount val="1"/>
                <c:pt idx="0">
                  <c:v>MLOS Funds Needed to Achieve B-</c:v>
                </c:pt>
              </c:strCache>
            </c:strRef>
          </c:tx>
          <c:spPr>
            <a:ln w="28575" cap="rnd">
              <a:solidFill>
                <a:schemeClr val="accent6"/>
              </a:solidFill>
              <a:round/>
            </a:ln>
            <a:effectLst/>
          </c:spPr>
          <c:marker>
            <c:symbol val="none"/>
          </c:marker>
          <c:dLbls>
            <c:dLbl>
              <c:idx val="3"/>
              <c:layout>
                <c:manualLayout>
                  <c:x val="-6.1736680365224048E-2"/>
                  <c:y val="-9.64399759745165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EAC1-438C-A58E-796D69D6B54A}"/>
                </c:ext>
              </c:extLst>
            </c:dLbl>
            <c:dLbl>
              <c:idx val="10"/>
              <c:layout>
                <c:manualLayout>
                  <c:x val="-1.2575845167531347E-16"/>
                  <c:y val="6.4611599448550425E-2"/>
                </c:manualLayout>
              </c:layout>
              <c:numFmt formatCode="\$#,##0" sourceLinked="0"/>
              <c:spPr>
                <a:noFill/>
                <a:ln w="25400">
                  <a:noFill/>
                </a:ln>
              </c:spPr>
              <c:txPr>
                <a:bodyPr wrap="square" lIns="38100" tIns="19050" rIns="38100" bIns="19050" anchor="ctr">
                  <a:spAutoFit/>
                </a:bodyPr>
                <a:lstStyle/>
                <a:p>
                  <a:pPr>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EAC1-438C-A58E-796D69D6B54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f>Data!$B$2:$L$2</c:f>
              <c:strCache>
                <c:ptCount val="11"/>
                <c:pt idx="0">
                  <c:v>FY17</c:v>
                </c:pt>
                <c:pt idx="1">
                  <c:v>FY18</c:v>
                </c:pt>
                <c:pt idx="2">
                  <c:v>FY19</c:v>
                </c:pt>
                <c:pt idx="3">
                  <c:v>FY20</c:v>
                </c:pt>
                <c:pt idx="4">
                  <c:v>FY21</c:v>
                </c:pt>
                <c:pt idx="5">
                  <c:v>FY22</c:v>
                </c:pt>
                <c:pt idx="6">
                  <c:v>FY23</c:v>
                </c:pt>
                <c:pt idx="7">
                  <c:v>FY24</c:v>
                </c:pt>
                <c:pt idx="8">
                  <c:v>FY25</c:v>
                </c:pt>
                <c:pt idx="9">
                  <c:v>FY26</c:v>
                </c:pt>
                <c:pt idx="10">
                  <c:v>FY27</c:v>
                </c:pt>
              </c:strCache>
            </c:strRef>
          </c:cat>
          <c:val>
            <c:numRef>
              <c:f>Data!$B$3:$L$3</c:f>
              <c:numCache>
                <c:formatCode>"$"#,##0</c:formatCode>
                <c:ptCount val="11"/>
                <c:pt idx="0">
                  <c:v>262600000</c:v>
                </c:pt>
                <c:pt idx="1">
                  <c:v>273053951.39999998</c:v>
                </c:pt>
                <c:pt idx="2">
                  <c:v>283964868.75</c:v>
                </c:pt>
                <c:pt idx="3">
                  <c:v>295355756.03000003</c:v>
                </c:pt>
                <c:pt idx="4">
                  <c:v>307251022.55000007</c:v>
                </c:pt>
                <c:pt idx="5">
                  <c:v>319676590.63999999</c:v>
                </c:pt>
                <c:pt idx="6">
                  <c:v>332660013.69</c:v>
                </c:pt>
                <c:pt idx="7">
                  <c:v>346230605.65999997</c:v>
                </c:pt>
                <c:pt idx="8">
                  <c:v>360419584.09999996</c:v>
                </c:pt>
                <c:pt idx="9">
                  <c:v>375260227.81</c:v>
                </c:pt>
                <c:pt idx="10">
                  <c:v>390788051.35000002</c:v>
                </c:pt>
              </c:numCache>
            </c:numRef>
          </c:val>
          <c:smooth val="0"/>
          <c:extLst>
            <c:ext xmlns:c16="http://schemas.microsoft.com/office/drawing/2014/chart" uri="{C3380CC4-5D6E-409C-BE32-E72D297353CC}">
              <c16:uniqueId val="{00000002-EAC1-438C-A58E-796D69D6B54A}"/>
            </c:ext>
          </c:extLst>
        </c:ser>
        <c:ser>
          <c:idx val="1"/>
          <c:order val="1"/>
          <c:tx>
            <c:strRef>
              <c:f>Data!$A$4</c:f>
              <c:strCache>
                <c:ptCount val="1"/>
                <c:pt idx="0">
                  <c:v>Budget Forecast</c:v>
                </c:pt>
              </c:strCache>
            </c:strRef>
          </c:tx>
          <c:spPr>
            <a:ln w="25400" cap="rnd">
              <a:solidFill>
                <a:schemeClr val="tx1"/>
              </a:solidFill>
              <a:prstDash val="dash"/>
              <a:round/>
            </a:ln>
            <a:effectLst/>
          </c:spPr>
          <c:marker>
            <c:symbol val="none"/>
          </c:marker>
          <c:dPt>
            <c:idx val="1"/>
            <c:bubble3D val="0"/>
            <c:spPr>
              <a:ln w="25400" cap="rnd">
                <a:solidFill>
                  <a:schemeClr val="tx1"/>
                </a:solidFill>
                <a:prstDash val="solid"/>
                <a:round/>
              </a:ln>
              <a:effectLst/>
            </c:spPr>
            <c:extLst>
              <c:ext xmlns:c16="http://schemas.microsoft.com/office/drawing/2014/chart" uri="{C3380CC4-5D6E-409C-BE32-E72D297353CC}">
                <c16:uniqueId val="{00000004-EAC1-438C-A58E-796D69D6B54A}"/>
              </c:ext>
            </c:extLst>
          </c:dPt>
          <c:dPt>
            <c:idx val="2"/>
            <c:bubble3D val="0"/>
            <c:spPr>
              <a:ln w="25400" cap="rnd">
                <a:solidFill>
                  <a:schemeClr val="tx1"/>
                </a:solidFill>
                <a:prstDash val="solid"/>
                <a:round/>
              </a:ln>
              <a:effectLst/>
            </c:spPr>
            <c:extLst>
              <c:ext xmlns:c16="http://schemas.microsoft.com/office/drawing/2014/chart" uri="{C3380CC4-5D6E-409C-BE32-E72D297353CC}">
                <c16:uniqueId val="{00000006-EAC1-438C-A58E-796D69D6B54A}"/>
              </c:ext>
            </c:extLst>
          </c:dPt>
          <c:dPt>
            <c:idx val="3"/>
            <c:bubble3D val="0"/>
            <c:spPr>
              <a:ln w="25400" cap="rnd">
                <a:solidFill>
                  <a:sysClr val="windowText" lastClr="000000"/>
                </a:solidFill>
                <a:prstDash val="solid"/>
                <a:round/>
              </a:ln>
              <a:effectLst/>
            </c:spPr>
            <c:extLst>
              <c:ext xmlns:c16="http://schemas.microsoft.com/office/drawing/2014/chart" uri="{C3380CC4-5D6E-409C-BE32-E72D297353CC}">
                <c16:uniqueId val="{00000008-EAC1-438C-A58E-796D69D6B54A}"/>
              </c:ext>
            </c:extLst>
          </c:dPt>
          <c:dPt>
            <c:idx val="4"/>
            <c:bubble3D val="0"/>
            <c:extLst>
              <c:ext xmlns:c16="http://schemas.microsoft.com/office/drawing/2014/chart" uri="{C3380CC4-5D6E-409C-BE32-E72D297353CC}">
                <c16:uniqueId val="{00000009-EAC1-438C-A58E-796D69D6B54A}"/>
              </c:ext>
            </c:extLst>
          </c:dPt>
          <c:dPt>
            <c:idx val="5"/>
            <c:bubble3D val="0"/>
            <c:extLst>
              <c:ext xmlns:c16="http://schemas.microsoft.com/office/drawing/2014/chart" uri="{C3380CC4-5D6E-409C-BE32-E72D297353CC}">
                <c16:uniqueId val="{0000000A-EAC1-438C-A58E-796D69D6B54A}"/>
              </c:ext>
            </c:extLst>
          </c:dPt>
          <c:dPt>
            <c:idx val="6"/>
            <c:bubble3D val="0"/>
            <c:extLst>
              <c:ext xmlns:c16="http://schemas.microsoft.com/office/drawing/2014/chart" uri="{C3380CC4-5D6E-409C-BE32-E72D297353CC}">
                <c16:uniqueId val="{0000000B-EAC1-438C-A58E-796D69D6B54A}"/>
              </c:ext>
            </c:extLst>
          </c:dPt>
          <c:dPt>
            <c:idx val="7"/>
            <c:bubble3D val="0"/>
            <c:extLst>
              <c:ext xmlns:c16="http://schemas.microsoft.com/office/drawing/2014/chart" uri="{C3380CC4-5D6E-409C-BE32-E72D297353CC}">
                <c16:uniqueId val="{0000000C-EAC1-438C-A58E-796D69D6B54A}"/>
              </c:ext>
            </c:extLst>
          </c:dPt>
          <c:dPt>
            <c:idx val="8"/>
            <c:bubble3D val="0"/>
            <c:extLst>
              <c:ext xmlns:c16="http://schemas.microsoft.com/office/drawing/2014/chart" uri="{C3380CC4-5D6E-409C-BE32-E72D297353CC}">
                <c16:uniqueId val="{0000000D-EAC1-438C-A58E-796D69D6B54A}"/>
              </c:ext>
            </c:extLst>
          </c:dPt>
          <c:dPt>
            <c:idx val="9"/>
            <c:bubble3D val="0"/>
            <c:spPr>
              <a:ln w="25400">
                <a:solidFill>
                  <a:schemeClr val="tx1"/>
                </a:solidFill>
                <a:prstDash val="dash"/>
              </a:ln>
              <a:effectLst/>
            </c:spPr>
            <c:extLst>
              <c:ext xmlns:c16="http://schemas.microsoft.com/office/drawing/2014/chart" uri="{C3380CC4-5D6E-409C-BE32-E72D297353CC}">
                <c16:uniqueId val="{0000000F-EAC1-438C-A58E-796D69D6B54A}"/>
              </c:ext>
            </c:extLst>
          </c:dPt>
          <c:dPt>
            <c:idx val="10"/>
            <c:bubble3D val="0"/>
            <c:extLst>
              <c:ext xmlns:c16="http://schemas.microsoft.com/office/drawing/2014/chart" uri="{C3380CC4-5D6E-409C-BE32-E72D297353CC}">
                <c16:uniqueId val="{00000010-EAC1-438C-A58E-796D69D6B54A}"/>
              </c:ext>
            </c:extLst>
          </c:dPt>
          <c:dLbls>
            <c:dLbl>
              <c:idx val="3"/>
              <c:layout>
                <c:manualLayout>
                  <c:x val="1.7175695159202264E-2"/>
                  <c:y val="3.9749113222326167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EAC1-438C-A58E-796D69D6B54A}"/>
                </c:ext>
              </c:extLst>
            </c:dLbl>
            <c:dLbl>
              <c:idx val="10"/>
              <c:layout>
                <c:manualLayout>
                  <c:x val="-1.2575845167531347E-16"/>
                  <c:y val="7.466320720607719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0-EAC1-438C-A58E-796D69D6B54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1"/>
              </c:ext>
            </c:extLst>
          </c:dLbls>
          <c:cat>
            <c:strRef>
              <c:f>Data!$B$2:$L$2</c:f>
              <c:strCache>
                <c:ptCount val="11"/>
                <c:pt idx="0">
                  <c:v>FY17</c:v>
                </c:pt>
                <c:pt idx="1">
                  <c:v>FY18</c:v>
                </c:pt>
                <c:pt idx="2">
                  <c:v>FY19</c:v>
                </c:pt>
                <c:pt idx="3">
                  <c:v>FY20</c:v>
                </c:pt>
                <c:pt idx="4">
                  <c:v>FY21</c:v>
                </c:pt>
                <c:pt idx="5">
                  <c:v>FY22</c:v>
                </c:pt>
                <c:pt idx="6">
                  <c:v>FY23</c:v>
                </c:pt>
                <c:pt idx="7">
                  <c:v>FY24</c:v>
                </c:pt>
                <c:pt idx="8">
                  <c:v>FY25</c:v>
                </c:pt>
                <c:pt idx="9">
                  <c:v>FY26</c:v>
                </c:pt>
                <c:pt idx="10">
                  <c:v>FY27</c:v>
                </c:pt>
              </c:strCache>
            </c:strRef>
          </c:cat>
          <c:val>
            <c:numRef>
              <c:f>Data!$B$4:$L$4</c:f>
              <c:numCache>
                <c:formatCode>"$"#,##0</c:formatCode>
                <c:ptCount val="11"/>
                <c:pt idx="0">
                  <c:v>262600000</c:v>
                </c:pt>
                <c:pt idx="1">
                  <c:v>263500000</c:v>
                </c:pt>
                <c:pt idx="2">
                  <c:v>272800000</c:v>
                </c:pt>
                <c:pt idx="3">
                  <c:v>265700000</c:v>
                </c:pt>
                <c:pt idx="4">
                  <c:v>265700000</c:v>
                </c:pt>
                <c:pt idx="5">
                  <c:v>265700000</c:v>
                </c:pt>
                <c:pt idx="6">
                  <c:v>265700000</c:v>
                </c:pt>
                <c:pt idx="7">
                  <c:v>265700000</c:v>
                </c:pt>
                <c:pt idx="8">
                  <c:v>265700000</c:v>
                </c:pt>
                <c:pt idx="9">
                  <c:v>265700000</c:v>
                </c:pt>
                <c:pt idx="10">
                  <c:v>265700000</c:v>
                </c:pt>
              </c:numCache>
            </c:numRef>
          </c:val>
          <c:smooth val="0"/>
          <c:extLst>
            <c:ext xmlns:c16="http://schemas.microsoft.com/office/drawing/2014/chart" uri="{C3380CC4-5D6E-409C-BE32-E72D297353CC}">
              <c16:uniqueId val="{00000011-EAC1-438C-A58E-796D69D6B54A}"/>
            </c:ext>
          </c:extLst>
        </c:ser>
        <c:ser>
          <c:idx val="2"/>
          <c:order val="2"/>
          <c:tx>
            <c:strRef>
              <c:f>Data!$A$5</c:f>
              <c:strCache>
                <c:ptCount val="1"/>
                <c:pt idx="0">
                  <c:v>Actual MLOS Funds</c:v>
                </c:pt>
              </c:strCache>
            </c:strRef>
          </c:tx>
          <c:spPr>
            <a:ln w="34925">
              <a:solidFill>
                <a:srgbClr val="00B0F0"/>
              </a:solidFill>
            </a:ln>
          </c:spPr>
          <c:marker>
            <c:symbol val="none"/>
          </c:marker>
          <c:cat>
            <c:strRef>
              <c:f>Data!$B$2:$L$2</c:f>
              <c:strCache>
                <c:ptCount val="11"/>
                <c:pt idx="0">
                  <c:v>FY17</c:v>
                </c:pt>
                <c:pt idx="1">
                  <c:v>FY18</c:v>
                </c:pt>
                <c:pt idx="2">
                  <c:v>FY19</c:v>
                </c:pt>
                <c:pt idx="3">
                  <c:v>FY20</c:v>
                </c:pt>
                <c:pt idx="4">
                  <c:v>FY21</c:v>
                </c:pt>
                <c:pt idx="5">
                  <c:v>FY22</c:v>
                </c:pt>
                <c:pt idx="6">
                  <c:v>FY23</c:v>
                </c:pt>
                <c:pt idx="7">
                  <c:v>FY24</c:v>
                </c:pt>
                <c:pt idx="8">
                  <c:v>FY25</c:v>
                </c:pt>
                <c:pt idx="9">
                  <c:v>FY26</c:v>
                </c:pt>
                <c:pt idx="10">
                  <c:v>FY27</c:v>
                </c:pt>
              </c:strCache>
            </c:strRef>
          </c:cat>
          <c:val>
            <c:numRef>
              <c:f>Data!$B$5:$L$5</c:f>
              <c:numCache>
                <c:formatCode>"$"#,##0.00</c:formatCode>
                <c:ptCount val="11"/>
                <c:pt idx="0" formatCode="&quot;$&quot;#,##0">
                  <c:v>262600000</c:v>
                </c:pt>
                <c:pt idx="1">
                  <c:v>262253647.60733765</c:v>
                </c:pt>
                <c:pt idx="2">
                  <c:v>271543533.17173809</c:v>
                </c:pt>
                <c:pt idx="3">
                  <c:v>264426412.87298882</c:v>
                </c:pt>
              </c:numCache>
            </c:numRef>
          </c:val>
          <c:smooth val="0"/>
          <c:extLst>
            <c:ext xmlns:c16="http://schemas.microsoft.com/office/drawing/2014/chart" uri="{C3380CC4-5D6E-409C-BE32-E72D297353CC}">
              <c16:uniqueId val="{00000012-EAC1-438C-A58E-796D69D6B54A}"/>
            </c:ext>
          </c:extLst>
        </c:ser>
        <c:dLbls>
          <c:showLegendKey val="0"/>
          <c:showVal val="0"/>
          <c:showCatName val="0"/>
          <c:showSerName val="0"/>
          <c:showPercent val="0"/>
          <c:showBubbleSize val="0"/>
        </c:dLbls>
        <c:smooth val="0"/>
        <c:axId val="457264224"/>
        <c:axId val="499296960"/>
      </c:lineChart>
      <c:catAx>
        <c:axId val="457264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9296960"/>
        <c:crosses val="autoZero"/>
        <c:auto val="1"/>
        <c:lblAlgn val="ctr"/>
        <c:lblOffset val="100"/>
        <c:noMultiLvlLbl val="0"/>
      </c:catAx>
      <c:valAx>
        <c:axId val="499296960"/>
        <c:scaling>
          <c:orientation val="minMax"/>
          <c:max val="440000000.00000006"/>
          <c:min val="250000000"/>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ln w="6350">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7264224"/>
        <c:crosses val="autoZero"/>
        <c:crossBetween val="midCat"/>
      </c:valAx>
      <c:spPr>
        <a:noFill/>
        <a:ln w="25400">
          <a:noFill/>
        </a:ln>
      </c:spPr>
    </c:plotArea>
    <c:legend>
      <c:legendPos val="b"/>
      <c:layout/>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dirty="0" smtClean="0"/>
              <a:t>Snow and Ice Expenditures</a:t>
            </a:r>
            <a:endParaRPr lang="en-US" sz="1600" b="1" dirty="0"/>
          </a:p>
        </c:rich>
      </c:tx>
      <c:layout>
        <c:manualLayout>
          <c:xMode val="edge"/>
          <c:yMode val="edge"/>
          <c:x val="0.36414391784490913"/>
          <c:y val="2.860328149457776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435486325078932E-2"/>
          <c:y val="2.132079833835018E-2"/>
          <c:w val="0.92924084217733649"/>
          <c:h val="0.80306241436542047"/>
        </c:manualLayout>
      </c:layout>
      <c:barChart>
        <c:barDir val="col"/>
        <c:grouping val="stacked"/>
        <c:varyColors val="0"/>
        <c:ser>
          <c:idx val="0"/>
          <c:order val="0"/>
          <c:tx>
            <c:strRef>
              <c:f>Sheet1!$B$1</c:f>
              <c:strCache>
                <c:ptCount val="1"/>
                <c:pt idx="0">
                  <c:v>Expenditures</c:v>
                </c:pt>
              </c:strCache>
            </c:strRef>
          </c:tx>
          <c:spPr>
            <a:solidFill>
              <a:schemeClr val="accent1"/>
            </a:solidFill>
            <a:ln>
              <a:noFill/>
            </a:ln>
            <a:effectLst/>
          </c:spPr>
          <c:invertIfNegative val="0"/>
          <c:dLbls>
            <c:dLbl>
              <c:idx val="0"/>
              <c:layout>
                <c:manualLayout>
                  <c:x val="0"/>
                  <c:y val="-0.21062416373279999"/>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1AD8-4D21-B808-F4F7C5E08746}"/>
                </c:ext>
              </c:extLst>
            </c:dLbl>
            <c:dLbl>
              <c:idx val="1"/>
              <c:layout>
                <c:manualLayout>
                  <c:x val="0"/>
                  <c:y val="-0.26263013008657765"/>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1AD8-4D21-B808-F4F7C5E08746}"/>
                </c:ext>
              </c:extLst>
            </c:dLbl>
            <c:dLbl>
              <c:idx val="2"/>
              <c:layout>
                <c:manualLayout>
                  <c:x val="-1.4438944128903352E-3"/>
                  <c:y val="-0.31203579812266657"/>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1AD8-4D21-B808-F4F7C5E08746}"/>
                </c:ext>
              </c:extLst>
            </c:dLbl>
            <c:dLbl>
              <c:idx val="3"/>
              <c:layout>
                <c:manualLayout>
                  <c:x val="-5.2942183546691198E-17"/>
                  <c:y val="-0.26263013008657765"/>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1AD8-4D21-B808-F4F7C5E08746}"/>
                </c:ext>
              </c:extLst>
            </c:dLbl>
            <c:dLbl>
              <c:idx val="4"/>
              <c:layout>
                <c:manualLayout>
                  <c:x val="0"/>
                  <c:y val="-0.32503728971111095"/>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1AD8-4D21-B808-F4F7C5E08746}"/>
                </c:ext>
              </c:extLst>
            </c:dLbl>
            <c:dLbl>
              <c:idx val="5"/>
              <c:layout>
                <c:manualLayout>
                  <c:x val="-1.058843670933824E-16"/>
                  <c:y val="-0.28083221831039984"/>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1AD8-4D21-B808-F4F7C5E08746}"/>
                </c:ext>
              </c:extLst>
            </c:dLbl>
            <c:dLbl>
              <c:idx val="6"/>
              <c:layout>
                <c:manualLayout>
                  <c:x val="0"/>
                  <c:y val="-0.27563162167502214"/>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1AD8-4D21-B808-F4F7C5E08746}"/>
                </c:ext>
              </c:extLst>
            </c:dLbl>
            <c:dLbl>
              <c:idx val="7"/>
              <c:layout>
                <c:manualLayout>
                  <c:x val="-2.8877888257807234E-3"/>
                  <c:y val="-0.33543848298186651"/>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1AD8-4D21-B808-F4F7C5E08746}"/>
                </c:ext>
              </c:extLst>
            </c:dLbl>
            <c:dLbl>
              <c:idx val="8"/>
              <c:layout>
                <c:manualLayout>
                  <c:x val="-1.4438944128903617E-3"/>
                  <c:y val="-0.34843997457031101"/>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1AD8-4D21-B808-F4F7C5E08746}"/>
                </c:ext>
              </c:extLst>
            </c:dLbl>
            <c:dLbl>
              <c:idx val="9"/>
              <c:layout>
                <c:manualLayout>
                  <c:x val="-1.4438944128903617E-3"/>
                  <c:y val="-0.36924236111182202"/>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1AD8-4D21-B808-F4F7C5E08746}"/>
                </c:ext>
              </c:extLst>
            </c:dLbl>
            <c:dLbl>
              <c:idx val="10"/>
              <c:layout>
                <c:manualLayout>
                  <c:x val="-1.4438944128902559E-3"/>
                  <c:y val="-0.34583967625262207"/>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1AD8-4D21-B808-F4F7C5E08746}"/>
                </c:ext>
              </c:extLst>
            </c:dLbl>
            <c:dLbl>
              <c:idx val="11"/>
              <c:layout>
                <c:manualLayout>
                  <c:x val="-4.3316832386711907E-3"/>
                  <c:y val="-0.34063907961724427"/>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1AD8-4D21-B808-F4F7C5E08746}"/>
                </c:ext>
              </c:extLst>
            </c:dLbl>
            <c:numFmt formatCode="&quot;$&quot;#,##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2006</c:v>
                </c:pt>
                <c:pt idx="1">
                  <c:v>2007</c:v>
                </c:pt>
                <c:pt idx="2">
                  <c:v>2008</c:v>
                </c:pt>
                <c:pt idx="3">
                  <c:v>2009</c:v>
                </c:pt>
                <c:pt idx="4">
                  <c:v>2010</c:v>
                </c:pt>
                <c:pt idx="5">
                  <c:v>2011</c:v>
                </c:pt>
                <c:pt idx="6">
                  <c:v>2012</c:v>
                </c:pt>
                <c:pt idx="7">
                  <c:v>2013</c:v>
                </c:pt>
                <c:pt idx="8">
                  <c:v>2014</c:v>
                </c:pt>
                <c:pt idx="9">
                  <c:v>2015</c:v>
                </c:pt>
                <c:pt idx="10">
                  <c:v>2016</c:v>
                </c:pt>
                <c:pt idx="11">
                  <c:v>2017</c:v>
                </c:pt>
              </c:numCache>
            </c:numRef>
          </c:cat>
          <c:val>
            <c:numRef>
              <c:f>Sheet1!$B$2:$B$13</c:f>
              <c:numCache>
                <c:formatCode>"$"#,##0.00_);[Red]\("$"#,##0.00\)</c:formatCode>
                <c:ptCount val="12"/>
                <c:pt idx="0">
                  <c:v>41.2</c:v>
                </c:pt>
                <c:pt idx="1">
                  <c:v>53.1</c:v>
                </c:pt>
                <c:pt idx="2">
                  <c:v>63.6</c:v>
                </c:pt>
                <c:pt idx="3">
                  <c:v>53</c:v>
                </c:pt>
                <c:pt idx="4">
                  <c:v>66.599999999999994</c:v>
                </c:pt>
                <c:pt idx="5">
                  <c:v>57.1</c:v>
                </c:pt>
                <c:pt idx="6">
                  <c:v>54.1</c:v>
                </c:pt>
                <c:pt idx="7">
                  <c:v>68.8</c:v>
                </c:pt>
                <c:pt idx="8">
                  <c:v>72.400000000000006</c:v>
                </c:pt>
                <c:pt idx="9">
                  <c:v>77.5</c:v>
                </c:pt>
                <c:pt idx="10" formatCode="&quot;$&quot;#,##0.00">
                  <c:v>72.400000000000006</c:v>
                </c:pt>
                <c:pt idx="11" formatCode="General">
                  <c:v>70.7</c:v>
                </c:pt>
              </c:numCache>
            </c:numRef>
          </c:val>
          <c:extLst>
            <c:ext xmlns:c16="http://schemas.microsoft.com/office/drawing/2014/chart" uri="{C3380CC4-5D6E-409C-BE32-E72D297353CC}">
              <c16:uniqueId val="{0000000C-1AD8-4D21-B808-F4F7C5E08746}"/>
            </c:ext>
          </c:extLst>
        </c:ser>
        <c:ser>
          <c:idx val="1"/>
          <c:order val="1"/>
          <c:tx>
            <c:strRef>
              <c:f>Sheet1!$C$1</c:f>
              <c:strCache>
                <c:ptCount val="1"/>
                <c:pt idx="0">
                  <c:v>Column2</c:v>
                </c:pt>
              </c:strCache>
            </c:strRef>
          </c:tx>
          <c:spPr>
            <a:solidFill>
              <a:schemeClr val="accent2"/>
            </a:solidFill>
            <a:ln>
              <a:noFill/>
            </a:ln>
            <a:effectLst/>
          </c:spPr>
          <c:invertIfNegative val="0"/>
          <c:dLbls>
            <c:numFmt formatCode="&quot;$&quot;#,##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2006</c:v>
                </c:pt>
                <c:pt idx="1">
                  <c:v>2007</c:v>
                </c:pt>
                <c:pt idx="2">
                  <c:v>2008</c:v>
                </c:pt>
                <c:pt idx="3">
                  <c:v>2009</c:v>
                </c:pt>
                <c:pt idx="4">
                  <c:v>2010</c:v>
                </c:pt>
                <c:pt idx="5">
                  <c:v>2011</c:v>
                </c:pt>
                <c:pt idx="6">
                  <c:v>2012</c:v>
                </c:pt>
                <c:pt idx="7">
                  <c:v>2013</c:v>
                </c:pt>
                <c:pt idx="8">
                  <c:v>2014</c:v>
                </c:pt>
                <c:pt idx="9">
                  <c:v>2015</c:v>
                </c:pt>
                <c:pt idx="10">
                  <c:v>2016</c:v>
                </c:pt>
                <c:pt idx="11">
                  <c:v>2017</c:v>
                </c:pt>
              </c:numCache>
            </c:numRef>
          </c:cat>
          <c:val>
            <c:numRef>
              <c:f>Sheet1!$C$2:$C$13</c:f>
              <c:numCache>
                <c:formatCode>General</c:formatCode>
                <c:ptCount val="12"/>
              </c:numCache>
            </c:numRef>
          </c:val>
          <c:extLst>
            <c:ext xmlns:c16="http://schemas.microsoft.com/office/drawing/2014/chart" uri="{C3380CC4-5D6E-409C-BE32-E72D297353CC}">
              <c16:uniqueId val="{0000000D-1AD8-4D21-B808-F4F7C5E08746}"/>
            </c:ext>
          </c:extLst>
        </c:ser>
        <c:ser>
          <c:idx val="2"/>
          <c:order val="2"/>
          <c:tx>
            <c:strRef>
              <c:f>Sheet1!$D$1</c:f>
              <c:strCache>
                <c:ptCount val="1"/>
                <c:pt idx="0">
                  <c:v>Column1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2006</c:v>
                </c:pt>
                <c:pt idx="1">
                  <c:v>2007</c:v>
                </c:pt>
                <c:pt idx="2">
                  <c:v>2008</c:v>
                </c:pt>
                <c:pt idx="3">
                  <c:v>2009</c:v>
                </c:pt>
                <c:pt idx="4">
                  <c:v>2010</c:v>
                </c:pt>
                <c:pt idx="5">
                  <c:v>2011</c:v>
                </c:pt>
                <c:pt idx="6">
                  <c:v>2012</c:v>
                </c:pt>
                <c:pt idx="7">
                  <c:v>2013</c:v>
                </c:pt>
                <c:pt idx="8">
                  <c:v>2014</c:v>
                </c:pt>
                <c:pt idx="9">
                  <c:v>2015</c:v>
                </c:pt>
                <c:pt idx="10">
                  <c:v>2016</c:v>
                </c:pt>
                <c:pt idx="11">
                  <c:v>2017</c:v>
                </c:pt>
              </c:numCache>
            </c:numRef>
          </c:cat>
          <c:val>
            <c:numRef>
              <c:f>Sheet1!$D$2:$D$13</c:f>
              <c:numCache>
                <c:formatCode>General</c:formatCode>
                <c:ptCount val="12"/>
              </c:numCache>
            </c:numRef>
          </c:val>
          <c:extLst>
            <c:ext xmlns:c16="http://schemas.microsoft.com/office/drawing/2014/chart" uri="{C3380CC4-5D6E-409C-BE32-E72D297353CC}">
              <c16:uniqueId val="{0000000E-1AD8-4D21-B808-F4F7C5E08746}"/>
            </c:ext>
          </c:extLst>
        </c:ser>
        <c:dLbls>
          <c:dLblPos val="ctr"/>
          <c:showLegendKey val="0"/>
          <c:showVal val="1"/>
          <c:showCatName val="0"/>
          <c:showSerName val="0"/>
          <c:showPercent val="0"/>
          <c:showBubbleSize val="0"/>
        </c:dLbls>
        <c:gapWidth val="150"/>
        <c:overlap val="100"/>
        <c:axId val="227287600"/>
        <c:axId val="227287992"/>
      </c:barChart>
      <c:catAx>
        <c:axId val="227287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7287992"/>
        <c:crosses val="autoZero"/>
        <c:auto val="1"/>
        <c:lblAlgn val="ctr"/>
        <c:lblOffset val="100"/>
        <c:noMultiLvlLbl val="0"/>
      </c:catAx>
      <c:valAx>
        <c:axId val="2272879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smtClean="0"/>
                  <a:t>Millions</a:t>
                </a:r>
                <a:endParaRPr lang="en-US" dirty="0"/>
              </a:p>
            </c:rich>
          </c:tx>
          <c:layout>
            <c:manualLayout>
              <c:xMode val="edge"/>
              <c:yMode val="edge"/>
              <c:x val="4.331683238671085E-2"/>
              <c:y val="0.35476975586884252"/>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quot;$&quot;#,##0.0_);[Red]\(&quot;$&quot;#,##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7287600"/>
        <c:crosses val="autoZero"/>
        <c:crossBetween val="between"/>
      </c:valAx>
      <c:spPr>
        <a:noFill/>
        <a:ln>
          <a:noFill/>
        </a:ln>
        <a:effectLst/>
      </c:spPr>
    </c:plotArea>
    <c:legend>
      <c:legendPos val="b"/>
      <c:legendEntry>
        <c:idx val="1"/>
        <c:delete val="1"/>
      </c:legendEntry>
      <c:legendEntry>
        <c:idx val="2"/>
        <c:delete val="1"/>
      </c:legendEntry>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i="0" baseline="0" dirty="0" smtClean="0">
                <a:effectLst/>
              </a:rPr>
              <a:t>2015 to 2016 Accomplished Plow Miles vs. Cost per Lane-Mile Comparison</a:t>
            </a:r>
            <a:endParaRPr lang="en-US" sz="1800" dirty="0">
              <a:effectLst/>
            </a:endParaRPr>
          </a:p>
        </c:rich>
      </c:tx>
      <c:layout>
        <c:manualLayout>
          <c:xMode val="edge"/>
          <c:yMode val="edge"/>
          <c:x val="0.19493214162226444"/>
          <c:y val="2.499060884403872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2015</c:v>
                </c:pt>
              </c:strCache>
            </c:strRef>
          </c:tx>
          <c:spPr>
            <a:solidFill>
              <a:schemeClr val="accent5">
                <a:lumMod val="40000"/>
                <a:lumOff val="60000"/>
              </a:schemeClr>
            </a:solidFill>
            <a:ln>
              <a:noFill/>
            </a:ln>
            <a:effectLst/>
          </c:spPr>
          <c:invertIfNegative val="0"/>
          <c:cat>
            <c:strRef>
              <c:f>Sheet1!$A$2:$A$9</c:f>
              <c:strCache>
                <c:ptCount val="8"/>
                <c:pt idx="0">
                  <c:v>Section 1</c:v>
                </c:pt>
                <c:pt idx="1">
                  <c:v>Section 2</c:v>
                </c:pt>
                <c:pt idx="2">
                  <c:v>Section 3</c:v>
                </c:pt>
                <c:pt idx="3">
                  <c:v>Section 4</c:v>
                </c:pt>
                <c:pt idx="4">
                  <c:v>Section 5</c:v>
                </c:pt>
                <c:pt idx="5">
                  <c:v>Section 6</c:v>
                </c:pt>
                <c:pt idx="6">
                  <c:v>Section 7</c:v>
                </c:pt>
                <c:pt idx="7">
                  <c:v>Section 9</c:v>
                </c:pt>
              </c:strCache>
            </c:strRef>
          </c:cat>
          <c:val>
            <c:numRef>
              <c:f>Sheet1!$B$2:$B$9</c:f>
              <c:numCache>
                <c:formatCode>#,##0</c:formatCode>
                <c:ptCount val="8"/>
                <c:pt idx="0">
                  <c:v>984529.7</c:v>
                </c:pt>
                <c:pt idx="1">
                  <c:v>1149331.7169999999</c:v>
                </c:pt>
                <c:pt idx="2">
                  <c:v>331694.261</c:v>
                </c:pt>
                <c:pt idx="3">
                  <c:v>1199195.98</c:v>
                </c:pt>
                <c:pt idx="4">
                  <c:v>990772.89</c:v>
                </c:pt>
                <c:pt idx="5">
                  <c:v>384746.98</c:v>
                </c:pt>
                <c:pt idx="6">
                  <c:v>380074</c:v>
                </c:pt>
                <c:pt idx="7">
                  <c:v>449684</c:v>
                </c:pt>
              </c:numCache>
            </c:numRef>
          </c:val>
          <c:extLst>
            <c:ext xmlns:c16="http://schemas.microsoft.com/office/drawing/2014/chart" uri="{C3380CC4-5D6E-409C-BE32-E72D297353CC}">
              <c16:uniqueId val="{00000000-27B7-488A-BB76-A198FFD14DA9}"/>
            </c:ext>
          </c:extLst>
        </c:ser>
        <c:ser>
          <c:idx val="1"/>
          <c:order val="1"/>
          <c:tx>
            <c:strRef>
              <c:f>Sheet1!$C$1</c:f>
              <c:strCache>
                <c:ptCount val="1"/>
                <c:pt idx="0">
                  <c:v>2016</c:v>
                </c:pt>
              </c:strCache>
            </c:strRef>
          </c:tx>
          <c:spPr>
            <a:solidFill>
              <a:schemeClr val="accent2">
                <a:lumMod val="40000"/>
                <a:lumOff val="60000"/>
              </a:schemeClr>
            </a:solidFill>
            <a:ln>
              <a:noFill/>
            </a:ln>
            <a:effectLst/>
          </c:spPr>
          <c:invertIfNegative val="0"/>
          <c:cat>
            <c:strRef>
              <c:f>Sheet1!$A$2:$A$9</c:f>
              <c:strCache>
                <c:ptCount val="8"/>
                <c:pt idx="0">
                  <c:v>Section 1</c:v>
                </c:pt>
                <c:pt idx="1">
                  <c:v>Section 2</c:v>
                </c:pt>
                <c:pt idx="2">
                  <c:v>Section 3</c:v>
                </c:pt>
                <c:pt idx="3">
                  <c:v>Section 4</c:v>
                </c:pt>
                <c:pt idx="4">
                  <c:v>Section 5</c:v>
                </c:pt>
                <c:pt idx="5">
                  <c:v>Section 6</c:v>
                </c:pt>
                <c:pt idx="6">
                  <c:v>Section 7</c:v>
                </c:pt>
                <c:pt idx="7">
                  <c:v>Section 9</c:v>
                </c:pt>
              </c:strCache>
            </c:strRef>
          </c:cat>
          <c:val>
            <c:numRef>
              <c:f>Sheet1!$C$2:$C$9</c:f>
              <c:numCache>
                <c:formatCode>#,##0</c:formatCode>
                <c:ptCount val="8"/>
                <c:pt idx="0">
                  <c:v>1010386.474</c:v>
                </c:pt>
                <c:pt idx="1">
                  <c:v>1352691.5149999999</c:v>
                </c:pt>
                <c:pt idx="2">
                  <c:v>408388.76</c:v>
                </c:pt>
                <c:pt idx="3">
                  <c:v>1013521.231</c:v>
                </c:pt>
                <c:pt idx="4">
                  <c:v>808042.6</c:v>
                </c:pt>
                <c:pt idx="5">
                  <c:v>516352.29</c:v>
                </c:pt>
                <c:pt idx="6">
                  <c:v>434057</c:v>
                </c:pt>
                <c:pt idx="7">
                  <c:v>412524</c:v>
                </c:pt>
              </c:numCache>
            </c:numRef>
          </c:val>
          <c:extLst>
            <c:ext xmlns:c16="http://schemas.microsoft.com/office/drawing/2014/chart" uri="{C3380CC4-5D6E-409C-BE32-E72D297353CC}">
              <c16:uniqueId val="{00000001-27B7-488A-BB76-A198FFD14DA9}"/>
            </c:ext>
          </c:extLst>
        </c:ser>
        <c:dLbls>
          <c:showLegendKey val="0"/>
          <c:showVal val="0"/>
          <c:showCatName val="0"/>
          <c:showSerName val="0"/>
          <c:showPercent val="0"/>
          <c:showBubbleSize val="0"/>
        </c:dLbls>
        <c:gapWidth val="219"/>
        <c:axId val="227288776"/>
        <c:axId val="227289168"/>
      </c:barChart>
      <c:scatterChart>
        <c:scatterStyle val="lineMarker"/>
        <c:varyColors val="0"/>
        <c:ser>
          <c:idx val="2"/>
          <c:order val="2"/>
          <c:tx>
            <c:strRef>
              <c:f>Sheet1!$D$1</c:f>
              <c:strCache>
                <c:ptCount val="1"/>
                <c:pt idx="0">
                  <c:v>2015 Mile Cost</c:v>
                </c:pt>
              </c:strCache>
            </c:strRef>
          </c:tx>
          <c:spPr>
            <a:ln w="25400" cap="rnd">
              <a:noFill/>
              <a:round/>
            </a:ln>
            <a:effectLst/>
          </c:spPr>
          <c:marker>
            <c:symbol val="circle"/>
            <c:size val="5"/>
            <c:spPr>
              <a:solidFill>
                <a:schemeClr val="tx2">
                  <a:lumMod val="40000"/>
                  <a:lumOff val="60000"/>
                </a:schemeClr>
              </a:solidFill>
              <a:ln w="31750">
                <a:solidFill>
                  <a:schemeClr val="tx2">
                    <a:lumMod val="40000"/>
                    <a:lumOff val="60000"/>
                  </a:schemeClr>
                </a:solidFill>
              </a:ln>
              <a:effectLst/>
            </c:spPr>
          </c:marker>
          <c:dLbls>
            <c:dLbl>
              <c:idx val="0"/>
              <c:layout>
                <c:manualLayout>
                  <c:x val="0"/>
                  <c:y val="3.0866359269839369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27B7-488A-BB76-A198FFD14DA9}"/>
                </c:ext>
              </c:extLst>
            </c:dLbl>
            <c:dLbl>
              <c:idx val="1"/>
              <c:layout>
                <c:manualLayout>
                  <c:x val="4.629629629629573E-3"/>
                  <c:y val="-4.770255523520624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27B7-488A-BB76-A198FFD14DA9}"/>
                </c:ext>
              </c:extLst>
            </c:dLbl>
            <c:dLbl>
              <c:idx val="2"/>
              <c:layout>
                <c:manualLayout>
                  <c:x val="3.0864197530864196E-3"/>
                  <c:y val="4.4896522574311808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27B7-488A-BB76-A198FFD14DA9}"/>
                </c:ext>
              </c:extLst>
            </c:dLbl>
            <c:dLbl>
              <c:idx val="3"/>
              <c:layout>
                <c:manualLayout>
                  <c:x val="0"/>
                  <c:y val="-4.770255523520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27B7-488A-BB76-A198FFD14DA9}"/>
                </c:ext>
              </c:extLst>
            </c:dLbl>
            <c:dLbl>
              <c:idx val="4"/>
              <c:layout>
                <c:manualLayout>
                  <c:x val="6.1728395061728392E-3"/>
                  <c:y val="3.647842459162834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27B7-488A-BB76-A198FFD14DA9}"/>
                </c:ext>
              </c:extLst>
            </c:dLbl>
            <c:dLbl>
              <c:idx val="5"/>
              <c:layout>
                <c:manualLayout>
                  <c:x val="4.6296296296296294E-3"/>
                  <c:y val="-4.770255523520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27B7-488A-BB76-A198FFD14DA9}"/>
                </c:ext>
              </c:extLst>
            </c:dLbl>
            <c:dLbl>
              <c:idx val="6"/>
              <c:layout>
                <c:manualLayout>
                  <c:x val="1.5432098765432098E-3"/>
                  <c:y val="-5.331462055699527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27B7-488A-BB76-A198FFD14DA9}"/>
                </c:ext>
              </c:extLst>
            </c:dLbl>
            <c:dLbl>
              <c:idx val="7"/>
              <c:layout>
                <c:manualLayout>
                  <c:x val="0"/>
                  <c:y val="-4.7702555235206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27B7-488A-BB76-A198FFD14DA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Sheet1!$A$2:$A$9</c:f>
              <c:strCache>
                <c:ptCount val="8"/>
                <c:pt idx="0">
                  <c:v>Section 1</c:v>
                </c:pt>
                <c:pt idx="1">
                  <c:v>Section 2</c:v>
                </c:pt>
                <c:pt idx="2">
                  <c:v>Section 3</c:v>
                </c:pt>
                <c:pt idx="3">
                  <c:v>Section 4</c:v>
                </c:pt>
                <c:pt idx="4">
                  <c:v>Section 5</c:v>
                </c:pt>
                <c:pt idx="5">
                  <c:v>Section 6</c:v>
                </c:pt>
                <c:pt idx="6">
                  <c:v>Section 7</c:v>
                </c:pt>
                <c:pt idx="7">
                  <c:v>Section 9</c:v>
                </c:pt>
              </c:strCache>
            </c:strRef>
          </c:xVal>
          <c:yVal>
            <c:numRef>
              <c:f>Sheet1!$D$2:$D$9</c:f>
              <c:numCache>
                <c:formatCode>"$"#,##0.00</c:formatCode>
                <c:ptCount val="8"/>
                <c:pt idx="0">
                  <c:v>10.498522676764772</c:v>
                </c:pt>
                <c:pt idx="1">
                  <c:v>14.221771658606473</c:v>
                </c:pt>
                <c:pt idx="2">
                  <c:v>13.426270276269399</c:v>
                </c:pt>
                <c:pt idx="3">
                  <c:v>10.542100400883914</c:v>
                </c:pt>
                <c:pt idx="4">
                  <c:v>16.091411704075654</c:v>
                </c:pt>
                <c:pt idx="5">
                  <c:v>11.224451536412975</c:v>
                </c:pt>
                <c:pt idx="6">
                  <c:v>10.98003754170856</c:v>
                </c:pt>
                <c:pt idx="7">
                  <c:v>19.041149527118069</c:v>
                </c:pt>
              </c:numCache>
            </c:numRef>
          </c:yVal>
          <c:smooth val="0"/>
          <c:extLst>
            <c:ext xmlns:c16="http://schemas.microsoft.com/office/drawing/2014/chart" uri="{C3380CC4-5D6E-409C-BE32-E72D297353CC}">
              <c16:uniqueId val="{0000000A-27B7-488A-BB76-A198FFD14DA9}"/>
            </c:ext>
          </c:extLst>
        </c:ser>
        <c:ser>
          <c:idx val="3"/>
          <c:order val="3"/>
          <c:tx>
            <c:strRef>
              <c:f>Sheet1!$E$1</c:f>
              <c:strCache>
                <c:ptCount val="1"/>
                <c:pt idx="0">
                  <c:v>2016 Mile Cost</c:v>
                </c:pt>
              </c:strCache>
            </c:strRef>
          </c:tx>
          <c:spPr>
            <a:ln w="25400" cap="rnd">
              <a:noFill/>
              <a:round/>
            </a:ln>
            <a:effectLst/>
          </c:spPr>
          <c:marker>
            <c:symbol val="circle"/>
            <c:size val="5"/>
            <c:spPr>
              <a:solidFill>
                <a:srgbClr val="C00000"/>
              </a:solidFill>
              <a:ln w="31750" cmpd="sng">
                <a:solidFill>
                  <a:srgbClr val="C00000"/>
                </a:solidFill>
              </a:ln>
              <a:effectLst/>
            </c:spPr>
          </c:marker>
          <c:dLbls>
            <c:dLbl>
              <c:idx val="0"/>
              <c:layout>
                <c:manualLayout>
                  <c:x val="0"/>
                  <c:y val="-3.647842459162834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27B7-488A-BB76-A198FFD14DA9}"/>
                </c:ext>
              </c:extLst>
            </c:dLbl>
            <c:dLbl>
              <c:idx val="1"/>
              <c:layout>
                <c:manualLayout>
                  <c:x val="-3.0864197530864196E-3"/>
                  <c:y val="3.928445725252283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27B7-488A-BB76-A198FFD14DA9}"/>
                </c:ext>
              </c:extLst>
            </c:dLbl>
            <c:dLbl>
              <c:idx val="2"/>
              <c:layout>
                <c:manualLayout>
                  <c:x val="3.0864197530864196E-3"/>
                  <c:y val="-5.050858789610078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27B7-488A-BB76-A198FFD14DA9}"/>
                </c:ext>
              </c:extLst>
            </c:dLbl>
            <c:dLbl>
              <c:idx val="3"/>
              <c:layout>
                <c:manualLayout>
                  <c:x val="0"/>
                  <c:y val="3.6478424591628242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E-27B7-488A-BB76-A198FFD14DA9}"/>
                </c:ext>
              </c:extLst>
            </c:dLbl>
            <c:dLbl>
              <c:idx val="4"/>
              <c:layout>
                <c:manualLayout>
                  <c:x val="6.1728395061728392E-3"/>
                  <c:y val="-4.209048991341732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27B7-488A-BB76-A198FFD14DA9}"/>
                </c:ext>
              </c:extLst>
            </c:dLbl>
            <c:dLbl>
              <c:idx val="5"/>
              <c:layout>
                <c:manualLayout>
                  <c:x val="4.6296296296296294E-3"/>
                  <c:y val="3.928445725252283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0-27B7-488A-BB76-A198FFD14DA9}"/>
                </c:ext>
              </c:extLst>
            </c:dLbl>
            <c:dLbl>
              <c:idx val="6"/>
              <c:layout>
                <c:manualLayout>
                  <c:x val="1.5432098765432098E-3"/>
                  <c:y val="3.3672391930733854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27B7-488A-BB76-A198FFD14DA9}"/>
                </c:ext>
              </c:extLst>
            </c:dLbl>
            <c:dLbl>
              <c:idx val="7"/>
              <c:layout>
                <c:manualLayout>
                  <c:x val="0"/>
                  <c:y val="5.3314620556995325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2-27B7-488A-BB76-A198FFD14DA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Sheet1!$A$2:$A$9</c:f>
              <c:strCache>
                <c:ptCount val="8"/>
                <c:pt idx="0">
                  <c:v>Section 1</c:v>
                </c:pt>
                <c:pt idx="1">
                  <c:v>Section 2</c:v>
                </c:pt>
                <c:pt idx="2">
                  <c:v>Section 3</c:v>
                </c:pt>
                <c:pt idx="3">
                  <c:v>Section 4</c:v>
                </c:pt>
                <c:pt idx="4">
                  <c:v>Section 5</c:v>
                </c:pt>
                <c:pt idx="5">
                  <c:v>Section 6</c:v>
                </c:pt>
                <c:pt idx="6">
                  <c:v>Section 7</c:v>
                </c:pt>
                <c:pt idx="7">
                  <c:v>Section 9</c:v>
                </c:pt>
              </c:strCache>
            </c:strRef>
          </c:xVal>
          <c:yVal>
            <c:numRef>
              <c:f>Sheet1!$E$2:$E$9</c:f>
              <c:numCache>
                <c:formatCode>"$"#,##0.00</c:formatCode>
                <c:ptCount val="8"/>
                <c:pt idx="0">
                  <c:v>11.028961066620369</c:v>
                </c:pt>
                <c:pt idx="1">
                  <c:v>14.241182537434193</c:v>
                </c:pt>
                <c:pt idx="2">
                  <c:v>14.56414686931099</c:v>
                </c:pt>
                <c:pt idx="3">
                  <c:v>11.080229971284488</c:v>
                </c:pt>
                <c:pt idx="4">
                  <c:v>16.368430708352214</c:v>
                </c:pt>
                <c:pt idx="5">
                  <c:v>11.647426760130577</c:v>
                </c:pt>
                <c:pt idx="6">
                  <c:v>9.8962988545722919</c:v>
                </c:pt>
                <c:pt idx="7">
                  <c:v>19.093126409768242</c:v>
                </c:pt>
              </c:numCache>
            </c:numRef>
          </c:yVal>
          <c:smooth val="0"/>
          <c:extLst>
            <c:ext xmlns:c16="http://schemas.microsoft.com/office/drawing/2014/chart" uri="{C3380CC4-5D6E-409C-BE32-E72D297353CC}">
              <c16:uniqueId val="{00000013-27B7-488A-BB76-A198FFD14DA9}"/>
            </c:ext>
          </c:extLst>
        </c:ser>
        <c:ser>
          <c:idx val="4"/>
          <c:order val="4"/>
          <c:tx>
            <c:strRef>
              <c:f>Sheet1!$F$1</c:f>
              <c:strCache>
                <c:ptCount val="1"/>
                <c:pt idx="0">
                  <c:v>24/7 Coverage</c:v>
                </c:pt>
              </c:strCache>
            </c:strRef>
          </c:tx>
          <c:spPr>
            <a:ln w="25400" cap="rnd">
              <a:noFill/>
              <a:round/>
            </a:ln>
            <a:effectLst/>
          </c:spPr>
          <c:marker>
            <c:symbol val="circle"/>
            <c:size val="5"/>
            <c:spPr>
              <a:solidFill>
                <a:schemeClr val="accent5"/>
              </a:solidFill>
              <a:ln w="9525">
                <a:solidFill>
                  <a:schemeClr val="accent5"/>
                </a:solidFill>
              </a:ln>
              <a:effectLst/>
            </c:spPr>
          </c:marker>
          <c:dLbls>
            <c:dLbl>
              <c:idx val="3"/>
              <c:layout>
                <c:manualLayout>
                  <c:x val="-1.6331855064688891E-3"/>
                  <c:y val="1.9992485763880873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4-27B7-488A-BB76-A198FFD14DA9}"/>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strRef>
              <c:f>Sheet1!$A$2:$A$9</c:f>
              <c:strCache>
                <c:ptCount val="8"/>
                <c:pt idx="0">
                  <c:v>Section 1</c:v>
                </c:pt>
                <c:pt idx="1">
                  <c:v>Section 2</c:v>
                </c:pt>
                <c:pt idx="2">
                  <c:v>Section 3</c:v>
                </c:pt>
                <c:pt idx="3">
                  <c:v>Section 4</c:v>
                </c:pt>
                <c:pt idx="4">
                  <c:v>Section 5</c:v>
                </c:pt>
                <c:pt idx="5">
                  <c:v>Section 6</c:v>
                </c:pt>
                <c:pt idx="6">
                  <c:v>Section 7</c:v>
                </c:pt>
                <c:pt idx="7">
                  <c:v>Section 9</c:v>
                </c:pt>
              </c:strCache>
            </c:strRef>
          </c:xVal>
          <c:yVal>
            <c:numRef>
              <c:f>Sheet1!$F$2:$F$9</c:f>
              <c:numCache>
                <c:formatCode>"$"#,##0.00_);[Red]\("$"#,##0.00\)</c:formatCode>
                <c:ptCount val="8"/>
                <c:pt idx="0">
                  <c:v>10.8</c:v>
                </c:pt>
                <c:pt idx="1">
                  <c:v>14.02</c:v>
                </c:pt>
                <c:pt idx="2">
                  <c:v>13.74</c:v>
                </c:pt>
                <c:pt idx="3">
                  <c:v>9.19</c:v>
                </c:pt>
                <c:pt idx="5">
                  <c:v>11.39</c:v>
                </c:pt>
                <c:pt idx="6">
                  <c:v>9.7200000000000006</c:v>
                </c:pt>
              </c:numCache>
            </c:numRef>
          </c:yVal>
          <c:smooth val="0"/>
          <c:extLst>
            <c:ext xmlns:c16="http://schemas.microsoft.com/office/drawing/2014/chart" uri="{C3380CC4-5D6E-409C-BE32-E72D297353CC}">
              <c16:uniqueId val="{00000015-27B7-488A-BB76-A198FFD14DA9}"/>
            </c:ext>
          </c:extLst>
        </c:ser>
        <c:dLbls>
          <c:showLegendKey val="0"/>
          <c:showVal val="0"/>
          <c:showCatName val="0"/>
          <c:showSerName val="0"/>
          <c:showPercent val="0"/>
          <c:showBubbleSize val="0"/>
        </c:dLbls>
        <c:axId val="228365032"/>
        <c:axId val="227289560"/>
      </c:scatterChart>
      <c:catAx>
        <c:axId val="227288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7289168"/>
        <c:crosses val="autoZero"/>
        <c:auto val="1"/>
        <c:lblAlgn val="ctr"/>
        <c:lblOffset val="100"/>
        <c:noMultiLvlLbl val="0"/>
      </c:catAx>
      <c:valAx>
        <c:axId val="227289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900" dirty="0" smtClean="0"/>
                  <a:t>Plow Miles Accomplished</a:t>
                </a:r>
                <a:endParaRPr lang="en-US" sz="900" dirty="0"/>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7288776"/>
        <c:crosses val="autoZero"/>
        <c:crossBetween val="between"/>
      </c:valAx>
      <c:valAx>
        <c:axId val="227289560"/>
        <c:scaling>
          <c:orientation val="minMax"/>
        </c:scaling>
        <c:delete val="0"/>
        <c:axPos val="r"/>
        <c:title>
          <c:tx>
            <c:rich>
              <a:bodyPr rot="5400000" spcFirstLastPara="1" vertOverflow="ellipsis"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900" dirty="0" smtClean="0"/>
                  <a:t>Cost Per Lane-Mile</a:t>
                </a:r>
                <a:endParaRPr lang="en-US" sz="900" dirty="0"/>
              </a:p>
            </c:rich>
          </c:tx>
          <c:layout/>
          <c:overlay val="0"/>
          <c:spPr>
            <a:noFill/>
            <a:ln>
              <a:noFill/>
            </a:ln>
            <a:effectLst/>
          </c:spPr>
          <c:txPr>
            <a:bodyPr rot="5400000" spcFirstLastPara="1" vertOverflow="ellipsis"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quot;$&quot;#,##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8365032"/>
        <c:crosses val="max"/>
        <c:crossBetween val="midCat"/>
      </c:valAx>
      <c:valAx>
        <c:axId val="228365032"/>
        <c:scaling>
          <c:orientation val="minMax"/>
        </c:scaling>
        <c:delete val="1"/>
        <c:axPos val="t"/>
        <c:majorTickMark val="out"/>
        <c:minorTickMark val="none"/>
        <c:tickLblPos val="nextTo"/>
        <c:crossAx val="227289560"/>
        <c:crosses val="max"/>
        <c:crossBetween val="midCat"/>
      </c:valAx>
      <c:spPr>
        <a:noFill/>
        <a:ln>
          <a:noFill/>
        </a:ln>
        <a:effectLst/>
      </c:spPr>
    </c:plotArea>
    <c:legend>
      <c:legendPos val="b"/>
      <c:legendEntry>
        <c:idx val="4"/>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legendEntry>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1C6046-004D-473F-B5A7-0248FE96D6DA}" type="doc">
      <dgm:prSet loTypeId="urn:microsoft.com/office/officeart/2005/8/layout/funnel1" loCatId="process" qsTypeId="urn:microsoft.com/office/officeart/2005/8/quickstyle/simple4" qsCatId="simple" csTypeId="urn:microsoft.com/office/officeart/2005/8/colors/accent1_2" csCatId="accent1" phldr="1"/>
      <dgm:spPr/>
      <dgm:t>
        <a:bodyPr/>
        <a:lstStyle/>
        <a:p>
          <a:endParaRPr lang="en-US"/>
        </a:p>
      </dgm:t>
    </dgm:pt>
    <dgm:pt modelId="{5F742063-646C-4269-8B87-E21E72C36976}">
      <dgm:prSet phldrT="[Text]" custT="1"/>
      <dgm:spPr/>
      <dgm:t>
        <a:bodyPr/>
        <a:lstStyle/>
        <a:p>
          <a:r>
            <a:rPr lang="en-US" sz="1100" b="1" dirty="0" smtClean="0"/>
            <a:t>Current Asset Inventories</a:t>
          </a:r>
          <a:endParaRPr lang="en-US" sz="1100" dirty="0"/>
        </a:p>
      </dgm:t>
    </dgm:pt>
    <dgm:pt modelId="{29321FD7-3FE7-426D-B7D5-9A2344405CD0}" type="parTrans" cxnId="{C736850F-37BA-4DEE-8FBD-7CD8DC07474A}">
      <dgm:prSet/>
      <dgm:spPr/>
      <dgm:t>
        <a:bodyPr/>
        <a:lstStyle/>
        <a:p>
          <a:endParaRPr lang="en-US"/>
        </a:p>
      </dgm:t>
    </dgm:pt>
    <dgm:pt modelId="{D1780939-B51F-4115-9778-7F4EE1F142D4}" type="sibTrans" cxnId="{C736850F-37BA-4DEE-8FBD-7CD8DC07474A}">
      <dgm:prSet/>
      <dgm:spPr/>
      <dgm:t>
        <a:bodyPr/>
        <a:lstStyle/>
        <a:p>
          <a:endParaRPr lang="en-US"/>
        </a:p>
      </dgm:t>
    </dgm:pt>
    <dgm:pt modelId="{48B82E5B-4905-4A4D-87B8-A8F89071E3FC}">
      <dgm:prSet phldrT="[Text]" custT="1"/>
      <dgm:spPr/>
      <dgm:t>
        <a:bodyPr/>
        <a:lstStyle/>
        <a:p>
          <a:r>
            <a:rPr lang="en-US" sz="1050" b="1" dirty="0" smtClean="0"/>
            <a:t>Current  Annual Accomplishments</a:t>
          </a:r>
        </a:p>
      </dgm:t>
    </dgm:pt>
    <dgm:pt modelId="{29E7F68B-26CF-4250-BA16-7E80BB236D2C}" type="parTrans" cxnId="{0C9B354E-BC56-4F2D-A30F-F64DEDFE7C42}">
      <dgm:prSet/>
      <dgm:spPr/>
      <dgm:t>
        <a:bodyPr/>
        <a:lstStyle/>
        <a:p>
          <a:endParaRPr lang="en-US"/>
        </a:p>
      </dgm:t>
    </dgm:pt>
    <dgm:pt modelId="{7E26BAAB-4D02-40FA-BE7F-62240346CA91}" type="sibTrans" cxnId="{0C9B354E-BC56-4F2D-A30F-F64DEDFE7C42}">
      <dgm:prSet/>
      <dgm:spPr/>
      <dgm:t>
        <a:bodyPr/>
        <a:lstStyle/>
        <a:p>
          <a:endParaRPr lang="en-US"/>
        </a:p>
      </dgm:t>
    </dgm:pt>
    <dgm:pt modelId="{594D652C-3D09-4E92-97E9-2DF694ADBD2C}">
      <dgm:prSet phldrT="[Text]"/>
      <dgm:spPr/>
      <dgm:t>
        <a:bodyPr/>
        <a:lstStyle/>
        <a:p>
          <a:r>
            <a:rPr lang="en-US" b="1" dirty="0" smtClean="0"/>
            <a:t>Current Annual Expenditures and Unit Costs &amp; Adjustments</a:t>
          </a:r>
          <a:endParaRPr lang="en-US" dirty="0"/>
        </a:p>
      </dgm:t>
    </dgm:pt>
    <dgm:pt modelId="{60E6A760-B1F1-489D-9699-310AA26735FC}" type="parTrans" cxnId="{F9957F39-F917-471E-80BC-5B30AFA3640C}">
      <dgm:prSet/>
      <dgm:spPr/>
      <dgm:t>
        <a:bodyPr/>
        <a:lstStyle/>
        <a:p>
          <a:endParaRPr lang="en-US"/>
        </a:p>
      </dgm:t>
    </dgm:pt>
    <dgm:pt modelId="{AEBB4B08-A942-482D-899A-319ED2BB1FD1}" type="sibTrans" cxnId="{F9957F39-F917-471E-80BC-5B30AFA3640C}">
      <dgm:prSet/>
      <dgm:spPr/>
      <dgm:t>
        <a:bodyPr/>
        <a:lstStyle/>
        <a:p>
          <a:endParaRPr lang="en-US"/>
        </a:p>
      </dgm:t>
    </dgm:pt>
    <dgm:pt modelId="{F9B020D6-B9CF-4371-83EB-866FE7E6DE20}">
      <dgm:prSet phldrT="[Text]"/>
      <dgm:spPr/>
      <dgm:t>
        <a:bodyPr/>
        <a:lstStyle/>
        <a:p>
          <a:endParaRPr lang="en-US" dirty="0"/>
        </a:p>
      </dgm:t>
    </dgm:pt>
    <dgm:pt modelId="{C595E41C-9921-4B31-851E-936D42D7D979}" type="sibTrans" cxnId="{788BF38D-EE73-41CE-B3AD-EA898B49C1AA}">
      <dgm:prSet/>
      <dgm:spPr/>
      <dgm:t>
        <a:bodyPr/>
        <a:lstStyle/>
        <a:p>
          <a:endParaRPr lang="en-US"/>
        </a:p>
      </dgm:t>
    </dgm:pt>
    <dgm:pt modelId="{3B896CA0-AB41-4864-B182-576919C2840A}" type="parTrans" cxnId="{788BF38D-EE73-41CE-B3AD-EA898B49C1AA}">
      <dgm:prSet/>
      <dgm:spPr/>
      <dgm:t>
        <a:bodyPr/>
        <a:lstStyle/>
        <a:p>
          <a:endParaRPr lang="en-US"/>
        </a:p>
      </dgm:t>
    </dgm:pt>
    <dgm:pt modelId="{01F76532-A966-41E7-87AB-2DE3085FFA60}">
      <dgm:prSet phldrT="[Text]"/>
      <dgm:spPr/>
      <dgm:t>
        <a:bodyPr/>
        <a:lstStyle/>
        <a:p>
          <a:endParaRPr lang="en-US" dirty="0"/>
        </a:p>
      </dgm:t>
    </dgm:pt>
    <dgm:pt modelId="{AC29FD38-E8A0-4687-9310-79F7E8598ECF}" type="sibTrans" cxnId="{3D9FBB92-731E-41A0-B65C-E1B538648379}">
      <dgm:prSet/>
      <dgm:spPr/>
      <dgm:t>
        <a:bodyPr/>
        <a:lstStyle/>
        <a:p>
          <a:endParaRPr lang="en-US"/>
        </a:p>
      </dgm:t>
    </dgm:pt>
    <dgm:pt modelId="{E1462845-2890-45FC-A4B7-951DBF7AFA92}" type="parTrans" cxnId="{3D9FBB92-731E-41A0-B65C-E1B538648379}">
      <dgm:prSet/>
      <dgm:spPr/>
      <dgm:t>
        <a:bodyPr/>
        <a:lstStyle/>
        <a:p>
          <a:endParaRPr lang="en-US"/>
        </a:p>
      </dgm:t>
    </dgm:pt>
    <dgm:pt modelId="{0E40860E-9657-4EF7-8596-83D11309D58B}" type="pres">
      <dgm:prSet presAssocID="{CF1C6046-004D-473F-B5A7-0248FE96D6DA}" presName="Name0" presStyleCnt="0">
        <dgm:presLayoutVars>
          <dgm:chMax val="4"/>
          <dgm:resizeHandles val="exact"/>
        </dgm:presLayoutVars>
      </dgm:prSet>
      <dgm:spPr/>
      <dgm:t>
        <a:bodyPr/>
        <a:lstStyle/>
        <a:p>
          <a:endParaRPr lang="en-US"/>
        </a:p>
      </dgm:t>
    </dgm:pt>
    <dgm:pt modelId="{E7F290A2-BFB4-4E39-B8C9-4E1AD586AA15}" type="pres">
      <dgm:prSet presAssocID="{CF1C6046-004D-473F-B5A7-0248FE96D6DA}" presName="ellipse" presStyleLbl="trBgShp" presStyleIdx="0" presStyleCnt="1" custScaleX="106898" custScaleY="116291"/>
      <dgm:spPr/>
      <dgm:t>
        <a:bodyPr/>
        <a:lstStyle/>
        <a:p>
          <a:endParaRPr lang="en-US"/>
        </a:p>
      </dgm:t>
    </dgm:pt>
    <dgm:pt modelId="{2109C757-BA20-4321-AA93-8DE1DB85D6B6}" type="pres">
      <dgm:prSet presAssocID="{CF1C6046-004D-473F-B5A7-0248FE96D6DA}" presName="arrow1" presStyleLbl="fgShp" presStyleIdx="0" presStyleCnt="1" custLinFactNeighborX="-22403" custLinFactNeighborY="-60899"/>
      <dgm:spPr/>
      <dgm:t>
        <a:bodyPr/>
        <a:lstStyle/>
        <a:p>
          <a:endParaRPr lang="en-US"/>
        </a:p>
      </dgm:t>
    </dgm:pt>
    <dgm:pt modelId="{2D11C097-A3F4-4C54-ADDD-AAE8679607DE}" type="pres">
      <dgm:prSet presAssocID="{CF1C6046-004D-473F-B5A7-0248FE96D6DA}" presName="rectangle" presStyleLbl="revTx" presStyleIdx="0" presStyleCnt="1" custLinFactY="-100000" custLinFactNeighborX="-10278" custLinFactNeighborY="-117778">
        <dgm:presLayoutVars>
          <dgm:bulletEnabled val="1"/>
        </dgm:presLayoutVars>
      </dgm:prSet>
      <dgm:spPr/>
      <dgm:t>
        <a:bodyPr/>
        <a:lstStyle/>
        <a:p>
          <a:endParaRPr lang="en-US"/>
        </a:p>
      </dgm:t>
    </dgm:pt>
    <dgm:pt modelId="{4E293430-98EC-4BD4-842E-E36501000D72}" type="pres">
      <dgm:prSet presAssocID="{48B82E5B-4905-4A4D-87B8-A8F89071E3FC}" presName="item1" presStyleLbl="node1" presStyleIdx="0" presStyleCnt="3" custScaleX="89899" custScaleY="85926" custLinFactNeighborX="-22923" custLinFactNeighborY="-3902">
        <dgm:presLayoutVars>
          <dgm:bulletEnabled val="1"/>
        </dgm:presLayoutVars>
      </dgm:prSet>
      <dgm:spPr/>
      <dgm:t>
        <a:bodyPr/>
        <a:lstStyle/>
        <a:p>
          <a:endParaRPr lang="en-US"/>
        </a:p>
      </dgm:t>
    </dgm:pt>
    <dgm:pt modelId="{2CAC0696-D84A-4BA3-B709-4332CE28293A}" type="pres">
      <dgm:prSet presAssocID="{594D652C-3D09-4E92-97E9-2DF694ADBD2C}" presName="item2" presStyleLbl="node1" presStyleIdx="1" presStyleCnt="3" custScaleX="97509" custScaleY="93536" custLinFactNeighborX="-2678" custLinFactNeighborY="8401">
        <dgm:presLayoutVars>
          <dgm:bulletEnabled val="1"/>
        </dgm:presLayoutVars>
      </dgm:prSet>
      <dgm:spPr/>
      <dgm:t>
        <a:bodyPr/>
        <a:lstStyle/>
        <a:p>
          <a:endParaRPr lang="en-US"/>
        </a:p>
      </dgm:t>
    </dgm:pt>
    <dgm:pt modelId="{77AB91B9-9E98-4DAA-9E80-3DD72D793A60}" type="pres">
      <dgm:prSet presAssocID="{F9B020D6-B9CF-4371-83EB-866FE7E6DE20}" presName="item3" presStyleLbl="node1" presStyleIdx="2" presStyleCnt="3" custScaleX="85823" custScaleY="89071" custLinFactNeighborX="8089" custLinFactNeighborY="39899">
        <dgm:presLayoutVars>
          <dgm:bulletEnabled val="1"/>
        </dgm:presLayoutVars>
      </dgm:prSet>
      <dgm:spPr/>
      <dgm:t>
        <a:bodyPr/>
        <a:lstStyle/>
        <a:p>
          <a:endParaRPr lang="en-US"/>
        </a:p>
      </dgm:t>
    </dgm:pt>
    <dgm:pt modelId="{CEEF4660-0E3C-49E6-9B7B-B451C3A56DC2}" type="pres">
      <dgm:prSet presAssocID="{CF1C6046-004D-473F-B5A7-0248FE96D6DA}" presName="funnel" presStyleLbl="trAlignAcc1" presStyleIdx="0" presStyleCnt="1" custScaleX="86667" custScaleY="78466" custLinFactNeighborX="-2779" custLinFactNeighborY="2656"/>
      <dgm:spPr/>
      <dgm:t>
        <a:bodyPr/>
        <a:lstStyle/>
        <a:p>
          <a:endParaRPr lang="en-US"/>
        </a:p>
      </dgm:t>
    </dgm:pt>
  </dgm:ptLst>
  <dgm:cxnLst>
    <dgm:cxn modelId="{F9957F39-F917-471E-80BC-5B30AFA3640C}" srcId="{CF1C6046-004D-473F-B5A7-0248FE96D6DA}" destId="{594D652C-3D09-4E92-97E9-2DF694ADBD2C}" srcOrd="2" destOrd="0" parTransId="{60E6A760-B1F1-489D-9699-310AA26735FC}" sibTransId="{AEBB4B08-A942-482D-899A-319ED2BB1FD1}"/>
    <dgm:cxn modelId="{C736850F-37BA-4DEE-8FBD-7CD8DC07474A}" srcId="{CF1C6046-004D-473F-B5A7-0248FE96D6DA}" destId="{5F742063-646C-4269-8B87-E21E72C36976}" srcOrd="0" destOrd="0" parTransId="{29321FD7-3FE7-426D-B7D5-9A2344405CD0}" sibTransId="{D1780939-B51F-4115-9778-7F4EE1F142D4}"/>
    <dgm:cxn modelId="{0C9B354E-BC56-4F2D-A30F-F64DEDFE7C42}" srcId="{CF1C6046-004D-473F-B5A7-0248FE96D6DA}" destId="{48B82E5B-4905-4A4D-87B8-A8F89071E3FC}" srcOrd="1" destOrd="0" parTransId="{29E7F68B-26CF-4250-BA16-7E80BB236D2C}" sibTransId="{7E26BAAB-4D02-40FA-BE7F-62240346CA91}"/>
    <dgm:cxn modelId="{7DDB15D0-743A-4C92-B7EF-A073E4C674E3}" type="presOf" srcId="{48B82E5B-4905-4A4D-87B8-A8F89071E3FC}" destId="{2CAC0696-D84A-4BA3-B709-4332CE28293A}" srcOrd="0" destOrd="0" presId="urn:microsoft.com/office/officeart/2005/8/layout/funnel1"/>
    <dgm:cxn modelId="{788BF38D-EE73-41CE-B3AD-EA898B49C1AA}" srcId="{CF1C6046-004D-473F-B5A7-0248FE96D6DA}" destId="{F9B020D6-B9CF-4371-83EB-866FE7E6DE20}" srcOrd="3" destOrd="0" parTransId="{3B896CA0-AB41-4864-B182-576919C2840A}" sibTransId="{C595E41C-9921-4B31-851E-936D42D7D979}"/>
    <dgm:cxn modelId="{B7FF8822-B009-459E-8F9B-224CE3B39B74}" type="presOf" srcId="{5F742063-646C-4269-8B87-E21E72C36976}" destId="{77AB91B9-9E98-4DAA-9E80-3DD72D793A60}" srcOrd="0" destOrd="0" presId="urn:microsoft.com/office/officeart/2005/8/layout/funnel1"/>
    <dgm:cxn modelId="{E2DC9593-B9DD-4C8A-9918-97483CE1B15E}" type="presOf" srcId="{F9B020D6-B9CF-4371-83EB-866FE7E6DE20}" destId="{2D11C097-A3F4-4C54-ADDD-AAE8679607DE}" srcOrd="0" destOrd="0" presId="urn:microsoft.com/office/officeart/2005/8/layout/funnel1"/>
    <dgm:cxn modelId="{90739DF7-2412-4BCA-980B-57DC7F7AE980}" type="presOf" srcId="{594D652C-3D09-4E92-97E9-2DF694ADBD2C}" destId="{4E293430-98EC-4BD4-842E-E36501000D72}" srcOrd="0" destOrd="0" presId="urn:microsoft.com/office/officeart/2005/8/layout/funnel1"/>
    <dgm:cxn modelId="{3D9FBB92-731E-41A0-B65C-E1B538648379}" srcId="{CF1C6046-004D-473F-B5A7-0248FE96D6DA}" destId="{01F76532-A966-41E7-87AB-2DE3085FFA60}" srcOrd="4" destOrd="0" parTransId="{E1462845-2890-45FC-A4B7-951DBF7AFA92}" sibTransId="{AC29FD38-E8A0-4687-9310-79F7E8598ECF}"/>
    <dgm:cxn modelId="{861B2CE4-946E-41A5-B984-0F6D0C025AB4}" type="presOf" srcId="{CF1C6046-004D-473F-B5A7-0248FE96D6DA}" destId="{0E40860E-9657-4EF7-8596-83D11309D58B}" srcOrd="0" destOrd="0" presId="urn:microsoft.com/office/officeart/2005/8/layout/funnel1"/>
    <dgm:cxn modelId="{BC95ABDD-AD49-45CE-AEF6-18A457232697}" type="presParOf" srcId="{0E40860E-9657-4EF7-8596-83D11309D58B}" destId="{E7F290A2-BFB4-4E39-B8C9-4E1AD586AA15}" srcOrd="0" destOrd="0" presId="urn:microsoft.com/office/officeart/2005/8/layout/funnel1"/>
    <dgm:cxn modelId="{8EBB76D5-0F2D-4F85-9495-2B9D68F76DA1}" type="presParOf" srcId="{0E40860E-9657-4EF7-8596-83D11309D58B}" destId="{2109C757-BA20-4321-AA93-8DE1DB85D6B6}" srcOrd="1" destOrd="0" presId="urn:microsoft.com/office/officeart/2005/8/layout/funnel1"/>
    <dgm:cxn modelId="{CA492BCE-78A7-46A3-8A24-ADFA49AAE248}" type="presParOf" srcId="{0E40860E-9657-4EF7-8596-83D11309D58B}" destId="{2D11C097-A3F4-4C54-ADDD-AAE8679607DE}" srcOrd="2" destOrd="0" presId="urn:microsoft.com/office/officeart/2005/8/layout/funnel1"/>
    <dgm:cxn modelId="{8EBCDF59-D730-4A3B-9AD4-FD9900D5DE00}" type="presParOf" srcId="{0E40860E-9657-4EF7-8596-83D11309D58B}" destId="{4E293430-98EC-4BD4-842E-E36501000D72}" srcOrd="3" destOrd="0" presId="urn:microsoft.com/office/officeart/2005/8/layout/funnel1"/>
    <dgm:cxn modelId="{40E6CA1D-3C8E-47CE-9F82-668E0EE40F4E}" type="presParOf" srcId="{0E40860E-9657-4EF7-8596-83D11309D58B}" destId="{2CAC0696-D84A-4BA3-B709-4332CE28293A}" srcOrd="4" destOrd="0" presId="urn:microsoft.com/office/officeart/2005/8/layout/funnel1"/>
    <dgm:cxn modelId="{98C6B2CD-C7B0-4D09-A2BD-138A615B0F13}" type="presParOf" srcId="{0E40860E-9657-4EF7-8596-83D11309D58B}" destId="{77AB91B9-9E98-4DAA-9E80-3DD72D793A60}" srcOrd="5" destOrd="0" presId="urn:microsoft.com/office/officeart/2005/8/layout/funnel1"/>
    <dgm:cxn modelId="{6897A4C3-206C-4BEF-92DF-5B12120AAE19}" type="presParOf" srcId="{0E40860E-9657-4EF7-8596-83D11309D58B}" destId="{CEEF4660-0E3C-49E6-9B7B-B451C3A56DC2}"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F290A2-BFB4-4E39-B8C9-4E1AD586AA15}">
      <dsp:nvSpPr>
        <dsp:cNvPr id="0" name=""/>
        <dsp:cNvSpPr/>
      </dsp:nvSpPr>
      <dsp:spPr>
        <a:xfrm>
          <a:off x="1363458" y="47040"/>
          <a:ext cx="3369082" cy="1272847"/>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09C757-BA20-4321-AA93-8DE1DB85D6B6}">
      <dsp:nvSpPr>
        <dsp:cNvPr id="0" name=""/>
        <dsp:cNvSpPr/>
      </dsp:nvSpPr>
      <dsp:spPr>
        <a:xfrm>
          <a:off x="2610655" y="2578287"/>
          <a:ext cx="610790" cy="390906"/>
        </a:xfrm>
        <a:prstGeom prst="downArrow">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2D11C097-A3F4-4C54-ADDD-AAE8679607DE}">
      <dsp:nvSpPr>
        <dsp:cNvPr id="0" name=""/>
        <dsp:cNvSpPr/>
      </dsp:nvSpPr>
      <dsp:spPr>
        <a:xfrm>
          <a:off x="1285658" y="1532869"/>
          <a:ext cx="2931795" cy="732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endParaRPr lang="en-US" sz="2600" kern="1200" dirty="0"/>
        </a:p>
      </dsp:txBody>
      <dsp:txXfrm>
        <a:off x="1285658" y="1532869"/>
        <a:ext cx="2931795" cy="732948"/>
      </dsp:txXfrm>
    </dsp:sp>
    <dsp:sp modelId="{4E293430-98EC-4BD4-842E-E36501000D72}">
      <dsp:nvSpPr>
        <dsp:cNvPr id="0" name=""/>
        <dsp:cNvSpPr/>
      </dsp:nvSpPr>
      <dsp:spPr>
        <a:xfrm>
          <a:off x="2421509" y="1349733"/>
          <a:ext cx="988370" cy="944690"/>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1" kern="1200" dirty="0" smtClean="0"/>
            <a:t>Current Annual Expenditures and Unit Costs &amp; Adjustments</a:t>
          </a:r>
          <a:endParaRPr lang="en-US" sz="800" kern="1200" dirty="0"/>
        </a:p>
      </dsp:txBody>
      <dsp:txXfrm>
        <a:off x="2566252" y="1488080"/>
        <a:ext cx="698884" cy="667996"/>
      </dsp:txXfrm>
    </dsp:sp>
    <dsp:sp modelId="{2CAC0696-D84A-4BA3-B709-4332CE28293A}">
      <dsp:nvSpPr>
        <dsp:cNvPr id="0" name=""/>
        <dsp:cNvSpPr/>
      </dsp:nvSpPr>
      <dsp:spPr>
        <a:xfrm>
          <a:off x="1815555" y="618350"/>
          <a:ext cx="1072036" cy="1028356"/>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smtClean="0"/>
            <a:t>Current  Annual Accomplishments</a:t>
          </a:r>
        </a:p>
      </dsp:txBody>
      <dsp:txXfrm>
        <a:off x="1972551" y="768949"/>
        <a:ext cx="758044" cy="727158"/>
      </dsp:txXfrm>
    </dsp:sp>
    <dsp:sp modelId="{77AB91B9-9E98-4DAA-9E80-3DD72D793A60}">
      <dsp:nvSpPr>
        <dsp:cNvPr id="0" name=""/>
        <dsp:cNvSpPr/>
      </dsp:nvSpPr>
      <dsp:spPr>
        <a:xfrm>
          <a:off x="3122024" y="723375"/>
          <a:ext cx="943557" cy="979267"/>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t>Current Asset Inventories</a:t>
          </a:r>
          <a:endParaRPr lang="en-US" sz="1100" kern="1200" dirty="0"/>
        </a:p>
      </dsp:txBody>
      <dsp:txXfrm>
        <a:off x="3260205" y="866785"/>
        <a:ext cx="667195" cy="692447"/>
      </dsp:txXfrm>
    </dsp:sp>
    <dsp:sp modelId="{CEEF4660-0E3C-49E6-9B7B-B451C3A56DC2}">
      <dsp:nvSpPr>
        <dsp:cNvPr id="0" name=""/>
        <dsp:cNvSpPr/>
      </dsp:nvSpPr>
      <dsp:spPr>
        <a:xfrm>
          <a:off x="1475641" y="369121"/>
          <a:ext cx="2964381" cy="2147098"/>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797"/>
          </a:xfrm>
          <a:prstGeom prst="rect">
            <a:avLst/>
          </a:prstGeom>
        </p:spPr>
        <p:txBody>
          <a:bodyPr vert="horz" lIns="92958" tIns="46479" rIns="92958" bIns="46479" rtlCol="0"/>
          <a:lstStyle>
            <a:lvl1pPr algn="l">
              <a:defRPr sz="1200"/>
            </a:lvl1pPr>
          </a:lstStyle>
          <a:p>
            <a:endParaRPr lang="en-US" dirty="0"/>
          </a:p>
        </p:txBody>
      </p:sp>
      <p:sp>
        <p:nvSpPr>
          <p:cNvPr id="3" name="Date Placeholder 2"/>
          <p:cNvSpPr>
            <a:spLocks noGrp="1"/>
          </p:cNvSpPr>
          <p:nvPr>
            <p:ph type="dt" idx="1"/>
          </p:nvPr>
        </p:nvSpPr>
        <p:spPr>
          <a:xfrm>
            <a:off x="3956550" y="0"/>
            <a:ext cx="3026833" cy="465797"/>
          </a:xfrm>
          <a:prstGeom prst="rect">
            <a:avLst/>
          </a:prstGeom>
        </p:spPr>
        <p:txBody>
          <a:bodyPr vert="horz" lIns="92958" tIns="46479" rIns="92958" bIns="46479" rtlCol="0"/>
          <a:lstStyle>
            <a:lvl1pPr algn="r">
              <a:defRPr sz="1200"/>
            </a:lvl1pPr>
          </a:lstStyle>
          <a:p>
            <a:fld id="{C5641798-A13D-4125-B81B-2EDCD53226D4}" type="datetimeFigureOut">
              <a:rPr lang="en-US" smtClean="0"/>
              <a:t>9/19/2018</a:t>
            </a:fld>
            <a:endParaRPr lang="en-US" dirty="0"/>
          </a:p>
        </p:txBody>
      </p:sp>
      <p:sp>
        <p:nvSpPr>
          <p:cNvPr id="4" name="Slide Image Placeholder 3"/>
          <p:cNvSpPr>
            <a:spLocks noGrp="1" noRot="1" noChangeAspect="1"/>
          </p:cNvSpPr>
          <p:nvPr>
            <p:ph type="sldImg" idx="2"/>
          </p:nvPr>
        </p:nvSpPr>
        <p:spPr>
          <a:xfrm>
            <a:off x="1403350" y="1160463"/>
            <a:ext cx="4178300" cy="3133725"/>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698500" y="4467781"/>
            <a:ext cx="5588000" cy="3655457"/>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DBA9FD99-FFEB-48B9-A8C9-FBE87993A08E}" type="slidenum">
              <a:rPr lang="en-US" smtClean="0"/>
              <a:t>‹#›</a:t>
            </a:fld>
            <a:endParaRPr lang="en-US" dirty="0"/>
          </a:p>
        </p:txBody>
      </p:sp>
    </p:spTree>
    <p:extLst>
      <p:ext uri="{BB962C8B-B14F-4D97-AF65-F5344CB8AC3E}">
        <p14:creationId xmlns:p14="http://schemas.microsoft.com/office/powerpoint/2010/main" val="3169955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8C5E9-D05C-1D4D-99E2-87483ED3AF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076247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8C5E9-D05C-1D4D-99E2-87483ED3AF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452335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xfrm>
            <a:off x="302175" y="4115338"/>
            <a:ext cx="6347191" cy="419053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300" dirty="0"/>
              <a:t> </a:t>
            </a:r>
            <a:r>
              <a:rPr lang="en-US" sz="1300" b="1" u="sng" dirty="0">
                <a:cs typeface="Arial" pitchFamily="34" charset="0"/>
              </a:rPr>
              <a:t>NOTES </a:t>
            </a:r>
            <a:r>
              <a:rPr lang="en-US" sz="1300" b="1" u="sng" dirty="0" smtClean="0">
                <a:cs typeface="Arial" pitchFamily="34" charset="0"/>
              </a:rPr>
              <a:t>(updated by William Johnson</a:t>
            </a:r>
            <a:r>
              <a:rPr lang="en-US" sz="1300" b="1" u="sng" baseline="0" dirty="0" smtClean="0">
                <a:cs typeface="Arial" pitchFamily="34" charset="0"/>
              </a:rPr>
              <a:t> 8/31/16</a:t>
            </a:r>
            <a:r>
              <a:rPr lang="en-US" sz="1300" b="1" u="sng" dirty="0" smtClean="0">
                <a:cs typeface="Arial" pitchFamily="34" charset="0"/>
              </a:rPr>
              <a:t>)</a:t>
            </a:r>
            <a:endParaRPr lang="en-US" sz="1300" b="1" u="sng" dirty="0">
              <a:cs typeface="Arial" pitchFamily="34" charset="0"/>
            </a:endParaRPr>
          </a:p>
          <a:p>
            <a:pPr>
              <a:defRPr/>
            </a:pPr>
            <a:r>
              <a:rPr lang="en-US" sz="1300" dirty="0">
                <a:cs typeface="Arial" pitchFamily="34" charset="0"/>
              </a:rPr>
              <a:t>Explain acronym: MLOS</a:t>
            </a:r>
          </a:p>
          <a:p>
            <a:pPr>
              <a:defRPr/>
            </a:pPr>
            <a:r>
              <a:rPr lang="en-US" sz="1300" dirty="0">
                <a:cs typeface="Arial" pitchFamily="34" charset="0"/>
              </a:rPr>
              <a:t>If this were your child’s grade report you would think there is something wrong with the grades getting worse over time</a:t>
            </a:r>
            <a:r>
              <a:rPr lang="en-US" sz="1300" dirty="0" smtClean="0">
                <a:cs typeface="Arial" pitchFamily="34" charset="0"/>
              </a:rPr>
              <a:t>.</a:t>
            </a:r>
          </a:p>
          <a:p>
            <a:pPr>
              <a:defRPr/>
            </a:pPr>
            <a:r>
              <a:rPr lang="en-US" sz="1300" dirty="0" smtClean="0">
                <a:cs typeface="Arial" pitchFamily="34" charset="0"/>
              </a:rPr>
              <a:t>(Note, this chart is a “blow-up” of the last line from the previous slide)</a:t>
            </a:r>
            <a:endParaRPr lang="en-US" sz="1300" dirty="0">
              <a:cs typeface="Arial" pitchFamily="34" charset="0"/>
            </a:endParaRPr>
          </a:p>
          <a:p>
            <a:pPr>
              <a:defRPr/>
            </a:pPr>
            <a:endParaRPr lang="en-US" sz="1300" dirty="0">
              <a:cs typeface="Arial" pitchFamily="34" charset="0"/>
            </a:endParaRPr>
          </a:p>
          <a:p>
            <a:pPr>
              <a:defRPr/>
            </a:pPr>
            <a:r>
              <a:rPr lang="en-US" sz="1300" dirty="0">
                <a:cs typeface="Arial" pitchFamily="34" charset="0"/>
              </a:rPr>
              <a:t>Obvious not achieving ‘A’ standard…</a:t>
            </a:r>
          </a:p>
          <a:p>
            <a:pPr marL="287140" indent="-287140">
              <a:buFont typeface="Arial" panose="020B0604020202020204" pitchFamily="34" charset="0"/>
              <a:buChar char="•"/>
              <a:defRPr/>
            </a:pPr>
            <a:r>
              <a:rPr lang="en-US" sz="1300" dirty="0">
                <a:cs typeface="Arial" pitchFamily="34" charset="0"/>
              </a:rPr>
              <a:t>The slide shows the difference between what we want to achieve and what we currently are able to achieve with existing funding.</a:t>
            </a:r>
          </a:p>
          <a:p>
            <a:pPr marL="287140" indent="-287140">
              <a:buFont typeface="Arial" panose="020B0604020202020204" pitchFamily="34" charset="0"/>
              <a:buChar char="•"/>
              <a:defRPr/>
            </a:pPr>
            <a:r>
              <a:rPr lang="en-US" sz="1300" dirty="0">
                <a:cs typeface="Arial" pitchFamily="34" charset="0"/>
              </a:rPr>
              <a:t>The Commission and CDOT staff use trade-off tools to help determine what level of funding is appropriate for each category</a:t>
            </a:r>
          </a:p>
          <a:p>
            <a:pPr marL="287140" indent="-287140">
              <a:buFont typeface="Arial" panose="020B0604020202020204" pitchFamily="34" charset="0"/>
              <a:buChar char="•"/>
              <a:defRPr/>
            </a:pPr>
            <a:r>
              <a:rPr lang="en-US" sz="1300" dirty="0">
                <a:cs typeface="Arial" pitchFamily="34" charset="0"/>
              </a:rPr>
              <a:t>As you can see, our “C Average” are not the kinds of grades we like to see, but it is all about the funding available and the trade-offs we need to make to support one category over another.  For instance, other categories suffer in order to maintain a good Snow &amp; Ice grade.</a:t>
            </a:r>
          </a:p>
          <a:p>
            <a:pPr marL="287140" indent="-287140">
              <a:buFont typeface="Arial" panose="020B0604020202020204" pitchFamily="34" charset="0"/>
              <a:buChar char="•"/>
              <a:defRPr/>
            </a:pPr>
            <a:r>
              <a:rPr lang="en-US" sz="1300" dirty="0">
                <a:cs typeface="Arial" pitchFamily="34" charset="0"/>
              </a:rPr>
              <a:t>This slide also shows you how much more we would need to spend in each category to reach an “A” Rating. </a:t>
            </a:r>
          </a:p>
          <a:p>
            <a:pPr marL="287140" indent="-287140">
              <a:buFont typeface="Arial" panose="020B0604020202020204" pitchFamily="34" charset="0"/>
              <a:buChar char="•"/>
              <a:defRPr/>
            </a:pPr>
            <a:r>
              <a:rPr lang="en-US" sz="1300" i="1" dirty="0">
                <a:cs typeface="Arial" pitchFamily="34" charset="0"/>
              </a:rPr>
              <a:t>FYI if asked: ratings come from the Highway Maintenance Level of Service Manual</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159" indent="-285449">
              <a:defRPr>
                <a:solidFill>
                  <a:schemeClr val="tx1"/>
                </a:solidFill>
                <a:latin typeface="Calibri" panose="020F0502020204030204" pitchFamily="34" charset="0"/>
                <a:ea typeface="MS PGothic" panose="020B0600070205080204" pitchFamily="34" charset="-128"/>
              </a:defRPr>
            </a:lvl2pPr>
            <a:lvl3pPr marL="1141784" indent="-228357">
              <a:defRPr>
                <a:solidFill>
                  <a:schemeClr val="tx1"/>
                </a:solidFill>
                <a:latin typeface="Calibri" panose="020F0502020204030204" pitchFamily="34" charset="0"/>
                <a:ea typeface="MS PGothic" panose="020B0600070205080204" pitchFamily="34" charset="-128"/>
              </a:defRPr>
            </a:lvl3pPr>
            <a:lvl4pPr marL="1598498" indent="-228357">
              <a:defRPr>
                <a:solidFill>
                  <a:schemeClr val="tx1"/>
                </a:solidFill>
                <a:latin typeface="Calibri" panose="020F0502020204030204" pitchFamily="34" charset="0"/>
                <a:ea typeface="MS PGothic" panose="020B0600070205080204" pitchFamily="34" charset="-128"/>
              </a:defRPr>
            </a:lvl4pPr>
            <a:lvl5pPr marL="2055211" indent="-228357">
              <a:defRPr>
                <a:solidFill>
                  <a:schemeClr val="tx1"/>
                </a:solidFill>
                <a:latin typeface="Calibri" panose="020F0502020204030204" pitchFamily="34" charset="0"/>
                <a:ea typeface="MS PGothic" panose="020B0600070205080204" pitchFamily="34" charset="-128"/>
              </a:defRPr>
            </a:lvl5pPr>
            <a:lvl6pPr marL="2511925" indent="-228357"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68637" indent="-228357"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5352" indent="-228357"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2066" indent="-228357"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CC82240-669B-4A2A-A69E-C6F5B803BADF}" type="slidenum">
              <a:rPr lang="en-US" altLang="en-US">
                <a:solidFill>
                  <a:prstClr val="black"/>
                </a:solidFill>
              </a:rPr>
              <a:pPr/>
              <a:t>6</a:t>
            </a:fld>
            <a:endParaRPr lang="en-US" altLang="en-US" dirty="0">
              <a:solidFill>
                <a:prstClr val="black"/>
              </a:solidFill>
            </a:endParaRPr>
          </a:p>
        </p:txBody>
      </p:sp>
    </p:spTree>
    <p:extLst>
      <p:ext uri="{BB962C8B-B14F-4D97-AF65-F5344CB8AC3E}">
        <p14:creationId xmlns:p14="http://schemas.microsoft.com/office/powerpoint/2010/main" val="464229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RTD group set a C target (highlighted)</a:t>
            </a:r>
            <a:endParaRPr lang="en-US" dirty="0"/>
          </a:p>
        </p:txBody>
      </p:sp>
      <p:sp>
        <p:nvSpPr>
          <p:cNvPr id="4" name="Slide Number Placeholder 3"/>
          <p:cNvSpPr>
            <a:spLocks noGrp="1"/>
          </p:cNvSpPr>
          <p:nvPr>
            <p:ph type="sldNum" sz="quarter" idx="10"/>
          </p:nvPr>
        </p:nvSpPr>
        <p:spPr/>
        <p:txBody>
          <a:bodyPr/>
          <a:lstStyle/>
          <a:p>
            <a:fld id="{71C8F86D-C970-4C55-A0D6-B0A5C18FEDD1}" type="slidenum">
              <a:rPr lang="en-US" smtClean="0"/>
              <a:pPr/>
              <a:t>8</a:t>
            </a:fld>
            <a:endParaRPr lang="en-US" dirty="0"/>
          </a:p>
        </p:txBody>
      </p:sp>
    </p:spTree>
    <p:extLst>
      <p:ext uri="{BB962C8B-B14F-4D97-AF65-F5344CB8AC3E}">
        <p14:creationId xmlns:p14="http://schemas.microsoft.com/office/powerpoint/2010/main" val="2879367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Yellow - 28.6 average</a:t>
            </a:r>
          </a:p>
          <a:p>
            <a:r>
              <a:rPr lang="en-US" dirty="0" smtClean="0"/>
              <a:t>White – 25.0 average</a:t>
            </a:r>
          </a:p>
          <a:p>
            <a:endParaRPr lang="en-US" dirty="0"/>
          </a:p>
        </p:txBody>
      </p:sp>
      <p:sp>
        <p:nvSpPr>
          <p:cNvPr id="4" name="Slide Number Placeholder 3"/>
          <p:cNvSpPr>
            <a:spLocks noGrp="1"/>
          </p:cNvSpPr>
          <p:nvPr>
            <p:ph type="sldNum" sz="quarter" idx="10"/>
          </p:nvPr>
        </p:nvSpPr>
        <p:spPr/>
        <p:txBody>
          <a:bodyPr/>
          <a:lstStyle/>
          <a:p>
            <a:fld id="{AD0DA324-410B-4CAF-B21A-150B9355F806}" type="slidenum">
              <a:rPr lang="en-US" smtClean="0"/>
              <a:t>11</a:t>
            </a:fld>
            <a:endParaRPr lang="en-US" dirty="0"/>
          </a:p>
        </p:txBody>
      </p:sp>
    </p:spTree>
    <p:extLst>
      <p:ext uri="{BB962C8B-B14F-4D97-AF65-F5344CB8AC3E}">
        <p14:creationId xmlns:p14="http://schemas.microsoft.com/office/powerpoint/2010/main" val="745120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Relevant to discussion?</a:t>
            </a:r>
          </a:p>
          <a:p>
            <a:pPr>
              <a:buClr>
                <a:schemeClr val="dk1"/>
              </a:buClr>
              <a:buSzPct val="25000"/>
            </a:pPr>
            <a:r>
              <a:rPr lang="en-US" dirty="0">
                <a:solidFill>
                  <a:schemeClr val="dk1"/>
                </a:solidFill>
                <a:latin typeface="Arial"/>
                <a:ea typeface="Arial"/>
                <a:cs typeface="Arial"/>
                <a:sym typeface="Arial"/>
              </a:rPr>
              <a:t>Slide shows annual $/lane mile = can we show projected $/lane mile if we plow additional 4,144 lane miles without 14 hour rule? Possible to put a different color dot showing this on the graph?</a:t>
            </a:r>
          </a:p>
          <a:p>
            <a:pPr>
              <a:buClr>
                <a:schemeClr val="dk1"/>
              </a:buClr>
              <a:buSzPct val="25000"/>
            </a:pPr>
            <a:endParaRPr lang="en-US" dirty="0">
              <a:solidFill>
                <a:schemeClr val="dk1"/>
              </a:solidFill>
              <a:latin typeface="Arial"/>
              <a:ea typeface="Arial"/>
              <a:cs typeface="Arial"/>
              <a:sym typeface="Arial"/>
            </a:endParaRPr>
          </a:p>
          <a:p>
            <a:pPr>
              <a:buClr>
                <a:schemeClr val="dk1"/>
              </a:buClr>
              <a:buSzPct val="25000"/>
            </a:pPr>
            <a:r>
              <a:rPr lang="en-US" dirty="0">
                <a:solidFill>
                  <a:schemeClr val="dk1"/>
                </a:solidFill>
                <a:latin typeface="Arial"/>
                <a:ea typeface="Arial"/>
                <a:cs typeface="Arial"/>
                <a:sym typeface="Arial"/>
              </a:rPr>
              <a:t>If we plowed all roads all the time, what does that equate to for a positive impact to these roads? Able to quantify positive impacts (population?)?</a:t>
            </a:r>
          </a:p>
          <a:p>
            <a:pPr>
              <a:buClr>
                <a:schemeClr val="dk1"/>
              </a:buClr>
              <a:buSzPct val="25000"/>
            </a:pPr>
            <a:endParaRPr lang="en-US" dirty="0">
              <a:solidFill>
                <a:schemeClr val="dk1"/>
              </a:solidFill>
              <a:latin typeface="Arial"/>
              <a:ea typeface="Arial"/>
              <a:cs typeface="Arial"/>
              <a:sym typeface="Arial"/>
            </a:endParaRPr>
          </a:p>
          <a:p>
            <a:pPr>
              <a:buClr>
                <a:schemeClr val="dk1"/>
              </a:buClr>
              <a:buSzPct val="25000"/>
            </a:pPr>
            <a:r>
              <a:rPr lang="en-US" dirty="0">
                <a:solidFill>
                  <a:schemeClr val="dk1"/>
                </a:solidFill>
                <a:latin typeface="Arial"/>
                <a:ea typeface="Arial"/>
                <a:cs typeface="Arial"/>
                <a:sym typeface="Arial"/>
              </a:rPr>
              <a:t>How much funding and manpower is needed to plow all roads 24/7 ($1.4M – yes?)  – and could we achieve an ‘A’ level of service on interstates and strategic roads with highest ADT if we used that funding for those roads instead of the lower ADT roads? </a:t>
            </a:r>
          </a:p>
          <a:p>
            <a:pPr>
              <a:buClr>
                <a:schemeClr val="dk1"/>
              </a:buClr>
              <a:buSzPct val="25000"/>
            </a:pPr>
            <a:endParaRPr lang="en-US" dirty="0">
              <a:solidFill>
                <a:schemeClr val="dk1"/>
              </a:solidFill>
              <a:latin typeface="Arial"/>
              <a:ea typeface="Arial"/>
              <a:cs typeface="Arial"/>
              <a:sym typeface="Arial"/>
            </a:endParaRPr>
          </a:p>
          <a:p>
            <a:pPr>
              <a:buClr>
                <a:schemeClr val="dk1"/>
              </a:buClr>
              <a:buSzPct val="25000"/>
            </a:pPr>
            <a:r>
              <a:rPr lang="en-US" dirty="0">
                <a:solidFill>
                  <a:schemeClr val="dk1"/>
                </a:solidFill>
                <a:latin typeface="Arial"/>
                <a:ea typeface="Arial"/>
                <a:cs typeface="Arial"/>
                <a:sym typeface="Arial"/>
              </a:rPr>
              <a:t>Can we set up a graph/chart representation that compares LOS in 3 non-major snow event scenarios:</a:t>
            </a:r>
          </a:p>
          <a:p>
            <a:pPr marL="232395" indent="-232395">
              <a:buClr>
                <a:schemeClr val="dk1"/>
              </a:buClr>
              <a:buSzPct val="25000"/>
              <a:buAutoNum type="arabicParenR"/>
            </a:pPr>
            <a:r>
              <a:rPr lang="en-US" dirty="0">
                <a:solidFill>
                  <a:schemeClr val="dk1"/>
                </a:solidFill>
                <a:latin typeface="Arial"/>
                <a:ea typeface="Arial"/>
                <a:cs typeface="Arial"/>
                <a:sym typeface="Arial"/>
              </a:rPr>
              <a:t>Status quo</a:t>
            </a:r>
          </a:p>
          <a:p>
            <a:pPr marL="232395" indent="-232395">
              <a:buClr>
                <a:schemeClr val="dk1"/>
              </a:buClr>
              <a:buSzPct val="25000"/>
              <a:buAutoNum type="arabicParenR"/>
            </a:pPr>
            <a:r>
              <a:rPr lang="en-US" dirty="0">
                <a:solidFill>
                  <a:schemeClr val="dk1"/>
                </a:solidFill>
                <a:latin typeface="Arial"/>
                <a:ea typeface="Arial"/>
                <a:cs typeface="Arial"/>
                <a:sym typeface="Arial"/>
              </a:rPr>
              <a:t>Plow all roads 24/7 (what is existing LOS and what would new anticipated LOS be?)</a:t>
            </a:r>
          </a:p>
          <a:p>
            <a:pPr marL="232395" indent="-232395">
              <a:buClr>
                <a:schemeClr val="dk1"/>
              </a:buClr>
              <a:buSzPct val="25000"/>
              <a:buAutoNum type="arabicParenR"/>
            </a:pPr>
            <a:r>
              <a:rPr lang="en-US" dirty="0">
                <a:solidFill>
                  <a:schemeClr val="dk1"/>
                </a:solidFill>
                <a:latin typeface="Arial"/>
                <a:ea typeface="Arial"/>
                <a:cs typeface="Arial"/>
                <a:sym typeface="Arial"/>
              </a:rPr>
              <a:t>Spend the additional revenue necessary to plow 24/7 on raising the LOS of interstates and high ADT roads (what LOS would be on low ADT roads?)</a:t>
            </a:r>
          </a:p>
          <a:p>
            <a:pPr marL="232395" indent="-232395">
              <a:buClr>
                <a:schemeClr val="dk1"/>
              </a:buClr>
              <a:buSzPct val="25000"/>
              <a:buAutoNum type="arabicParenR"/>
            </a:pPr>
            <a:endParaRPr lang="en-US" dirty="0">
              <a:solidFill>
                <a:schemeClr val="dk1"/>
              </a:solidFill>
              <a:latin typeface="Arial"/>
              <a:ea typeface="Arial"/>
              <a:cs typeface="Arial"/>
              <a:sym typeface="Arial"/>
            </a:endParaRPr>
          </a:p>
          <a:p>
            <a:pPr>
              <a:buClr>
                <a:schemeClr val="dk1"/>
              </a:buClr>
              <a:buSzPct val="25000"/>
            </a:pPr>
            <a:r>
              <a:rPr lang="en-US" dirty="0">
                <a:solidFill>
                  <a:schemeClr val="dk1"/>
                </a:solidFill>
                <a:latin typeface="Arial"/>
                <a:ea typeface="Arial"/>
                <a:cs typeface="Arial"/>
                <a:sym typeface="Arial"/>
              </a:rPr>
              <a:t>To cover these 4,000+ miles it will be $1.4M per slide #8</a:t>
            </a:r>
          </a:p>
          <a:p>
            <a:endParaRPr lang="en-US" dirty="0"/>
          </a:p>
        </p:txBody>
      </p:sp>
      <p:sp>
        <p:nvSpPr>
          <p:cNvPr id="4" name="Slide Number Placeholder 3"/>
          <p:cNvSpPr>
            <a:spLocks noGrp="1"/>
          </p:cNvSpPr>
          <p:nvPr>
            <p:ph type="sldNum" sz="quarter" idx="10"/>
          </p:nvPr>
        </p:nvSpPr>
        <p:spPr/>
        <p:txBody>
          <a:bodyPr/>
          <a:lstStyle/>
          <a:p>
            <a:fld id="{71C8F86D-C970-4C55-A0D6-B0A5C18FEDD1}" type="slidenum">
              <a:rPr lang="en-US" smtClean="0"/>
              <a:pPr/>
              <a:t>18</a:t>
            </a:fld>
            <a:endParaRPr lang="en-US" dirty="0"/>
          </a:p>
        </p:txBody>
      </p:sp>
    </p:spTree>
    <p:extLst>
      <p:ext uri="{BB962C8B-B14F-4D97-AF65-F5344CB8AC3E}">
        <p14:creationId xmlns:p14="http://schemas.microsoft.com/office/powerpoint/2010/main" val="299273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938274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090810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C13A2E-32E4-6045-94ED-D844C5710F2C}" type="slidenum">
              <a:rPr lang="en-US" smtClean="0"/>
              <a:t>‹#›</a:t>
            </a:fld>
            <a:endParaRPr lang="en-US" dirty="0"/>
          </a:p>
        </p:txBody>
      </p:sp>
      <p:pic>
        <p:nvPicPr>
          <p:cNvPr id="7" name="Picture 6" descr="6211955107_4298a44716_o.jpg"/>
          <p:cNvPicPr>
            <a:picLocks noChangeAspect="1"/>
          </p:cNvPicPr>
          <p:nvPr/>
        </p:nvPicPr>
        <p:blipFill rotWithShape="1">
          <a:blip r:embed="rId2">
            <a:extLst>
              <a:ext uri="{28A0092B-C50C-407E-A947-70E740481C1C}">
                <a14:useLocalDpi xmlns:a14="http://schemas.microsoft.com/office/drawing/2010/main" val="0"/>
              </a:ext>
            </a:extLst>
          </a:blip>
          <a:srcRect t="15744"/>
          <a:stretch/>
        </p:blipFill>
        <p:spPr>
          <a:xfrm>
            <a:off x="0" y="0"/>
            <a:ext cx="9144000" cy="5117154"/>
          </a:xfrm>
          <a:prstGeom prst="rect">
            <a:avLst/>
          </a:prstGeom>
        </p:spPr>
      </p:pic>
      <p:sp>
        <p:nvSpPr>
          <p:cNvPr id="8" name="Title 1"/>
          <p:cNvSpPr>
            <a:spLocks noGrp="1"/>
          </p:cNvSpPr>
          <p:nvPr>
            <p:ph type="title"/>
          </p:nvPr>
        </p:nvSpPr>
        <p:spPr>
          <a:xfrm>
            <a:off x="687296" y="5434858"/>
            <a:ext cx="7836647" cy="1143000"/>
          </a:xfrm>
        </p:spPr>
        <p:txBody>
          <a:bodyPr>
            <a:normAutofit/>
          </a:bodyPr>
          <a:lstStyle/>
          <a:p>
            <a:pPr algn="r"/>
            <a:r>
              <a:rPr lang="en-US" sz="3400" smtClean="0">
                <a:solidFill>
                  <a:srgbClr val="1D3479"/>
                </a:solidFill>
                <a:latin typeface="Museo Slab 500"/>
              </a:rPr>
              <a:t>Click to edit Master title style</a:t>
            </a:r>
            <a:endParaRPr lang="en-US" sz="3400" b="1" dirty="0">
              <a:solidFill>
                <a:srgbClr val="1D3479"/>
              </a:solidFill>
              <a:latin typeface="Museo 300"/>
              <a:cs typeface="Museo 300"/>
            </a:endParaRPr>
          </a:p>
        </p:txBody>
      </p:sp>
      <p:sp>
        <p:nvSpPr>
          <p:cNvPr id="9" name="Rectangle 8"/>
          <p:cNvSpPr/>
          <p:nvPr/>
        </p:nvSpPr>
        <p:spPr>
          <a:xfrm>
            <a:off x="0" y="1039667"/>
            <a:ext cx="9144000" cy="1763058"/>
          </a:xfrm>
          <a:prstGeom prst="rect">
            <a:avLst/>
          </a:prstGeom>
          <a:solidFill>
            <a:schemeClr val="bg1">
              <a:alpha val="84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p:cNvPicPr>
            <a:picLocks noChangeAspect="1"/>
          </p:cNvPicPr>
          <p:nvPr/>
        </p:nvPicPr>
        <p:blipFill rotWithShape="1">
          <a:blip r:embed="rId3"/>
          <a:srcRect l="20433" t="39643" r="18612" b="38942"/>
          <a:stretch/>
        </p:blipFill>
        <p:spPr>
          <a:xfrm>
            <a:off x="406402" y="1261533"/>
            <a:ext cx="5240867" cy="1422400"/>
          </a:xfrm>
          <a:prstGeom prst="rect">
            <a:avLst/>
          </a:prstGeom>
        </p:spPr>
      </p:pic>
    </p:spTree>
    <p:extLst>
      <p:ext uri="{BB962C8B-B14F-4D97-AF65-F5344CB8AC3E}">
        <p14:creationId xmlns:p14="http://schemas.microsoft.com/office/powerpoint/2010/main" val="8426195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C13A2E-32E4-6045-94ED-D844C5710F2C}" type="slidenum">
              <a:rPr lang="en-US" smtClean="0"/>
              <a:t>‹#›</a:t>
            </a:fld>
            <a:endParaRPr lang="en-US" dirty="0"/>
          </a:p>
        </p:txBody>
      </p:sp>
      <p:pic>
        <p:nvPicPr>
          <p:cNvPr id="8" name="Picture 7"/>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9" name="Straight Connector 8"/>
          <p:cNvCxnSpPr/>
          <p:nvPr/>
        </p:nvCxnSpPr>
        <p:spPr>
          <a:xfrm>
            <a:off x="2425595" y="1295400"/>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title"/>
          </p:nvPr>
        </p:nvSpPr>
        <p:spPr>
          <a:xfrm>
            <a:off x="2425594" y="590719"/>
            <a:ext cx="6261205" cy="704682"/>
          </a:xfrm>
        </p:spPr>
        <p:txBody>
          <a:bodyPr>
            <a:normAutofit/>
          </a:bodyPr>
          <a:lstStyle>
            <a:lvl1pPr>
              <a:defRPr sz="2800"/>
            </a:lvl1pPr>
          </a:lstStyle>
          <a:p>
            <a:r>
              <a:rPr lang="en-US" smtClean="0"/>
              <a:t>Click to edit Master title style</a:t>
            </a:r>
            <a:endParaRPr lang="en-US" dirty="0"/>
          </a:p>
        </p:txBody>
      </p:sp>
    </p:spTree>
    <p:extLst>
      <p:ext uri="{BB962C8B-B14F-4D97-AF65-F5344CB8AC3E}">
        <p14:creationId xmlns:p14="http://schemas.microsoft.com/office/powerpoint/2010/main" val="20163150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3C13A2E-32E4-6045-94ED-D844C5710F2C}" type="slidenum">
              <a:rPr lang="en-US" smtClean="0"/>
              <a:t>‹#›</a:t>
            </a:fld>
            <a:endParaRPr lang="en-US" dirty="0"/>
          </a:p>
        </p:txBody>
      </p:sp>
      <p:pic>
        <p:nvPicPr>
          <p:cNvPr id="10" name="Picture 9"/>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11" name="Straight Connector 10"/>
          <p:cNvCxnSpPr/>
          <p:nvPr/>
        </p:nvCxnSpPr>
        <p:spPr>
          <a:xfrm>
            <a:off x="2425595" y="1295400"/>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3" name="Title 1"/>
          <p:cNvSpPr>
            <a:spLocks noGrp="1"/>
          </p:cNvSpPr>
          <p:nvPr>
            <p:ph type="title"/>
          </p:nvPr>
        </p:nvSpPr>
        <p:spPr>
          <a:xfrm>
            <a:off x="2425594" y="590719"/>
            <a:ext cx="6261205" cy="704682"/>
          </a:xfrm>
        </p:spPr>
        <p:txBody>
          <a:bodyPr>
            <a:normAutofit/>
          </a:bodyPr>
          <a:lstStyle>
            <a:lvl1pPr>
              <a:defRPr sz="2800"/>
            </a:lvl1pPr>
          </a:lstStyle>
          <a:p>
            <a:r>
              <a:rPr lang="en-US" smtClean="0"/>
              <a:t>Click to edit Master title style</a:t>
            </a:r>
            <a:endParaRPr lang="en-US" dirty="0"/>
          </a:p>
        </p:txBody>
      </p:sp>
    </p:spTree>
    <p:extLst>
      <p:ext uri="{BB962C8B-B14F-4D97-AF65-F5344CB8AC3E}">
        <p14:creationId xmlns:p14="http://schemas.microsoft.com/office/powerpoint/2010/main" val="267550680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pic>
        <p:nvPicPr>
          <p:cNvPr id="6" name="Picture 5"/>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7" name="Straight Connector 6"/>
          <p:cNvCxnSpPr/>
          <p:nvPr/>
        </p:nvCxnSpPr>
        <p:spPr>
          <a:xfrm>
            <a:off x="2425595" y="1295400"/>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9" name="Title 1"/>
          <p:cNvSpPr>
            <a:spLocks noGrp="1"/>
          </p:cNvSpPr>
          <p:nvPr>
            <p:ph type="title"/>
          </p:nvPr>
        </p:nvSpPr>
        <p:spPr>
          <a:xfrm>
            <a:off x="2425595" y="557824"/>
            <a:ext cx="6261205" cy="704682"/>
          </a:xfrm>
        </p:spPr>
        <p:txBody>
          <a:bodyPr>
            <a:normAutofit/>
          </a:bodyPr>
          <a:lstStyle>
            <a:lvl1pPr>
              <a:defRPr sz="2800"/>
            </a:lvl1pPr>
          </a:lstStyle>
          <a:p>
            <a:r>
              <a:rPr lang="en-US" smtClean="0"/>
              <a:t>Click to edit Master title style</a:t>
            </a:r>
            <a:endParaRPr lang="en-US" dirty="0"/>
          </a:p>
        </p:txBody>
      </p:sp>
    </p:spTree>
    <p:extLst>
      <p:ext uri="{BB962C8B-B14F-4D97-AF65-F5344CB8AC3E}">
        <p14:creationId xmlns:p14="http://schemas.microsoft.com/office/powerpoint/2010/main" val="264485560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3C13A2E-32E4-6045-94ED-D844C5710F2C}" type="slidenum">
              <a:rPr lang="en-US" smtClean="0"/>
              <a:t>‹#›</a:t>
            </a:fld>
            <a:endParaRPr lang="en-US" dirty="0"/>
          </a:p>
        </p:txBody>
      </p:sp>
    </p:spTree>
    <p:extLst>
      <p:ext uri="{BB962C8B-B14F-4D97-AF65-F5344CB8AC3E}">
        <p14:creationId xmlns:p14="http://schemas.microsoft.com/office/powerpoint/2010/main" val="344281266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C13A2E-32E4-6045-94ED-D844C5710F2C}" type="slidenum">
              <a:rPr lang="en-US" smtClean="0"/>
              <a:t>‹#›</a:t>
            </a:fld>
            <a:endParaRPr lang="en-US" dirty="0"/>
          </a:p>
        </p:txBody>
      </p:sp>
    </p:spTree>
    <p:extLst>
      <p:ext uri="{BB962C8B-B14F-4D97-AF65-F5344CB8AC3E}">
        <p14:creationId xmlns:p14="http://schemas.microsoft.com/office/powerpoint/2010/main" val="329746380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3C13A2E-32E4-6045-94ED-D844C5710F2C}" type="slidenum">
              <a:rPr lang="en-US" smtClean="0"/>
              <a:t>‹#›</a:t>
            </a:fld>
            <a:endParaRPr lang="en-US" dirty="0"/>
          </a:p>
        </p:txBody>
      </p:sp>
    </p:spTree>
    <p:extLst>
      <p:ext uri="{BB962C8B-B14F-4D97-AF65-F5344CB8AC3E}">
        <p14:creationId xmlns:p14="http://schemas.microsoft.com/office/powerpoint/2010/main" val="91243248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C13A2E-32E4-6045-94ED-D844C5710F2C}" type="slidenum">
              <a:rPr lang="en-US" smtClean="0"/>
              <a:t>‹#›</a:t>
            </a:fld>
            <a:endParaRPr lang="en-US" dirty="0"/>
          </a:p>
        </p:txBody>
      </p:sp>
      <p:pic>
        <p:nvPicPr>
          <p:cNvPr id="7" name="Picture 6"/>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8" name="Straight Connector 7"/>
          <p:cNvCxnSpPr/>
          <p:nvPr/>
        </p:nvCxnSpPr>
        <p:spPr>
          <a:xfrm>
            <a:off x="2425595" y="1295400"/>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0" name="Title 1"/>
          <p:cNvSpPr>
            <a:spLocks noGrp="1"/>
          </p:cNvSpPr>
          <p:nvPr>
            <p:ph type="title"/>
          </p:nvPr>
        </p:nvSpPr>
        <p:spPr>
          <a:xfrm>
            <a:off x="2425595" y="557824"/>
            <a:ext cx="6261205" cy="704682"/>
          </a:xfrm>
        </p:spPr>
        <p:txBody>
          <a:bodyPr>
            <a:normAutofit/>
          </a:bodyPr>
          <a:lstStyle>
            <a:lvl1pPr>
              <a:defRPr sz="2800"/>
            </a:lvl1pPr>
          </a:lstStyle>
          <a:p>
            <a:r>
              <a:rPr lang="en-US" smtClean="0"/>
              <a:t>Click to edit Master title style</a:t>
            </a:r>
            <a:endParaRPr lang="en-US" dirty="0"/>
          </a:p>
        </p:txBody>
      </p:sp>
    </p:spTree>
    <p:extLst>
      <p:ext uri="{BB962C8B-B14F-4D97-AF65-F5344CB8AC3E}">
        <p14:creationId xmlns:p14="http://schemas.microsoft.com/office/powerpoint/2010/main" val="377359393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C13A2E-32E4-6045-94ED-D844C5710F2C}" type="slidenum">
              <a:rPr lang="en-US" smtClean="0"/>
              <a:t>‹#›</a:t>
            </a:fld>
            <a:endParaRPr lang="en-US" dirty="0"/>
          </a:p>
        </p:txBody>
      </p:sp>
    </p:spTree>
    <p:extLst>
      <p:ext uri="{BB962C8B-B14F-4D97-AF65-F5344CB8AC3E}">
        <p14:creationId xmlns:p14="http://schemas.microsoft.com/office/powerpoint/2010/main" val="283851017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701241"/>
          </a:xfrm>
        </p:spPr>
        <p:txBody>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822960" y="1170554"/>
            <a:ext cx="7543800" cy="4698541"/>
          </a:xfrm>
        </p:spPr>
        <p:txBody>
          <a:bodyPr/>
          <a:lstStyle>
            <a:lvl1pPr marL="169069" indent="-169069">
              <a:buFont typeface="Arial" panose="020B0604020202020204" pitchFamily="34" charset="0"/>
              <a:buChar char="•"/>
              <a:defRPr sz="2100"/>
            </a:lvl1pPr>
            <a:lvl2pPr marL="347663" indent="-178594">
              <a:buFont typeface="Courier New" panose="02070309020205020404" pitchFamily="49" charset="0"/>
              <a:buChar char="o"/>
              <a:defRPr sz="1800"/>
            </a:lvl2pPr>
            <a:lvl3pPr marL="425196" indent="-137160">
              <a:buFont typeface="Wingdings" panose="05000000000000000000" pitchFamily="2" charset="2"/>
              <a:buChar char="§"/>
              <a:defRPr sz="1500"/>
            </a:lvl3pPr>
            <a:lvl4pPr marL="562356" indent="-137160">
              <a:buFont typeface="Wingdings" panose="05000000000000000000" pitchFamily="2" charset="2"/>
              <a:buChar char="§"/>
              <a:defRPr sz="1350"/>
            </a:lvl4pPr>
            <a:lvl5pPr>
              <a:defRPr sz="135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p:nvPr userDrawn="1"/>
        </p:nvPicPr>
        <p:blipFill>
          <a:blip r:embed="rId2">
            <a:extLst>
              <a:ext uri="{28A0092B-C50C-407E-A947-70E740481C1C}">
                <a14:useLocalDpi xmlns:a14="http://schemas.microsoft.com/office/drawing/2010/main" val="0"/>
              </a:ext>
            </a:extLst>
          </a:blip>
          <a:stretch>
            <a:fillRect/>
          </a:stretch>
        </p:blipFill>
        <p:spPr>
          <a:xfrm>
            <a:off x="6941565" y="103895"/>
            <a:ext cx="2009437" cy="625377"/>
          </a:xfrm>
          <a:prstGeom prst="rect">
            <a:avLst/>
          </a:prstGeom>
        </p:spPr>
      </p:pic>
      <p:sp>
        <p:nvSpPr>
          <p:cNvPr id="4" name="Date Placeholder 3"/>
          <p:cNvSpPr>
            <a:spLocks noGrp="1"/>
          </p:cNvSpPr>
          <p:nvPr>
            <p:ph type="dt" sz="half" idx="10"/>
          </p:nvPr>
        </p:nvSpPr>
        <p:spPr/>
        <p:txBody>
          <a:bodyPr/>
          <a:lstStyle>
            <a:lvl1pPr>
              <a:defRPr>
                <a:solidFill>
                  <a:srgbClr val="5F666C"/>
                </a:solidFill>
              </a:defRPr>
            </a:lvl1pPr>
          </a:lstStyle>
          <a:p>
            <a:fld id="{8C327F28-1A65-41F6-9E19-08B7CF7668E4}" type="datetime1">
              <a:rPr lang="en-US" smtClean="0"/>
              <a:pPr/>
              <a:t>9/19/2018</a:t>
            </a:fld>
            <a:endParaRPr lang="en-US" dirty="0"/>
          </a:p>
        </p:txBody>
      </p:sp>
      <p:sp>
        <p:nvSpPr>
          <p:cNvPr id="5" name="Footer Placeholder 4"/>
          <p:cNvSpPr>
            <a:spLocks noGrp="1"/>
          </p:cNvSpPr>
          <p:nvPr>
            <p:ph type="ftr" sz="quarter" idx="11"/>
          </p:nvPr>
        </p:nvSpPr>
        <p:spPr/>
        <p:txBody>
          <a:bodyPr/>
          <a:lstStyle>
            <a:lvl1pPr>
              <a:defRPr>
                <a:solidFill>
                  <a:srgbClr val="5F666C"/>
                </a:solidFill>
              </a:defRPr>
            </a:lvl1pPr>
          </a:lstStyle>
          <a:p>
            <a:endParaRPr lang="en-US" dirty="0"/>
          </a:p>
        </p:txBody>
      </p:sp>
      <p:sp>
        <p:nvSpPr>
          <p:cNvPr id="6" name="Slide Number Placeholder 5"/>
          <p:cNvSpPr>
            <a:spLocks noGrp="1"/>
          </p:cNvSpPr>
          <p:nvPr>
            <p:ph type="sldNum" sz="quarter" idx="12"/>
          </p:nvPr>
        </p:nvSpPr>
        <p:spPr>
          <a:xfrm>
            <a:off x="7981938" y="6459786"/>
            <a:ext cx="984019" cy="365125"/>
          </a:xfrm>
        </p:spPr>
        <p:txBody>
          <a:bodyPr/>
          <a:lstStyle>
            <a:lvl1pPr>
              <a:defRPr sz="1050">
                <a:solidFill>
                  <a:srgbClr val="5F666C"/>
                </a:solidFill>
              </a:defRPr>
            </a:lvl1pPr>
          </a:lstStyle>
          <a:p>
            <a:fld id="{629637A9-119A-49DA-BD12-AAC58B377D80}" type="slidenum">
              <a:rPr lang="en-US" smtClean="0"/>
              <a:pPr/>
              <a:t>‹#›</a:t>
            </a:fld>
            <a:endParaRPr lang="en-US" dirty="0"/>
          </a:p>
        </p:txBody>
      </p:sp>
    </p:spTree>
    <p:extLst>
      <p:ext uri="{BB962C8B-B14F-4D97-AF65-F5344CB8AC3E}">
        <p14:creationId xmlns:p14="http://schemas.microsoft.com/office/powerpoint/2010/main" val="63287339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rgbClr val="2559A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rgbClr val="0BAC4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lIns="91440" tIns="0" rIns="91440" bIns="0" anchor="b">
            <a:noAutofit/>
          </a:bodyPr>
          <a:lstStyle>
            <a:lvl1pPr>
              <a:defRPr sz="27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22960" y="5907024"/>
            <a:ext cx="7584948" cy="594360"/>
          </a:xfrm>
        </p:spPr>
        <p:txBody>
          <a:bodyPr lIns="91440" tIns="0" rIns="91440" bIns="0">
            <a:normAutofit/>
          </a:bodyPr>
          <a:lstStyle>
            <a:lvl1pPr marL="0" indent="0">
              <a:spcBef>
                <a:spcPts val="0"/>
              </a:spcBef>
              <a:spcAft>
                <a:spcPts val="450"/>
              </a:spcAft>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C1054C-E19D-414D-B854-4473144016F6}" type="datetime1">
              <a:rPr lang="en-US" smtClean="0"/>
              <a:pPr/>
              <a:t>9/19/2018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Slide Number Placeholder 5"/>
          <p:cNvSpPr txBox="1">
            <a:spLocks/>
          </p:cNvSpPr>
          <p:nvPr userDrawn="1"/>
        </p:nvSpPr>
        <p:spPr>
          <a:xfrm>
            <a:off x="8061450" y="6459786"/>
            <a:ext cx="984019" cy="365125"/>
          </a:xfrm>
          <a:prstGeom prst="rect">
            <a:avLst/>
          </a:prstGeom>
        </p:spPr>
        <p:txBody>
          <a:bodyPr vert="horz" lIns="68580" tIns="34290" rIns="68580" bIns="34290" rtlCol="0" anchor="ctr"/>
          <a:lstStyle>
            <a:defPPr>
              <a:defRPr lang="en-US"/>
            </a:defPPr>
            <a:lvl1pPr marL="0" algn="r" defTabSz="457200" rtl="0" eaLnBrk="1" latinLnBrk="0" hangingPunct="1">
              <a:defRPr sz="1400" kern="120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29637A9-119A-49DA-BD12-AAC58B377D80}" type="slidenum">
              <a:rPr lang="en-US" sz="1050" smtClean="0"/>
              <a:pPr/>
              <a:t>‹#›</a:t>
            </a:fld>
            <a:endParaRPr lang="en-US" sz="1050" dirty="0"/>
          </a:p>
        </p:txBody>
      </p:sp>
    </p:spTree>
    <p:extLst>
      <p:ext uri="{BB962C8B-B14F-4D97-AF65-F5344CB8AC3E}">
        <p14:creationId xmlns:p14="http://schemas.microsoft.com/office/powerpoint/2010/main" val="39226358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grpSp>
        <p:nvGrpSpPr>
          <p:cNvPr id="6" name="Group 5"/>
          <p:cNvGrpSpPr/>
          <p:nvPr/>
        </p:nvGrpSpPr>
        <p:grpSpPr>
          <a:xfrm>
            <a:off x="0" y="1917159"/>
            <a:ext cx="9144000" cy="3448811"/>
            <a:chOff x="4738625" y="2293872"/>
            <a:chExt cx="3611858" cy="3448811"/>
          </a:xfrm>
        </p:grpSpPr>
        <p:sp>
          <p:nvSpPr>
            <p:cNvPr id="7" name="Rectangle 6"/>
            <p:cNvSpPr/>
            <p:nvPr/>
          </p:nvSpPr>
          <p:spPr>
            <a:xfrm>
              <a:off x="4738625" y="4512954"/>
              <a:ext cx="3611858" cy="120191"/>
            </a:xfrm>
            <a:prstGeom prst="rect">
              <a:avLst/>
            </a:prstGeom>
            <a:solidFill>
              <a:srgbClr val="511C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4738625" y="4143107"/>
              <a:ext cx="3611858" cy="120191"/>
            </a:xfrm>
            <a:prstGeom prst="rect">
              <a:avLst/>
            </a:prstGeom>
            <a:solidFill>
              <a:srgbClr val="C21E2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4738625" y="5252648"/>
              <a:ext cx="3611858" cy="120191"/>
            </a:xfrm>
            <a:prstGeom prst="rect">
              <a:avLst/>
            </a:prstGeom>
            <a:solidFill>
              <a:srgbClr val="34A3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4738625" y="4882801"/>
              <a:ext cx="3611858" cy="120191"/>
            </a:xfrm>
            <a:prstGeom prst="rect">
              <a:avLst/>
            </a:prstGeom>
            <a:solidFill>
              <a:srgbClr val="0287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4738625" y="3403413"/>
              <a:ext cx="3611858" cy="120191"/>
            </a:xfrm>
            <a:prstGeom prst="rect">
              <a:avLst/>
            </a:prstGeom>
            <a:solidFill>
              <a:srgbClr val="EC54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4738625" y="2293872"/>
              <a:ext cx="3611858" cy="120191"/>
            </a:xfrm>
            <a:prstGeom prst="rect">
              <a:avLst/>
            </a:prstGeom>
            <a:solidFill>
              <a:srgbClr val="1D3D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4738625" y="5622492"/>
              <a:ext cx="3611858" cy="120191"/>
            </a:xfrm>
            <a:prstGeom prst="rect">
              <a:avLst/>
            </a:prstGeom>
            <a:solidFill>
              <a:srgbClr val="FFC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4738625" y="3773260"/>
              <a:ext cx="3611858" cy="120191"/>
            </a:xfrm>
            <a:prstGeom prst="rect">
              <a:avLst/>
            </a:prstGeom>
            <a:solidFill>
              <a:srgbClr val="010E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4738625" y="3033566"/>
              <a:ext cx="3611858" cy="120191"/>
            </a:xfrm>
            <a:prstGeom prst="rect">
              <a:avLst/>
            </a:prstGeom>
            <a:solidFill>
              <a:srgbClr val="C6C9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4738625" y="2663719"/>
              <a:ext cx="3611858" cy="120191"/>
            </a:xfrm>
            <a:prstGeom prst="rect">
              <a:avLst/>
            </a:prstGeom>
            <a:solidFill>
              <a:srgbClr val="485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7" name="Title 1"/>
          <p:cNvSpPr>
            <a:spLocks noGrp="1"/>
          </p:cNvSpPr>
          <p:nvPr>
            <p:ph type="title"/>
          </p:nvPr>
        </p:nvSpPr>
        <p:spPr>
          <a:xfrm>
            <a:off x="669664" y="5776058"/>
            <a:ext cx="7854576" cy="691027"/>
          </a:xfrm>
        </p:spPr>
        <p:txBody>
          <a:bodyPr>
            <a:normAutofit/>
          </a:bodyPr>
          <a:lstStyle/>
          <a:p>
            <a:pPr algn="r"/>
            <a:r>
              <a:rPr lang="en-US" sz="3400" smtClean="0">
                <a:solidFill>
                  <a:srgbClr val="1D3479"/>
                </a:solidFill>
                <a:latin typeface="Museo Slab 500"/>
              </a:rPr>
              <a:t>Click to edit Master title style</a:t>
            </a:r>
            <a:endParaRPr lang="en-US" sz="3400" b="1" dirty="0">
              <a:solidFill>
                <a:srgbClr val="1D3479"/>
              </a:solidFill>
              <a:latin typeface="Museo 300"/>
              <a:cs typeface="Museo 300"/>
            </a:endParaRPr>
          </a:p>
        </p:txBody>
      </p:sp>
      <p:pic>
        <p:nvPicPr>
          <p:cNvPr id="19" name="Picture 18"/>
          <p:cNvPicPr>
            <a:picLocks noChangeAspect="1"/>
          </p:cNvPicPr>
          <p:nvPr/>
        </p:nvPicPr>
        <p:blipFill rotWithShape="1">
          <a:blip r:embed="rId2"/>
          <a:srcRect l="20433" t="39643" r="18612" b="38942"/>
          <a:stretch/>
        </p:blipFill>
        <p:spPr>
          <a:xfrm>
            <a:off x="457204" y="160865"/>
            <a:ext cx="5240867" cy="1422400"/>
          </a:xfrm>
          <a:prstGeom prst="rect">
            <a:avLst/>
          </a:prstGeom>
        </p:spPr>
      </p:pic>
    </p:spTree>
    <p:extLst>
      <p:ext uri="{BB962C8B-B14F-4D97-AF65-F5344CB8AC3E}">
        <p14:creationId xmlns:p14="http://schemas.microsoft.com/office/powerpoint/2010/main" val="263732079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2" y="593369"/>
            <a:ext cx="85205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100" b="0"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2100">
                <a:solidFill>
                  <a:schemeClr val="dk1"/>
                </a:solidFill>
              </a:defRPr>
            </a:lvl2pPr>
            <a:lvl3pPr lvl="2" indent="0">
              <a:spcBef>
                <a:spcPts val="0"/>
              </a:spcBef>
              <a:buClr>
                <a:schemeClr val="dk1"/>
              </a:buClr>
              <a:buFont typeface="Arial"/>
              <a:buNone/>
              <a:defRPr sz="2100">
                <a:solidFill>
                  <a:schemeClr val="dk1"/>
                </a:solidFill>
              </a:defRPr>
            </a:lvl3pPr>
            <a:lvl4pPr lvl="3" indent="0">
              <a:spcBef>
                <a:spcPts val="0"/>
              </a:spcBef>
              <a:buClr>
                <a:schemeClr val="dk1"/>
              </a:buClr>
              <a:buFont typeface="Arial"/>
              <a:buNone/>
              <a:defRPr sz="2100">
                <a:solidFill>
                  <a:schemeClr val="dk1"/>
                </a:solidFill>
              </a:defRPr>
            </a:lvl4pPr>
            <a:lvl5pPr lvl="4" indent="0">
              <a:spcBef>
                <a:spcPts val="0"/>
              </a:spcBef>
              <a:buClr>
                <a:schemeClr val="dk1"/>
              </a:buClr>
              <a:buFont typeface="Arial"/>
              <a:buNone/>
              <a:defRPr sz="2100">
                <a:solidFill>
                  <a:schemeClr val="dk1"/>
                </a:solidFill>
              </a:defRPr>
            </a:lvl5pPr>
            <a:lvl6pPr lvl="5" indent="0">
              <a:spcBef>
                <a:spcPts val="0"/>
              </a:spcBef>
              <a:buClr>
                <a:schemeClr val="dk1"/>
              </a:buClr>
              <a:buFont typeface="Arial"/>
              <a:buNone/>
              <a:defRPr sz="2100">
                <a:solidFill>
                  <a:schemeClr val="dk1"/>
                </a:solidFill>
              </a:defRPr>
            </a:lvl6pPr>
            <a:lvl7pPr lvl="6" indent="0">
              <a:spcBef>
                <a:spcPts val="0"/>
              </a:spcBef>
              <a:buClr>
                <a:schemeClr val="dk1"/>
              </a:buClr>
              <a:buFont typeface="Arial"/>
              <a:buNone/>
              <a:defRPr sz="2100">
                <a:solidFill>
                  <a:schemeClr val="dk1"/>
                </a:solidFill>
              </a:defRPr>
            </a:lvl7pPr>
            <a:lvl8pPr lvl="7" indent="0">
              <a:spcBef>
                <a:spcPts val="0"/>
              </a:spcBef>
              <a:buClr>
                <a:schemeClr val="dk1"/>
              </a:buClr>
              <a:buFont typeface="Arial"/>
              <a:buNone/>
              <a:defRPr sz="2100">
                <a:solidFill>
                  <a:schemeClr val="dk1"/>
                </a:solidFill>
              </a:defRPr>
            </a:lvl8pPr>
            <a:lvl9pPr lvl="8" indent="0">
              <a:spcBef>
                <a:spcPts val="0"/>
              </a:spcBef>
              <a:buClr>
                <a:schemeClr val="dk1"/>
              </a:buClr>
              <a:buFont typeface="Arial"/>
              <a:buNone/>
              <a:defRPr sz="2100">
                <a:solidFill>
                  <a:schemeClr val="dk1"/>
                </a:solidFill>
              </a:defRPr>
            </a:lvl9pPr>
          </a:lstStyle>
          <a:p>
            <a:endParaRPr/>
          </a:p>
        </p:txBody>
      </p:sp>
      <p:sp>
        <p:nvSpPr>
          <p:cNvPr id="15" name="Shape 15"/>
          <p:cNvSpPr txBox="1">
            <a:spLocks noGrp="1"/>
          </p:cNvSpPr>
          <p:nvPr>
            <p:ph type="body" idx="1"/>
          </p:nvPr>
        </p:nvSpPr>
        <p:spPr>
          <a:xfrm>
            <a:off x="311702" y="1536633"/>
            <a:ext cx="8520599" cy="45552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200"/>
              </a:spcAft>
              <a:buClr>
                <a:schemeClr val="dk2"/>
              </a:buClr>
              <a:buFont typeface="Arial"/>
              <a:buNone/>
              <a:defRPr sz="1350" b="0" i="0" u="none" strike="noStrike" cap="none">
                <a:solidFill>
                  <a:schemeClr val="dk2"/>
                </a:solidFill>
                <a:latin typeface="Arial"/>
                <a:ea typeface="Arial"/>
                <a:cs typeface="Arial"/>
                <a:sym typeface="Arial"/>
              </a:defRPr>
            </a:lvl1pPr>
            <a:lvl2pPr marL="342892" marR="0" lvl="1"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2pPr>
            <a:lvl3pPr marL="685784" marR="0" lvl="2"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3pPr>
            <a:lvl4pPr marL="1028675" marR="0" lvl="3"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4pPr>
            <a:lvl5pPr marL="1371566" marR="0" lvl="4"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5pPr>
            <a:lvl6pPr marL="1714457" marR="0" lvl="5"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6pPr>
            <a:lvl7pPr marL="2057349" marR="0" lvl="6"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7pPr>
            <a:lvl8pPr marL="2400240" marR="0" lvl="7"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8pPr>
            <a:lvl9pPr marL="2743132" marR="0" lvl="8" indent="0" algn="l" rtl="0">
              <a:lnSpc>
                <a:spcPct val="115000"/>
              </a:lnSpc>
              <a:spcBef>
                <a:spcPts val="0"/>
              </a:spcBef>
              <a:spcAft>
                <a:spcPts val="1200"/>
              </a:spcAft>
              <a:buClr>
                <a:schemeClr val="dk2"/>
              </a:buClr>
              <a:buFont typeface="Arial"/>
              <a:buNone/>
              <a:defRPr sz="1050" b="0" i="0" u="none" strike="noStrike" cap="none">
                <a:solidFill>
                  <a:schemeClr val="dk2"/>
                </a:solidFill>
                <a:latin typeface="Arial"/>
                <a:ea typeface="Arial"/>
                <a:cs typeface="Arial"/>
                <a:sym typeface="Arial"/>
              </a:defRPr>
            </a:lvl9pPr>
          </a:lstStyle>
          <a:p>
            <a:endParaRPr/>
          </a:p>
        </p:txBody>
      </p:sp>
      <p:sp>
        <p:nvSpPr>
          <p:cNvPr id="16" name="Shape 16"/>
          <p:cNvSpPr txBox="1">
            <a:spLocks noGrp="1"/>
          </p:cNvSpPr>
          <p:nvPr>
            <p:ph type="sldNum" idx="12"/>
          </p:nvPr>
        </p:nvSpPr>
        <p:spPr>
          <a:xfrm>
            <a:off x="8472459" y="6217621"/>
            <a:ext cx="548699" cy="524800"/>
          </a:xfrm>
          <a:prstGeom prst="rect">
            <a:avLst/>
          </a:prstGeom>
          <a:noFill/>
          <a:ln>
            <a:noFill/>
          </a:ln>
        </p:spPr>
        <p:txBody>
          <a:bodyPr lIns="91425" tIns="91425" rIns="91425" bIns="91425" anchor="ctr" anchorCtr="0">
            <a:noAutofit/>
          </a:bodyPr>
          <a:lstStyle/>
          <a:p>
            <a:pPr algn="l">
              <a:buClr>
                <a:srgbClr val="000000"/>
              </a:buClr>
              <a:buSzPct val="25000"/>
            </a:pPr>
            <a:fld id="{00000000-1234-1234-1234-123412341234}" type="slidenum">
              <a:rPr lang="en" sz="1050" smtClean="0">
                <a:solidFill>
                  <a:srgbClr val="000000"/>
                </a:solidFill>
                <a:latin typeface="Arial"/>
                <a:ea typeface="Arial"/>
                <a:cs typeface="Arial"/>
                <a:sym typeface="Arial"/>
              </a:rPr>
              <a:pPr algn="l">
                <a:buClr>
                  <a:srgbClr val="000000"/>
                </a:buClr>
                <a:buSzPct val="25000"/>
              </a:pPr>
              <a:t>‹#›</a:t>
            </a:fld>
            <a:endParaRPr lang="en" sz="1050">
              <a:solidFill>
                <a:srgbClr val="000000"/>
              </a:solidFill>
              <a:latin typeface="Arial"/>
              <a:ea typeface="Arial"/>
              <a:cs typeface="Arial"/>
              <a:sym typeface="Arial"/>
            </a:endParaRPr>
          </a:p>
        </p:txBody>
      </p:sp>
    </p:spTree>
    <p:extLst>
      <p:ext uri="{BB962C8B-B14F-4D97-AF65-F5344CB8AC3E}">
        <p14:creationId xmlns:p14="http://schemas.microsoft.com/office/powerpoint/2010/main" val="3025260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pic>
        <p:nvPicPr>
          <p:cNvPr id="6" name="Picture 5" descr="8697192826_c768a15475_o.jpg"/>
          <p:cNvPicPr>
            <a:picLocks noChangeAspect="1"/>
          </p:cNvPicPr>
          <p:nvPr/>
        </p:nvPicPr>
        <p:blipFill rotWithShape="1">
          <a:blip r:embed="rId2">
            <a:extLst>
              <a:ext uri="{28A0092B-C50C-407E-A947-70E740481C1C}">
                <a14:useLocalDpi xmlns:a14="http://schemas.microsoft.com/office/drawing/2010/main" val="0"/>
              </a:ext>
            </a:extLst>
          </a:blip>
          <a:srcRect l="19689" t="2519" r="43926" b="24694"/>
          <a:stretch/>
        </p:blipFill>
        <p:spPr>
          <a:xfrm>
            <a:off x="6034057" y="1752602"/>
            <a:ext cx="2490185" cy="3736189"/>
          </a:xfrm>
          <a:prstGeom prst="roundRect">
            <a:avLst>
              <a:gd name="adj" fmla="val 8029"/>
            </a:avLst>
          </a:prstGeom>
        </p:spPr>
      </p:pic>
      <p:pic>
        <p:nvPicPr>
          <p:cNvPr id="7" name="Picture 6" descr="8436908458_7ff61dc50f_o.jpg"/>
          <p:cNvPicPr>
            <a:picLocks noChangeAspect="1"/>
          </p:cNvPicPr>
          <p:nvPr/>
        </p:nvPicPr>
        <p:blipFill rotWithShape="1">
          <a:blip r:embed="rId3">
            <a:extLst>
              <a:ext uri="{28A0092B-C50C-407E-A947-70E740481C1C}">
                <a14:useLocalDpi xmlns:a14="http://schemas.microsoft.com/office/drawing/2010/main" val="0"/>
              </a:ext>
            </a:extLst>
          </a:blip>
          <a:srcRect l="26060" r="23952"/>
          <a:stretch/>
        </p:blipFill>
        <p:spPr>
          <a:xfrm>
            <a:off x="3351860" y="1752602"/>
            <a:ext cx="2490184" cy="3736189"/>
          </a:xfrm>
          <a:prstGeom prst="roundRect">
            <a:avLst>
              <a:gd name="adj" fmla="val 8028"/>
            </a:avLst>
          </a:prstGeom>
        </p:spPr>
      </p:pic>
      <p:pic>
        <p:nvPicPr>
          <p:cNvPr id="8" name="Picture 7" descr="FloodRecovery_093013_SH7_030.JPG"/>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669664" y="1752600"/>
            <a:ext cx="2490184" cy="3736190"/>
          </a:xfrm>
          <a:prstGeom prst="roundRect">
            <a:avLst>
              <a:gd name="adj" fmla="val 8791"/>
            </a:avLst>
          </a:prstGeom>
        </p:spPr>
      </p:pic>
      <p:sp>
        <p:nvSpPr>
          <p:cNvPr id="9" name="Title 1"/>
          <p:cNvSpPr>
            <a:spLocks noGrp="1"/>
          </p:cNvSpPr>
          <p:nvPr>
            <p:ph type="title"/>
          </p:nvPr>
        </p:nvSpPr>
        <p:spPr>
          <a:xfrm>
            <a:off x="669664" y="5843794"/>
            <a:ext cx="7854576" cy="691027"/>
          </a:xfrm>
        </p:spPr>
        <p:txBody>
          <a:bodyPr>
            <a:normAutofit/>
          </a:bodyPr>
          <a:lstStyle/>
          <a:p>
            <a:pPr algn="r"/>
            <a:r>
              <a:rPr lang="en-US" sz="3400" smtClean="0">
                <a:solidFill>
                  <a:srgbClr val="1D3479"/>
                </a:solidFill>
                <a:latin typeface="Museo Slab 500"/>
              </a:rPr>
              <a:t>Click to edit Master title style</a:t>
            </a:r>
            <a:endParaRPr lang="en-US" sz="3400" b="1" dirty="0">
              <a:solidFill>
                <a:srgbClr val="1D3479"/>
              </a:solidFill>
              <a:latin typeface="Museo 300"/>
              <a:cs typeface="Museo 300"/>
            </a:endParaRPr>
          </a:p>
        </p:txBody>
      </p:sp>
      <p:pic>
        <p:nvPicPr>
          <p:cNvPr id="11" name="Picture 10"/>
          <p:cNvPicPr>
            <a:picLocks noChangeAspect="1"/>
          </p:cNvPicPr>
          <p:nvPr/>
        </p:nvPicPr>
        <p:blipFill rotWithShape="1">
          <a:blip r:embed="rId5"/>
          <a:srcRect l="20433" t="39643" r="18612" b="38942"/>
          <a:stretch/>
        </p:blipFill>
        <p:spPr>
          <a:xfrm>
            <a:off x="457204" y="160865"/>
            <a:ext cx="5240867" cy="1422400"/>
          </a:xfrm>
          <a:prstGeom prst="rect">
            <a:avLst/>
          </a:prstGeom>
        </p:spPr>
      </p:pic>
    </p:spTree>
    <p:extLst>
      <p:ext uri="{BB962C8B-B14F-4D97-AF65-F5344CB8AC3E}">
        <p14:creationId xmlns:p14="http://schemas.microsoft.com/office/powerpoint/2010/main" val="3144935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nterior Layout 1">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sp>
        <p:nvSpPr>
          <p:cNvPr id="6" name="Title 1"/>
          <p:cNvSpPr>
            <a:spLocks noGrp="1"/>
          </p:cNvSpPr>
          <p:nvPr>
            <p:ph type="ctrTitle"/>
          </p:nvPr>
        </p:nvSpPr>
        <p:spPr>
          <a:xfrm>
            <a:off x="2710078" y="1920160"/>
            <a:ext cx="5346803" cy="672146"/>
          </a:xfrm>
        </p:spPr>
        <p:txBody>
          <a:bodyPr>
            <a:noAutofit/>
          </a:bodyPr>
          <a:lstStyle/>
          <a:p>
            <a:pPr algn="l"/>
            <a:r>
              <a:rPr lang="en-US" sz="2800" b="1" smtClean="0">
                <a:solidFill>
                  <a:srgbClr val="1D3479"/>
                </a:solidFill>
                <a:latin typeface="Museo Slab 500"/>
              </a:rPr>
              <a:t>Click to edit Master title style</a:t>
            </a:r>
            <a:endParaRPr lang="en-US" sz="2800" b="1" dirty="0">
              <a:solidFill>
                <a:srgbClr val="1D3479"/>
              </a:solidFill>
              <a:latin typeface="Museo Slab 500"/>
              <a:cs typeface="Museo Slab 500"/>
            </a:endParaRPr>
          </a:p>
        </p:txBody>
      </p:sp>
      <p:sp>
        <p:nvSpPr>
          <p:cNvPr id="8" name="Rectangle 7"/>
          <p:cNvSpPr/>
          <p:nvPr/>
        </p:nvSpPr>
        <p:spPr>
          <a:xfrm>
            <a:off x="5540609" y="6752161"/>
            <a:ext cx="3611858" cy="120191"/>
          </a:xfrm>
          <a:prstGeom prst="rect">
            <a:avLst/>
          </a:prstGeom>
          <a:solidFill>
            <a:srgbClr val="FF66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1D3479"/>
              </a:solidFill>
            </a:endParaRPr>
          </a:p>
        </p:txBody>
      </p:sp>
      <p:pic>
        <p:nvPicPr>
          <p:cNvPr id="10" name="Picture 9"/>
          <p:cNvPicPr>
            <a:picLocks noChangeAspect="1"/>
          </p:cNvPicPr>
          <p:nvPr/>
        </p:nvPicPr>
        <p:blipFill rotWithShape="1">
          <a:blip r:embed="rId2"/>
          <a:srcRect l="20433" t="39643" r="18612" b="38942"/>
          <a:stretch/>
        </p:blipFill>
        <p:spPr>
          <a:xfrm>
            <a:off x="457202" y="160865"/>
            <a:ext cx="5240867" cy="1422400"/>
          </a:xfrm>
          <a:prstGeom prst="rect">
            <a:avLst/>
          </a:prstGeom>
        </p:spPr>
      </p:pic>
      <p:cxnSp>
        <p:nvCxnSpPr>
          <p:cNvPr id="11" name="Straight Connector 10"/>
          <p:cNvCxnSpPr/>
          <p:nvPr/>
        </p:nvCxnSpPr>
        <p:spPr>
          <a:xfrm>
            <a:off x="698397" y="1735664"/>
            <a:ext cx="7666670"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2" name="Text Placeholder 11"/>
          <p:cNvSpPr>
            <a:spLocks noGrp="1"/>
          </p:cNvSpPr>
          <p:nvPr>
            <p:ph type="body" sz="quarter" idx="13"/>
          </p:nvPr>
        </p:nvSpPr>
        <p:spPr>
          <a:xfrm>
            <a:off x="2709863" y="2654300"/>
            <a:ext cx="5203825" cy="3702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50020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Interior Layout 2">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C13A2E-32E4-6045-94ED-D844C5710F2C}" type="slidenum">
              <a:rPr lang="en-US" smtClean="0"/>
              <a:t>‹#›</a:t>
            </a:fld>
            <a:endParaRPr lang="en-US" dirty="0"/>
          </a:p>
        </p:txBody>
      </p:sp>
      <p:pic>
        <p:nvPicPr>
          <p:cNvPr id="7" name="Picture 6" descr="Snow Plow 20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053" y="1845091"/>
            <a:ext cx="3031067" cy="2273300"/>
          </a:xfrm>
          <a:prstGeom prst="roundRect">
            <a:avLst>
              <a:gd name="adj" fmla="val 7941"/>
            </a:avLst>
          </a:prstGeom>
        </p:spPr>
      </p:pic>
      <p:pic>
        <p:nvPicPr>
          <p:cNvPr id="10" name="Picture 9" descr="HiParkFire July 2012 AR 20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052" y="4339976"/>
            <a:ext cx="3031066" cy="1921737"/>
          </a:xfrm>
          <a:prstGeom prst="roundRect">
            <a:avLst>
              <a:gd name="adj" fmla="val 10447"/>
            </a:avLst>
          </a:prstGeom>
        </p:spPr>
      </p:pic>
      <p:pic>
        <p:nvPicPr>
          <p:cNvPr id="11" name="Picture 10"/>
          <p:cNvPicPr>
            <a:picLocks noChangeAspect="1"/>
          </p:cNvPicPr>
          <p:nvPr/>
        </p:nvPicPr>
        <p:blipFill rotWithShape="1">
          <a:blip r:embed="rId4"/>
          <a:srcRect l="23091" t="41555" r="54850" b="41109"/>
          <a:stretch/>
        </p:blipFill>
        <p:spPr>
          <a:xfrm>
            <a:off x="575731" y="381001"/>
            <a:ext cx="1743137" cy="1058333"/>
          </a:xfrm>
          <a:prstGeom prst="rect">
            <a:avLst/>
          </a:prstGeom>
        </p:spPr>
      </p:pic>
      <p:cxnSp>
        <p:nvCxnSpPr>
          <p:cNvPr id="12" name="Straight Connector 11"/>
          <p:cNvCxnSpPr/>
          <p:nvPr/>
        </p:nvCxnSpPr>
        <p:spPr>
          <a:xfrm>
            <a:off x="2459463" y="931331"/>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3" name="Text Placeholder 2"/>
          <p:cNvSpPr>
            <a:spLocks noGrp="1"/>
          </p:cNvSpPr>
          <p:nvPr>
            <p:ph type="body" sz="quarter" idx="13"/>
          </p:nvPr>
        </p:nvSpPr>
        <p:spPr>
          <a:xfrm>
            <a:off x="576263" y="2322513"/>
            <a:ext cx="4597400" cy="3851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
          <p:cNvSpPr>
            <a:spLocks noGrp="1"/>
          </p:cNvSpPr>
          <p:nvPr>
            <p:ph type="ctrTitle"/>
          </p:nvPr>
        </p:nvSpPr>
        <p:spPr>
          <a:xfrm>
            <a:off x="575732" y="1560140"/>
            <a:ext cx="4597932" cy="672146"/>
          </a:xfrm>
        </p:spPr>
        <p:txBody>
          <a:bodyPr>
            <a:noAutofit/>
          </a:bodyPr>
          <a:lstStyle/>
          <a:p>
            <a:pPr algn="l"/>
            <a:r>
              <a:rPr lang="en-US" sz="2800" b="1" smtClean="0">
                <a:solidFill>
                  <a:srgbClr val="1D3479"/>
                </a:solidFill>
                <a:latin typeface="Museo Slab 500"/>
              </a:rPr>
              <a:t>Click to edit Master title style</a:t>
            </a:r>
            <a:endParaRPr lang="en-US" sz="2800" b="1" dirty="0">
              <a:solidFill>
                <a:srgbClr val="1D3479"/>
              </a:solidFill>
              <a:latin typeface="Museo Slab 500"/>
              <a:cs typeface="Museo Slab 500"/>
            </a:endParaRPr>
          </a:p>
        </p:txBody>
      </p:sp>
    </p:spTree>
    <p:extLst>
      <p:ext uri="{BB962C8B-B14F-4D97-AF65-F5344CB8AC3E}">
        <p14:creationId xmlns:p14="http://schemas.microsoft.com/office/powerpoint/2010/main" val="1947632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Interior Page 3">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sp>
        <p:nvSpPr>
          <p:cNvPr id="8" name="Rectangle 7"/>
          <p:cNvSpPr/>
          <p:nvPr/>
        </p:nvSpPr>
        <p:spPr>
          <a:xfrm>
            <a:off x="5539318" y="6752161"/>
            <a:ext cx="3611858" cy="120191"/>
          </a:xfrm>
          <a:prstGeom prst="rect">
            <a:avLst/>
          </a:prstGeom>
          <a:solidFill>
            <a:srgbClr val="511C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rotWithShape="1">
          <a:blip r:embed="rId2"/>
          <a:srcRect l="23091" t="41555" r="54850" b="41109"/>
          <a:stretch/>
        </p:blipFill>
        <p:spPr>
          <a:xfrm>
            <a:off x="575729" y="380999"/>
            <a:ext cx="1743137" cy="1058333"/>
          </a:xfrm>
          <a:prstGeom prst="rect">
            <a:avLst/>
          </a:prstGeom>
        </p:spPr>
      </p:pic>
      <p:sp>
        <p:nvSpPr>
          <p:cNvPr id="10" name="Title 9"/>
          <p:cNvSpPr>
            <a:spLocks noGrp="1"/>
          </p:cNvSpPr>
          <p:nvPr>
            <p:ph type="title"/>
          </p:nvPr>
        </p:nvSpPr>
        <p:spPr>
          <a:xfrm>
            <a:off x="2258600" y="826147"/>
            <a:ext cx="6428200" cy="511330"/>
          </a:xfrm>
        </p:spPr>
        <p:txBody>
          <a:bodyPr>
            <a:normAutofit/>
          </a:bodyPr>
          <a:lstStyle>
            <a:lvl1pPr>
              <a:defRPr sz="2800"/>
            </a:lvl1pPr>
          </a:lstStyle>
          <a:p>
            <a:r>
              <a:rPr lang="en-US" smtClean="0"/>
              <a:t>Click to edit Master title style</a:t>
            </a:r>
            <a:endParaRPr lang="en-US" dirty="0"/>
          </a:p>
        </p:txBody>
      </p:sp>
      <p:sp>
        <p:nvSpPr>
          <p:cNvPr id="12" name="Content Placeholder 11"/>
          <p:cNvSpPr>
            <a:spLocks noGrp="1"/>
          </p:cNvSpPr>
          <p:nvPr>
            <p:ph sz="quarter" idx="13"/>
          </p:nvPr>
        </p:nvSpPr>
        <p:spPr>
          <a:xfrm>
            <a:off x="2242829" y="1739900"/>
            <a:ext cx="6189662" cy="44910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229126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nterior Option 4">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sp>
        <p:nvSpPr>
          <p:cNvPr id="7" name="Rounded Rectangle 6"/>
          <p:cNvSpPr/>
          <p:nvPr/>
        </p:nvSpPr>
        <p:spPr>
          <a:xfrm>
            <a:off x="5448051" y="1722351"/>
            <a:ext cx="3023596" cy="4536898"/>
          </a:xfrm>
          <a:prstGeom prst="roundRect">
            <a:avLst>
              <a:gd name="adj" fmla="val 5549"/>
            </a:avLst>
          </a:prstGeom>
          <a:solidFill>
            <a:srgbClr val="207AB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11" name="Straight Connector 10"/>
          <p:cNvCxnSpPr/>
          <p:nvPr/>
        </p:nvCxnSpPr>
        <p:spPr>
          <a:xfrm>
            <a:off x="2459463" y="931331"/>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2" name="Text Placeholder 11"/>
          <p:cNvSpPr>
            <a:spLocks noGrp="1"/>
          </p:cNvSpPr>
          <p:nvPr>
            <p:ph type="body" sz="quarter" idx="13"/>
          </p:nvPr>
        </p:nvSpPr>
        <p:spPr>
          <a:xfrm>
            <a:off x="534988" y="2322513"/>
            <a:ext cx="4400550" cy="393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3"/>
          <p:cNvSpPr>
            <a:spLocks noGrp="1"/>
          </p:cNvSpPr>
          <p:nvPr>
            <p:ph type="body" sz="quarter" idx="14"/>
          </p:nvPr>
        </p:nvSpPr>
        <p:spPr>
          <a:xfrm>
            <a:off x="5656263" y="1990725"/>
            <a:ext cx="2557462" cy="4078288"/>
          </a:xfrm>
        </p:spPr>
        <p:txBody>
          <a:bodyP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smtClean="0"/>
              <a:t>Click to edit Master text styles</a:t>
            </a:r>
          </a:p>
        </p:txBody>
      </p:sp>
      <p:sp>
        <p:nvSpPr>
          <p:cNvPr id="13" name="Title 1"/>
          <p:cNvSpPr>
            <a:spLocks noGrp="1"/>
          </p:cNvSpPr>
          <p:nvPr>
            <p:ph type="ctrTitle"/>
          </p:nvPr>
        </p:nvSpPr>
        <p:spPr>
          <a:xfrm>
            <a:off x="534988" y="1560140"/>
            <a:ext cx="4638676" cy="672146"/>
          </a:xfrm>
        </p:spPr>
        <p:txBody>
          <a:bodyPr>
            <a:noAutofit/>
          </a:bodyPr>
          <a:lstStyle/>
          <a:p>
            <a:pPr algn="l"/>
            <a:r>
              <a:rPr lang="en-US" sz="2800" b="1" smtClean="0">
                <a:solidFill>
                  <a:srgbClr val="1D3479"/>
                </a:solidFill>
                <a:latin typeface="Museo Slab 500"/>
              </a:rPr>
              <a:t>Click to edit Master title style</a:t>
            </a:r>
            <a:endParaRPr lang="en-US" sz="2800" b="1" dirty="0">
              <a:solidFill>
                <a:srgbClr val="1D3479"/>
              </a:solidFill>
              <a:latin typeface="Museo Slab 500"/>
              <a:cs typeface="Museo Slab 500"/>
            </a:endParaRPr>
          </a:p>
        </p:txBody>
      </p:sp>
    </p:spTree>
    <p:extLst>
      <p:ext uri="{BB962C8B-B14F-4D97-AF65-F5344CB8AC3E}">
        <p14:creationId xmlns:p14="http://schemas.microsoft.com/office/powerpoint/2010/main" val="23123745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nterior Option 5">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3C13A2E-32E4-6045-94ED-D844C5710F2C}" type="slidenum">
              <a:rPr lang="en-US" smtClean="0"/>
              <a:t>‹#›</a:t>
            </a:fld>
            <a:endParaRPr lang="en-US" dirty="0"/>
          </a:p>
        </p:txBody>
      </p:sp>
      <p:sp>
        <p:nvSpPr>
          <p:cNvPr id="9" name="Rectangle 8"/>
          <p:cNvSpPr/>
          <p:nvPr/>
        </p:nvSpPr>
        <p:spPr>
          <a:xfrm>
            <a:off x="5539318" y="6752161"/>
            <a:ext cx="3611858" cy="120191"/>
          </a:xfrm>
          <a:prstGeom prst="rect">
            <a:avLst/>
          </a:prstGeom>
          <a:solidFill>
            <a:srgbClr val="0287D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2"/>
          <a:srcRect l="23091" t="41555" r="54850" b="41109"/>
          <a:stretch/>
        </p:blipFill>
        <p:spPr>
          <a:xfrm>
            <a:off x="575729" y="380999"/>
            <a:ext cx="1743137" cy="1058333"/>
          </a:xfrm>
          <a:prstGeom prst="rect">
            <a:avLst/>
          </a:prstGeom>
        </p:spPr>
      </p:pic>
      <p:cxnSp>
        <p:nvCxnSpPr>
          <p:cNvPr id="11" name="Straight Connector 10"/>
          <p:cNvCxnSpPr/>
          <p:nvPr/>
        </p:nvCxnSpPr>
        <p:spPr>
          <a:xfrm>
            <a:off x="2425595" y="1295400"/>
            <a:ext cx="5931004"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13" name="Text Placeholder 12"/>
          <p:cNvSpPr>
            <a:spLocks noGrp="1"/>
          </p:cNvSpPr>
          <p:nvPr>
            <p:ph type="body" sz="quarter" idx="13"/>
          </p:nvPr>
        </p:nvSpPr>
        <p:spPr>
          <a:xfrm>
            <a:off x="613568" y="1469640"/>
            <a:ext cx="7916863" cy="1812925"/>
          </a:xfrm>
        </p:spPr>
        <p:txBody>
          <a:bodyPr numCol="2">
            <a:norm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4"/>
          <p:cNvSpPr>
            <a:spLocks noGrp="1"/>
          </p:cNvSpPr>
          <p:nvPr>
            <p:ph type="body" sz="quarter" idx="14"/>
          </p:nvPr>
        </p:nvSpPr>
        <p:spPr>
          <a:xfrm>
            <a:off x="576263" y="5259388"/>
            <a:ext cx="7780337" cy="1096962"/>
          </a:xfrm>
        </p:spPr>
        <p:txBody>
          <a:bodyPr numCol="2">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SmartArt Placeholder 16"/>
          <p:cNvSpPr>
            <a:spLocks noGrp="1"/>
          </p:cNvSpPr>
          <p:nvPr>
            <p:ph type="dgm" sz="quarter" idx="15"/>
          </p:nvPr>
        </p:nvSpPr>
        <p:spPr>
          <a:xfrm>
            <a:off x="634205" y="3237446"/>
            <a:ext cx="7875588" cy="2006600"/>
          </a:xfrm>
        </p:spPr>
        <p:txBody>
          <a:bodyPr/>
          <a:lstStyle/>
          <a:p>
            <a:r>
              <a:rPr lang="en-US" dirty="0" smtClean="0"/>
              <a:t>Click icon to add SmartArt graphic</a:t>
            </a:r>
            <a:endParaRPr lang="en-US" dirty="0"/>
          </a:p>
        </p:txBody>
      </p:sp>
      <p:sp>
        <p:nvSpPr>
          <p:cNvPr id="2" name="Title 1"/>
          <p:cNvSpPr>
            <a:spLocks noGrp="1"/>
          </p:cNvSpPr>
          <p:nvPr>
            <p:ph type="title"/>
          </p:nvPr>
        </p:nvSpPr>
        <p:spPr>
          <a:xfrm>
            <a:off x="2425594" y="590719"/>
            <a:ext cx="6261205" cy="704682"/>
          </a:xfrm>
        </p:spPr>
        <p:txBody>
          <a:bodyPr>
            <a:normAutofit/>
          </a:bodyPr>
          <a:lstStyle>
            <a:lvl1pPr>
              <a:defRPr sz="2800"/>
            </a:lvl1pPr>
          </a:lstStyle>
          <a:p>
            <a:r>
              <a:rPr lang="en-US" smtClean="0"/>
              <a:t>Click to edit Master title style</a:t>
            </a:r>
            <a:endParaRPr lang="en-US" dirty="0"/>
          </a:p>
        </p:txBody>
      </p:sp>
    </p:spTree>
    <p:extLst>
      <p:ext uri="{BB962C8B-B14F-4D97-AF65-F5344CB8AC3E}">
        <p14:creationId xmlns:p14="http://schemas.microsoft.com/office/powerpoint/2010/main" val="285323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61BD085-3FDF-DB42-A92E-6B693E115016}" type="datetimeFigureOut">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3C13A2E-32E4-6045-94ED-D844C5710F2C}" type="slidenum">
              <a:rPr lang="en-US" smtClean="0"/>
              <a:t>‹#›</a:t>
            </a:fld>
            <a:endParaRPr lang="en-US" dirty="0"/>
          </a:p>
        </p:txBody>
      </p:sp>
      <p:sp>
        <p:nvSpPr>
          <p:cNvPr id="7" name="Title 1"/>
          <p:cNvSpPr>
            <a:spLocks noGrp="1"/>
          </p:cNvSpPr>
          <p:nvPr>
            <p:ph type="ctrTitle" hasCustomPrompt="1"/>
          </p:nvPr>
        </p:nvSpPr>
        <p:spPr>
          <a:xfrm>
            <a:off x="2710078" y="5325000"/>
            <a:ext cx="5729915" cy="835894"/>
          </a:xfrm>
        </p:spPr>
        <p:txBody>
          <a:bodyPr>
            <a:noAutofit/>
          </a:bodyPr>
          <a:lstStyle>
            <a:lvl1pPr>
              <a:defRPr sz="3200"/>
            </a:lvl1pPr>
          </a:lstStyle>
          <a:p>
            <a:pPr algn="l"/>
            <a:r>
              <a:rPr lang="en-US" sz="2800" b="1" dirty="0" smtClean="0">
                <a:solidFill>
                  <a:srgbClr val="1D3479"/>
                </a:solidFill>
                <a:latin typeface="Museo Slab 500"/>
                <a:cs typeface="Museo Slab 500"/>
              </a:rPr>
              <a:t>Section Header</a:t>
            </a:r>
            <a:endParaRPr lang="en-US" sz="2800" b="1" dirty="0">
              <a:solidFill>
                <a:srgbClr val="1D3479"/>
              </a:solidFill>
              <a:latin typeface="Museo Slab 500"/>
              <a:cs typeface="Museo Slab 500"/>
            </a:endParaRPr>
          </a:p>
        </p:txBody>
      </p:sp>
      <p:pic>
        <p:nvPicPr>
          <p:cNvPr id="8" name="Picture 7"/>
          <p:cNvPicPr>
            <a:picLocks noChangeAspect="1"/>
          </p:cNvPicPr>
          <p:nvPr/>
        </p:nvPicPr>
        <p:blipFill rotWithShape="1">
          <a:blip r:embed="rId2"/>
          <a:srcRect l="20433" t="39643" r="18612" b="38942"/>
          <a:stretch/>
        </p:blipFill>
        <p:spPr>
          <a:xfrm>
            <a:off x="457202" y="160865"/>
            <a:ext cx="5240867" cy="1422400"/>
          </a:xfrm>
          <a:prstGeom prst="rect">
            <a:avLst/>
          </a:prstGeom>
        </p:spPr>
      </p:pic>
      <p:cxnSp>
        <p:nvCxnSpPr>
          <p:cNvPr id="9" name="Straight Connector 8"/>
          <p:cNvCxnSpPr/>
          <p:nvPr/>
        </p:nvCxnSpPr>
        <p:spPr>
          <a:xfrm>
            <a:off x="698397" y="1735664"/>
            <a:ext cx="7666670" cy="0"/>
          </a:xfrm>
          <a:prstGeom prst="line">
            <a:avLst/>
          </a:prstGeom>
          <a:ln>
            <a:solidFill>
              <a:srgbClr val="AEB3B6"/>
            </a:solidFill>
            <a:prstDash val="dot"/>
          </a:ln>
          <a:effectLst/>
        </p:spPr>
        <p:style>
          <a:lnRef idx="2">
            <a:schemeClr val="accent1"/>
          </a:lnRef>
          <a:fillRef idx="0">
            <a:schemeClr val="accent1"/>
          </a:fillRef>
          <a:effectRef idx="1">
            <a:schemeClr val="accent1"/>
          </a:effectRef>
          <a:fontRef idx="minor">
            <a:schemeClr val="tx1"/>
          </a:fontRef>
        </p:style>
      </p:cxnSp>
      <p:sp>
        <p:nvSpPr>
          <p:cNvPr id="3" name="Picture Placeholder 2"/>
          <p:cNvSpPr>
            <a:spLocks noGrp="1"/>
          </p:cNvSpPr>
          <p:nvPr>
            <p:ph type="pic" sz="quarter" idx="13"/>
          </p:nvPr>
        </p:nvSpPr>
        <p:spPr>
          <a:xfrm>
            <a:off x="531812" y="1888064"/>
            <a:ext cx="8080375" cy="3284537"/>
          </a:xfrm>
        </p:spPr>
        <p:txBody>
          <a:bodyPr/>
          <a:lstStyle/>
          <a:p>
            <a:r>
              <a:rPr lang="en-US" dirty="0" smtClean="0"/>
              <a:t>Click icon to add picture</a:t>
            </a:r>
            <a:endParaRPr lang="en-US" dirty="0"/>
          </a:p>
        </p:txBody>
      </p:sp>
    </p:spTree>
    <p:extLst>
      <p:ext uri="{BB962C8B-B14F-4D97-AF65-F5344CB8AC3E}">
        <p14:creationId xmlns:p14="http://schemas.microsoft.com/office/powerpoint/2010/main" val="5717252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latin typeface="Trebuchet MS" panose="020B0603020202020204" pitchFamily="34" charset="0"/>
              </a:defRPr>
            </a:lvl1pPr>
          </a:lstStyle>
          <a:p>
            <a:fld id="{E61BD085-3FDF-DB42-A92E-6B693E115016}" type="datetimeFigureOut">
              <a:rPr lang="en-US" smtClean="0"/>
              <a:pPr/>
              <a:t>9/19/2018</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rebuchet MS" panose="020B0603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13A2E-32E4-6045-94ED-D844C5710F2C}" type="slidenum">
              <a:rPr lang="en-US" smtClean="0"/>
              <a:t>‹#›</a:t>
            </a:fld>
            <a:endParaRPr lang="en-US" dirty="0"/>
          </a:p>
        </p:txBody>
      </p:sp>
    </p:spTree>
    <p:extLst>
      <p:ext uri="{BB962C8B-B14F-4D97-AF65-F5344CB8AC3E}">
        <p14:creationId xmlns:p14="http://schemas.microsoft.com/office/powerpoint/2010/main" val="10206920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50" r:id="rId5"/>
    <p:sldLayoutId id="2147483663" r:id="rId6"/>
    <p:sldLayoutId id="2147483665" r:id="rId7"/>
    <p:sldLayoutId id="2147483664"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 id="2147483666" r:id="rId18"/>
    <p:sldLayoutId id="2147483667" r:id="rId19"/>
    <p:sldLayoutId id="2147483668" r:id="rId20"/>
  </p:sldLayoutIdLst>
  <p:timing>
    <p:tnLst>
      <p:par>
        <p:cTn id="1" dur="indefinite" restart="never" nodeType="tmRoot"/>
      </p:par>
    </p:tnLst>
  </p:timing>
  <p:txStyles>
    <p:titleStyle>
      <a:lvl1pPr algn="l" defTabSz="457200" rtl="0" eaLnBrk="1" latinLnBrk="0" hangingPunct="1">
        <a:spcBef>
          <a:spcPct val="0"/>
        </a:spcBef>
        <a:buNone/>
        <a:defRPr lang="en-US" sz="4000" b="1" kern="1200" dirty="0" smtClean="0">
          <a:solidFill>
            <a:srgbClr val="1D3479"/>
          </a:solidFill>
          <a:latin typeface="Museo Slab 500"/>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panose="020B0603020202020204" pitchFamily="34" charset="0"/>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Trebuchet MS" panose="020B0603020202020204" pitchFamily="34" charset="0"/>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Trebuchet MS" panose="020B0603020202020204" pitchFamily="34" charset="0"/>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Trebuchet MS" panose="020B0603020202020204" pitchFamily="34" charset="0"/>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Trebuchet MS" panose="020B0603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0.emf"/></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emf"/><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15.emf"/><Relationship Id="rId4" Type="http://schemas.openxmlformats.org/officeDocument/2006/relationships/image" Target="../media/image21.emf"/></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0.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701863"/>
          </a:xfrm>
          <a:prstGeom prst="rect">
            <a:avLst/>
          </a:prstGeom>
        </p:spPr>
      </p:pic>
      <p:sp>
        <p:nvSpPr>
          <p:cNvPr id="9" name="Rectangle 8"/>
          <p:cNvSpPr/>
          <p:nvPr/>
        </p:nvSpPr>
        <p:spPr>
          <a:xfrm>
            <a:off x="0" y="0"/>
            <a:ext cx="9144000" cy="1322294"/>
          </a:xfrm>
          <a:prstGeom prst="rect">
            <a:avLst/>
          </a:prstGeom>
          <a:solidFill>
            <a:schemeClr val="bg1">
              <a:alpha val="84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prstClr val="white"/>
              </a:solidFill>
            </a:endParaRPr>
          </a:p>
        </p:txBody>
      </p:sp>
      <p:pic>
        <p:nvPicPr>
          <p:cNvPr id="10" name="Picture 9" descr="Colorado_DOT.final.ai"/>
          <p:cNvPicPr>
            <a:picLocks noChangeAspect="1"/>
          </p:cNvPicPr>
          <p:nvPr/>
        </p:nvPicPr>
        <p:blipFill rotWithShape="1">
          <a:blip r:embed="rId4">
            <a:extLst>
              <a:ext uri="{28A0092B-C50C-407E-A947-70E740481C1C}">
                <a14:useLocalDpi xmlns:a14="http://schemas.microsoft.com/office/drawing/2010/main" val="0"/>
              </a:ext>
            </a:extLst>
          </a:blip>
          <a:srcRect l="22418" t="41049" r="20025" b="33334"/>
          <a:stretch/>
        </p:blipFill>
        <p:spPr>
          <a:xfrm>
            <a:off x="70331" y="201208"/>
            <a:ext cx="3711380" cy="1276427"/>
          </a:xfrm>
          <a:prstGeom prst="rect">
            <a:avLst/>
          </a:prstGeom>
        </p:spPr>
      </p:pic>
      <p:sp>
        <p:nvSpPr>
          <p:cNvPr id="6" name="Title 1"/>
          <p:cNvSpPr txBox="1">
            <a:spLocks/>
          </p:cNvSpPr>
          <p:nvPr/>
        </p:nvSpPr>
        <p:spPr>
          <a:xfrm>
            <a:off x="107856" y="4999391"/>
            <a:ext cx="8454571" cy="1560286"/>
          </a:xfrm>
          <a:prstGeom prst="rect">
            <a:avLst/>
          </a:prstGeom>
        </p:spPr>
        <p:txBody>
          <a:bodyPr vert="horz" lIns="91440" tIns="0" rIns="91440" bIns="0" rtlCol="0" anchor="b">
            <a:normAutofit/>
          </a:bodyPr>
          <a:lstStyle>
            <a:lvl1pPr algn="l" defTabSz="457200" rtl="0" eaLnBrk="1" latinLnBrk="0" hangingPunct="1">
              <a:spcBef>
                <a:spcPct val="0"/>
              </a:spcBef>
              <a:buNone/>
              <a:defRPr lang="en-US" sz="2700" b="0" kern="1200">
                <a:solidFill>
                  <a:srgbClr val="FFFFFF"/>
                </a:solidFill>
                <a:latin typeface="Museo Slab 500"/>
                <a:ea typeface="+mj-ea"/>
                <a:cs typeface="+mj-cs"/>
              </a:defRPr>
            </a:lvl1pPr>
          </a:lstStyle>
          <a:p>
            <a:r>
              <a:rPr lang="en-US" sz="2400" dirty="0" smtClean="0"/>
              <a:t>Domestic Scan 14-01, Peer Exchange</a:t>
            </a:r>
            <a:br>
              <a:rPr lang="en-US" sz="2400" dirty="0" smtClean="0"/>
            </a:br>
            <a:r>
              <a:rPr lang="en-US" sz="2400" dirty="0" smtClean="0"/>
              <a:t>Using data to evaluate funding needs and allocate funding</a:t>
            </a:r>
            <a:endParaRPr lang="en-US" sz="2400" dirty="0"/>
          </a:p>
        </p:txBody>
      </p:sp>
    </p:spTree>
    <p:extLst>
      <p:ext uri="{BB962C8B-B14F-4D97-AF65-F5344CB8AC3E}">
        <p14:creationId xmlns:p14="http://schemas.microsoft.com/office/powerpoint/2010/main" val="357656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lorado_DOT.final.ai"/>
          <p:cNvPicPr>
            <a:picLocks noChangeAspect="1"/>
          </p:cNvPicPr>
          <p:nvPr/>
        </p:nvPicPr>
        <p:blipFill rotWithShape="1">
          <a:blip r:embed="rId2">
            <a:extLst>
              <a:ext uri="{28A0092B-C50C-407E-A947-70E740481C1C}">
                <a14:useLocalDpi xmlns:a14="http://schemas.microsoft.com/office/drawing/2010/main" val="0"/>
              </a:ext>
            </a:extLst>
          </a:blip>
          <a:srcRect l="23147" t="41956" r="54782" b="42035"/>
          <a:stretch/>
        </p:blipFill>
        <p:spPr>
          <a:xfrm>
            <a:off x="439837" y="217071"/>
            <a:ext cx="1672664" cy="937457"/>
          </a:xfrm>
          <a:prstGeom prst="rect">
            <a:avLst/>
          </a:prstGeom>
        </p:spPr>
      </p:pic>
      <p:sp>
        <p:nvSpPr>
          <p:cNvPr id="4"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Region Striping Inventories</a:t>
            </a:r>
            <a:endParaRPr lang="en-US" sz="3200" b="1" dirty="0">
              <a:solidFill>
                <a:srgbClr val="FF0000"/>
              </a:solidFill>
              <a:latin typeface="Museo 300"/>
              <a:cs typeface="Museo 300"/>
            </a:endParaRPr>
          </a:p>
        </p:txBody>
      </p:sp>
      <p:cxnSp>
        <p:nvCxnSpPr>
          <p:cNvPr id="6"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680" y="1469543"/>
            <a:ext cx="4639881" cy="298839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2634" y="3798444"/>
            <a:ext cx="4337294" cy="2793512"/>
          </a:xfrm>
          <a:prstGeom prst="rect">
            <a:avLst/>
          </a:prstGeom>
        </p:spPr>
      </p:pic>
    </p:spTree>
    <p:extLst>
      <p:ext uri="{BB962C8B-B14F-4D97-AF65-F5344CB8AC3E}">
        <p14:creationId xmlns:p14="http://schemas.microsoft.com/office/powerpoint/2010/main" val="1000977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sp>
        <p:nvSpPr>
          <p:cNvPr id="2" name="Title 1"/>
          <p:cNvSpPr>
            <a:spLocks noGrp="1"/>
          </p:cNvSpPr>
          <p:nvPr>
            <p:ph type="title" idx="4294967295"/>
          </p:nvPr>
        </p:nvSpPr>
        <p:spPr>
          <a:xfrm>
            <a:off x="457200" y="1371600"/>
            <a:ext cx="2971800" cy="1371600"/>
          </a:xfrm>
        </p:spPr>
        <p:txBody>
          <a:bodyPr lIns="0" tIns="0" rIns="0" bIns="0" anchor="t" anchorCtr="0">
            <a:noAutofit/>
          </a:bodyPr>
          <a:lstStyle/>
          <a:p>
            <a:r>
              <a:rPr lang="en-US" sz="2000" b="1" dirty="0">
                <a:solidFill>
                  <a:srgbClr val="1D3D7F"/>
                </a:solidFill>
                <a:latin typeface="Museo Slab 500"/>
                <a:cs typeface="Times New Roman" panose="02020603050405020304" pitchFamily="18" charset="0"/>
              </a:rPr>
              <a:t>Lead Metric: </a:t>
            </a:r>
            <a:br>
              <a:rPr lang="en-US" sz="2000" b="1" dirty="0">
                <a:solidFill>
                  <a:srgbClr val="1D3D7F"/>
                </a:solidFill>
                <a:latin typeface="Museo Slab 500"/>
                <a:cs typeface="Times New Roman" panose="02020603050405020304" pitchFamily="18" charset="0"/>
              </a:rPr>
            </a:br>
            <a:r>
              <a:rPr lang="en-US" sz="2000" b="1" dirty="0">
                <a:solidFill>
                  <a:srgbClr val="1D3D7F"/>
                </a:solidFill>
                <a:latin typeface="Museo Slab 500"/>
                <a:cs typeface="Times New Roman" panose="02020603050405020304" pitchFamily="18" charset="0"/>
              </a:rPr>
              <a:t>Retro-reflectivity of Long-Line Pavement Markings</a:t>
            </a:r>
            <a:br>
              <a:rPr lang="en-US" sz="2000" b="1" dirty="0">
                <a:solidFill>
                  <a:srgbClr val="1D3D7F"/>
                </a:solidFill>
                <a:latin typeface="Museo Slab 500"/>
                <a:cs typeface="Times New Roman" panose="02020603050405020304" pitchFamily="18" charset="0"/>
              </a:rPr>
            </a:br>
            <a:endParaRPr lang="en-US" sz="2000" b="1" dirty="0">
              <a:solidFill>
                <a:srgbClr val="1D3D7F"/>
              </a:solidFill>
            </a:endParaRPr>
          </a:p>
        </p:txBody>
      </p:sp>
      <p:sp>
        <p:nvSpPr>
          <p:cNvPr id="4" name="Text Placeholder 3"/>
          <p:cNvSpPr>
            <a:spLocks noGrp="1" noChangeAspect="1"/>
          </p:cNvSpPr>
          <p:nvPr>
            <p:ph type="body" sz="half" idx="4294967295"/>
          </p:nvPr>
        </p:nvSpPr>
        <p:spPr>
          <a:xfrm>
            <a:off x="457200" y="2743200"/>
            <a:ext cx="2971800" cy="3657600"/>
          </a:xfrm>
        </p:spPr>
        <p:txBody>
          <a:bodyPr lIns="0" tIns="0" rIns="0" bIns="0">
            <a:noAutofit/>
          </a:bodyPr>
          <a:lstStyle/>
          <a:p>
            <a:pPr marL="0" indent="0">
              <a:lnSpc>
                <a:spcPct val="100000"/>
              </a:lnSpc>
              <a:buNone/>
            </a:pPr>
            <a:r>
              <a:rPr lang="en-US" sz="1400" b="1" dirty="0">
                <a:latin typeface="Trebuchet MS" panose="020B0603020202020204" pitchFamily="34" charset="0"/>
                <a:cs typeface="Times New Roman" panose="02020603050405020304" pitchFamily="18" charset="0"/>
              </a:rPr>
              <a:t>Metric Description</a:t>
            </a:r>
            <a:r>
              <a:rPr lang="en-US" sz="1400" dirty="0">
                <a:latin typeface="Trebuchet MS" panose="020B0603020202020204" pitchFamily="34" charset="0"/>
                <a:cs typeface="Times New Roman" panose="02020603050405020304" pitchFamily="18" charset="0"/>
              </a:rPr>
              <a:t>:  Achieve a level of service ( LOS ) of C or greater for 67% or more of striping assets by the end of calendar year 2018.</a:t>
            </a:r>
          </a:p>
          <a:p>
            <a:pPr marL="0" indent="0">
              <a:lnSpc>
                <a:spcPct val="100000"/>
              </a:lnSpc>
              <a:buNone/>
            </a:pPr>
            <a:r>
              <a:rPr lang="en-US" sz="1400" b="1" dirty="0" smtClean="0">
                <a:latin typeface="Trebuchet MS" panose="020B0603020202020204" pitchFamily="34" charset="0"/>
                <a:cs typeface="Times New Roman" panose="02020603050405020304" pitchFamily="18" charset="0"/>
              </a:rPr>
              <a:t>Why </a:t>
            </a:r>
            <a:r>
              <a:rPr lang="en-US" sz="1400" b="1" dirty="0">
                <a:latin typeface="Trebuchet MS" panose="020B0603020202020204" pitchFamily="34" charset="0"/>
                <a:cs typeface="Times New Roman" panose="02020603050405020304" pitchFamily="18" charset="0"/>
              </a:rPr>
              <a:t>it Matters</a:t>
            </a:r>
            <a:r>
              <a:rPr lang="en-US" sz="1400" dirty="0">
                <a:latin typeface="Trebuchet MS" panose="020B0603020202020204" pitchFamily="34" charset="0"/>
                <a:cs typeface="Times New Roman" panose="02020603050405020304" pitchFamily="18" charset="0"/>
              </a:rPr>
              <a:t>: This measure ensures the average statewide retro-reflectivity of longitudinal pavement markings is at or above the acceptable minimum level.</a:t>
            </a:r>
          </a:p>
          <a:p>
            <a:pPr marL="0" indent="0">
              <a:buNone/>
            </a:pPr>
            <a:endParaRPr lang="en-US" sz="1400" dirty="0">
              <a:latin typeface="Trebuchet MS" panose="020B0603020202020204" pitchFamily="34" charset="0"/>
              <a:cs typeface="Times New Roman" panose="02020603050405020304" pitchFamily="18" charset="0"/>
            </a:endParaRPr>
          </a:p>
          <a:p>
            <a:pPr marL="0" indent="0" defTabSz="685800">
              <a:lnSpc>
                <a:spcPct val="100000"/>
              </a:lnSpc>
              <a:spcBef>
                <a:spcPts val="0"/>
              </a:spcBef>
              <a:buNone/>
              <a:defRPr/>
            </a:pPr>
            <a:r>
              <a:rPr lang="en-US" sz="1600" b="1" dirty="0">
                <a:solidFill>
                  <a:srgbClr val="F36F1B"/>
                </a:solidFill>
                <a:latin typeface="Trebuchet MS" panose="020B0603020202020204" pitchFamily="34" charset="0"/>
              </a:rPr>
              <a:t>Target for Lower Ranges: &lt;33</a:t>
            </a:r>
            <a:r>
              <a:rPr lang="en-US" sz="1600" b="1" dirty="0" smtClean="0">
                <a:solidFill>
                  <a:srgbClr val="F36F1B"/>
                </a:solidFill>
                <a:latin typeface="Trebuchet MS" panose="020B0603020202020204" pitchFamily="34" charset="0"/>
              </a:rPr>
              <a:t>%</a:t>
            </a:r>
          </a:p>
          <a:p>
            <a:pPr marL="0" indent="0" defTabSz="685800">
              <a:lnSpc>
                <a:spcPct val="100000"/>
              </a:lnSpc>
              <a:spcBef>
                <a:spcPts val="0"/>
              </a:spcBef>
              <a:buNone/>
              <a:defRPr/>
            </a:pPr>
            <a:r>
              <a:rPr lang="en-US" sz="1600" b="1" dirty="0" smtClean="0">
                <a:latin typeface="Trebuchet MS" panose="020B0603020202020204" pitchFamily="34" charset="0"/>
              </a:rPr>
              <a:t>Actual</a:t>
            </a:r>
            <a:endParaRPr lang="en-US" sz="1600" b="1" dirty="0">
              <a:latin typeface="Trebuchet MS" panose="020B0603020202020204" pitchFamily="34" charset="0"/>
            </a:endParaRPr>
          </a:p>
        </p:txBody>
      </p:sp>
      <p:pic>
        <p:nvPicPr>
          <p:cNvPr id="8" name="Picture 7" descr="Colorado_DOT.final.ai"/>
          <p:cNvPicPr>
            <a:picLocks noChangeAspect="1"/>
          </p:cNvPicPr>
          <p:nvPr/>
        </p:nvPicPr>
        <p:blipFill rotWithShape="1">
          <a:blip r:embed="rId3">
            <a:extLst>
              <a:ext uri="{28A0092B-C50C-407E-A947-70E740481C1C}">
                <a14:useLocalDpi xmlns:a14="http://schemas.microsoft.com/office/drawing/2010/main" val="0"/>
              </a:ext>
            </a:extLst>
          </a:blip>
          <a:srcRect l="23147" t="41956" r="54782" b="42035"/>
          <a:stretch/>
        </p:blipFill>
        <p:spPr>
          <a:xfrm>
            <a:off x="457200" y="228600"/>
            <a:ext cx="1672664" cy="937457"/>
          </a:xfrm>
          <a:prstGeom prst="rect">
            <a:avLst/>
          </a:prstGeom>
        </p:spPr>
      </p:pic>
      <p:sp>
        <p:nvSpPr>
          <p:cNvPr id="9" name="Rectangle 8"/>
          <p:cNvSpPr/>
          <p:nvPr/>
        </p:nvSpPr>
        <p:spPr>
          <a:xfrm>
            <a:off x="5486400" y="6739128"/>
            <a:ext cx="3657600" cy="118872"/>
          </a:xfrm>
          <a:prstGeom prst="rect">
            <a:avLst/>
          </a:prstGeom>
          <a:solidFill>
            <a:srgbClr val="485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350" dirty="0">
              <a:solidFill>
                <a:prstClr val="white"/>
              </a:solidFill>
            </a:endParaRPr>
          </a:p>
        </p:txBody>
      </p:sp>
      <p:pic>
        <p:nvPicPr>
          <p:cNvPr id="6" name="Picture 5"/>
          <p:cNvPicPr>
            <a:picLocks noChangeAspect="1"/>
          </p:cNvPicPr>
          <p:nvPr/>
        </p:nvPicPr>
        <p:blipFill>
          <a:blip r:embed="rId4"/>
          <a:stretch>
            <a:fillRect/>
          </a:stretch>
        </p:blipFill>
        <p:spPr>
          <a:xfrm>
            <a:off x="4269858" y="1022773"/>
            <a:ext cx="4325502" cy="2634827"/>
          </a:xfrm>
          <a:prstGeom prst="rect">
            <a:avLst/>
          </a:prstGeom>
        </p:spPr>
      </p:pic>
      <p:pic>
        <p:nvPicPr>
          <p:cNvPr id="7" name="Picture 6"/>
          <p:cNvPicPr>
            <a:picLocks noChangeAspect="1"/>
          </p:cNvPicPr>
          <p:nvPr/>
        </p:nvPicPr>
        <p:blipFill>
          <a:blip r:embed="rId5"/>
          <a:stretch>
            <a:fillRect/>
          </a:stretch>
        </p:blipFill>
        <p:spPr>
          <a:xfrm>
            <a:off x="4269858" y="3865250"/>
            <a:ext cx="4325502" cy="2666228"/>
          </a:xfrm>
          <a:prstGeom prst="rect">
            <a:avLst/>
          </a:prstGeom>
        </p:spPr>
      </p:pic>
      <p:cxnSp>
        <p:nvCxnSpPr>
          <p:cNvPr id="5" name="Straight Connector 4"/>
          <p:cNvCxnSpPr/>
          <p:nvPr/>
        </p:nvCxnSpPr>
        <p:spPr>
          <a:xfrm>
            <a:off x="4524047" y="2760345"/>
            <a:ext cx="37239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524375" y="2667000"/>
            <a:ext cx="3723640" cy="0"/>
          </a:xfrm>
          <a:prstGeom prst="line">
            <a:avLst/>
          </a:prstGeom>
          <a:ln/>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flipV="1">
            <a:off x="4551803" y="5674995"/>
            <a:ext cx="3971167" cy="12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4547870" y="5507355"/>
            <a:ext cx="3975100" cy="3176"/>
          </a:xfrm>
          <a:prstGeom prst="line">
            <a:avLst/>
          </a:prstGeom>
          <a:ln/>
        </p:spPr>
        <p:style>
          <a:lnRef idx="3">
            <a:schemeClr val="accent2"/>
          </a:lnRef>
          <a:fillRef idx="0">
            <a:schemeClr val="accent2"/>
          </a:fillRef>
          <a:effectRef idx="2">
            <a:schemeClr val="accent2"/>
          </a:effectRef>
          <a:fontRef idx="minor">
            <a:schemeClr val="tx1"/>
          </a:fontRef>
        </p:style>
      </p:cxnSp>
      <p:sp>
        <p:nvSpPr>
          <p:cNvPr id="22" name="Rectangle 21"/>
          <p:cNvSpPr/>
          <p:nvPr/>
        </p:nvSpPr>
        <p:spPr>
          <a:xfrm>
            <a:off x="2286000" y="350653"/>
            <a:ext cx="5777544" cy="523220"/>
          </a:xfrm>
          <a:prstGeom prst="rect">
            <a:avLst/>
          </a:prstGeom>
        </p:spPr>
        <p:txBody>
          <a:bodyPr wrap="none">
            <a:spAutoFit/>
          </a:bodyPr>
          <a:lstStyle/>
          <a:p>
            <a:r>
              <a:rPr lang="en-US" sz="2800" b="1" dirty="0">
                <a:solidFill>
                  <a:srgbClr val="1D3479"/>
                </a:solidFill>
                <a:latin typeface="Museo Slab 500"/>
                <a:cs typeface="Museo Slab 500"/>
              </a:rPr>
              <a:t>CDOT Striping Research </a:t>
            </a:r>
            <a:r>
              <a:rPr lang="en-US" sz="2800" b="1" dirty="0" smtClean="0">
                <a:solidFill>
                  <a:srgbClr val="1D3479"/>
                </a:solidFill>
                <a:latin typeface="Museo Slab 500"/>
                <a:cs typeface="Museo Slab 500"/>
              </a:rPr>
              <a:t>Results</a:t>
            </a:r>
            <a:endParaRPr lang="en-US" sz="2800" b="1" dirty="0">
              <a:solidFill>
                <a:srgbClr val="FF0000"/>
              </a:solidFill>
              <a:latin typeface="Museo 300"/>
              <a:cs typeface="Museo 300"/>
            </a:endParaRPr>
          </a:p>
        </p:txBody>
      </p:sp>
    </p:spTree>
    <p:extLst>
      <p:ext uri="{BB962C8B-B14F-4D97-AF65-F5344CB8AC3E}">
        <p14:creationId xmlns:p14="http://schemas.microsoft.com/office/powerpoint/2010/main" val="1518931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rgbClr val="1D3479"/>
                </a:solidFill>
                <a:latin typeface="Museo Slab 500"/>
                <a:cs typeface="Museo Slab 500"/>
              </a:rPr>
              <a:t>Striping Visibility Levels of Service</a:t>
            </a:r>
            <a:endParaRPr lang="en-US" sz="2800" b="1" dirty="0">
              <a:solidFill>
                <a:srgbClr val="FF0000"/>
              </a:solidFill>
              <a:latin typeface="Museo 300"/>
              <a:cs typeface="Museo 300"/>
            </a:endParaRPr>
          </a:p>
        </p:txBody>
      </p:sp>
      <p:cxnSp>
        <p:nvCxnSpPr>
          <p:cNvPr id="8"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pic>
        <p:nvPicPr>
          <p:cNvPr id="9" name="Picture 8" descr="Colorado_DOT.final.ai"/>
          <p:cNvPicPr>
            <a:picLocks noChangeAspect="1"/>
          </p:cNvPicPr>
          <p:nvPr/>
        </p:nvPicPr>
        <p:blipFill rotWithShape="1">
          <a:blip r:embed="rId2">
            <a:extLst>
              <a:ext uri="{28A0092B-C50C-407E-A947-70E740481C1C}">
                <a14:useLocalDpi xmlns:a14="http://schemas.microsoft.com/office/drawing/2010/main" val="0"/>
              </a:ext>
            </a:extLst>
          </a:blip>
          <a:srcRect l="23147" t="41956" r="54782" b="42035"/>
          <a:stretch/>
        </p:blipFill>
        <p:spPr>
          <a:xfrm>
            <a:off x="457200" y="228600"/>
            <a:ext cx="1672664" cy="937457"/>
          </a:xfrm>
          <a:prstGeom prst="rect">
            <a:avLst/>
          </a:prstGeom>
        </p:spPr>
      </p:pic>
      <p:sp>
        <p:nvSpPr>
          <p:cNvPr id="10" name="Rectangle 9"/>
          <p:cNvSpPr/>
          <p:nvPr/>
        </p:nvSpPr>
        <p:spPr>
          <a:xfrm>
            <a:off x="5486400" y="6739128"/>
            <a:ext cx="3657600" cy="118872"/>
          </a:xfrm>
          <a:prstGeom prst="rect">
            <a:avLst/>
          </a:prstGeom>
          <a:solidFill>
            <a:srgbClr val="485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350" dirty="0">
              <a:solidFill>
                <a:prstClr val="white"/>
              </a:solidFill>
            </a:endParaRPr>
          </a:p>
        </p:txBody>
      </p:sp>
      <p:graphicFrame>
        <p:nvGraphicFramePr>
          <p:cNvPr id="2" name="Table 1"/>
          <p:cNvGraphicFramePr>
            <a:graphicFrameLocks noGrp="1" noChangeAspect="1"/>
          </p:cNvGraphicFramePr>
          <p:nvPr>
            <p:extLst/>
          </p:nvPr>
        </p:nvGraphicFramePr>
        <p:xfrm>
          <a:off x="3534032" y="1166056"/>
          <a:ext cx="5474044" cy="5400899"/>
        </p:xfrm>
        <a:graphic>
          <a:graphicData uri="http://schemas.openxmlformats.org/drawingml/2006/table">
            <a:tbl>
              <a:tblPr firstRow="1" bandRow="1">
                <a:tableStyleId>{2D5ABB26-0587-4C30-8999-92F81FD0307C}</a:tableStyleId>
              </a:tblPr>
              <a:tblGrid>
                <a:gridCol w="792987">
                  <a:extLst>
                    <a:ext uri="{9D8B030D-6E8A-4147-A177-3AD203B41FA5}">
                      <a16:colId xmlns:a16="http://schemas.microsoft.com/office/drawing/2014/main" val="20000"/>
                    </a:ext>
                  </a:extLst>
                </a:gridCol>
                <a:gridCol w="1567154">
                  <a:extLst>
                    <a:ext uri="{9D8B030D-6E8A-4147-A177-3AD203B41FA5}">
                      <a16:colId xmlns:a16="http://schemas.microsoft.com/office/drawing/2014/main" val="20001"/>
                    </a:ext>
                  </a:extLst>
                </a:gridCol>
                <a:gridCol w="1655805">
                  <a:extLst>
                    <a:ext uri="{9D8B030D-6E8A-4147-A177-3AD203B41FA5}">
                      <a16:colId xmlns:a16="http://schemas.microsoft.com/office/drawing/2014/main" val="20003"/>
                    </a:ext>
                  </a:extLst>
                </a:gridCol>
                <a:gridCol w="617838">
                  <a:extLst>
                    <a:ext uri="{9D8B030D-6E8A-4147-A177-3AD203B41FA5}">
                      <a16:colId xmlns:a16="http://schemas.microsoft.com/office/drawing/2014/main" val="20004"/>
                    </a:ext>
                  </a:extLst>
                </a:gridCol>
                <a:gridCol w="840260">
                  <a:extLst>
                    <a:ext uri="{9D8B030D-6E8A-4147-A177-3AD203B41FA5}">
                      <a16:colId xmlns:a16="http://schemas.microsoft.com/office/drawing/2014/main" val="20005"/>
                    </a:ext>
                  </a:extLst>
                </a:gridCol>
              </a:tblGrid>
              <a:tr h="359627">
                <a:tc>
                  <a:txBody>
                    <a:bodyPr/>
                    <a:lstStyle/>
                    <a:p>
                      <a:endParaRPr lang="en-US" sz="1600" dirty="0">
                        <a:latin typeface="Trebuchet MS" panose="020B0603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1800" b="1" dirty="0" smtClean="0">
                          <a:latin typeface="Trebuchet MS" panose="020B0603020202020204" pitchFamily="34" charset="0"/>
                        </a:rPr>
                        <a:t>Paint/Epoxy/Tape</a:t>
                      </a:r>
                    </a:p>
                    <a:p>
                      <a:pPr algn="ctr"/>
                      <a:endParaRPr lang="en-US" sz="600" dirty="0">
                        <a:latin typeface="Trebuchet MS" panose="020B0603020202020204" pitchFamily="34" charset="0"/>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dirty="0">
                        <a:latin typeface="Trebuchet MS" panose="020B0603020202020204" pitchFamily="34" charset="0"/>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r"/>
                      <a:endParaRPr lang="en-US" sz="1600" dirty="0">
                        <a:solidFill>
                          <a:srgbClr val="F36F1B"/>
                        </a:solidFill>
                        <a:latin typeface="Trebuchet MS" panose="020B0603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0000"/>
                  </a:ext>
                </a:extLst>
              </a:tr>
              <a:tr h="373108">
                <a:tc rowSpan="2">
                  <a:txBody>
                    <a:bodyPr/>
                    <a:lstStyle/>
                    <a:p>
                      <a:pPr algn="r"/>
                      <a:r>
                        <a:rPr lang="en-US" sz="1800" dirty="0" smtClean="0">
                          <a:latin typeface="Trebuchet MS" panose="020B0603020202020204" pitchFamily="34" charset="0"/>
                        </a:rPr>
                        <a:t>LOS A</a:t>
                      </a:r>
                      <a:endParaRPr lang="en-US" sz="1800" dirty="0">
                        <a:latin typeface="Trebuchet MS" panose="020B0603020202020204" pitchFamily="34"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latin typeface="Trebuchet MS" panose="020B0603020202020204" pitchFamily="34" charset="0"/>
                        </a:rPr>
                        <a:t>White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latin typeface="Trebuchet MS" panose="020B0603020202020204" pitchFamily="34" charset="0"/>
                        </a:rPr>
                        <a:t>Yellow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l"/>
                      <a:endParaRPr lang="en-US" sz="1600" dirty="0">
                        <a:latin typeface="Trebuchet MS" panose="020B0603020202020204" pitchFamily="34" charset="0"/>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2400" dirty="0" smtClean="0">
                        <a:solidFill>
                          <a:srgbClr val="F36F1B"/>
                        </a:solidFill>
                        <a:latin typeface="Trebuchet MS" panose="020B060302020202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1600" b="1" dirty="0" smtClean="0">
                          <a:solidFill>
                            <a:srgbClr val="F36F1B"/>
                          </a:solidFill>
                          <a:latin typeface="Trebuchet MS" panose="020B0603020202020204" pitchFamily="34" charset="0"/>
                        </a:rPr>
                        <a:t>Target</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1600" b="1" dirty="0" smtClean="0">
                          <a:solidFill>
                            <a:srgbClr val="F36F1B"/>
                          </a:solidFill>
                          <a:latin typeface="Trebuchet MS" panose="020B0603020202020204" pitchFamily="34" charset="0"/>
                        </a:rPr>
                        <a:t>67%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478323">
                <a:tc vMerge="1">
                  <a:txBody>
                    <a:bodyPr/>
                    <a:lstStyle/>
                    <a:p>
                      <a:endParaRPr lang="en-US"/>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&gt; 400</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&gt; 225</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68423766"/>
                  </a:ext>
                </a:extLst>
              </a:tr>
              <a:tr h="1619728">
                <a:tc>
                  <a:txBody>
                    <a:bodyPr/>
                    <a:lstStyle/>
                    <a:p>
                      <a:pPr algn="r"/>
                      <a:r>
                        <a:rPr lang="en-US" sz="1800" dirty="0" smtClean="0">
                          <a:latin typeface="Trebuchet MS" panose="020B0603020202020204" pitchFamily="34" charset="0"/>
                        </a:rPr>
                        <a:t>LOS B &amp; C</a:t>
                      </a:r>
                      <a:endParaRPr lang="en-US" sz="1800" dirty="0">
                        <a:latin typeface="Trebuchet MS" panose="020B0603020202020204" pitchFamily="34"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125 – 400</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100 - 225 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3"/>
                  </a:ext>
                </a:extLst>
              </a:tr>
              <a:tr h="1472540">
                <a:tc>
                  <a:txBody>
                    <a:bodyPr/>
                    <a:lstStyle/>
                    <a:p>
                      <a:pPr algn="r"/>
                      <a:r>
                        <a:rPr lang="en-US" sz="1800" dirty="0" smtClean="0">
                          <a:latin typeface="Trebuchet MS" panose="020B0603020202020204" pitchFamily="34" charset="0"/>
                        </a:rPr>
                        <a:t>LOS D</a:t>
                      </a:r>
                      <a:endParaRPr lang="en-US" sz="1800" dirty="0">
                        <a:latin typeface="Trebuchet MS" panose="020B0603020202020204" pitchFamily="34"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&lt;</a:t>
                      </a:r>
                      <a:r>
                        <a:rPr lang="en-US" sz="2000" baseline="0" dirty="0" smtClean="0">
                          <a:solidFill>
                            <a:schemeClr val="tx1"/>
                          </a:solidFill>
                          <a:latin typeface="Trebuchet MS" panose="020B0603020202020204" pitchFamily="34" charset="0"/>
                        </a:rPr>
                        <a:t> </a:t>
                      </a:r>
                      <a:r>
                        <a:rPr lang="en-US" sz="2000" dirty="0" smtClean="0">
                          <a:solidFill>
                            <a:schemeClr val="tx1"/>
                          </a:solidFill>
                          <a:latin typeface="Trebuchet MS" panose="020B0603020202020204" pitchFamily="34" charset="0"/>
                        </a:rPr>
                        <a:t>125</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&lt; 100</a:t>
                      </a:r>
                    </a:p>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smtClean="0">
                          <a:solidFill>
                            <a:schemeClr val="tx1"/>
                          </a:solidFill>
                          <a:latin typeface="Trebuchet MS" panose="020B0603020202020204" pitchFamily="34" charset="0"/>
                        </a:rPr>
                        <a:t>mcd/m2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1600" dirty="0">
                        <a:latin typeface="Trebuchet MS" panose="020B0603020202020204" pitchFamily="34" charset="0"/>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600" dirty="0" smtClean="0">
                        <a:solidFill>
                          <a:srgbClr val="F36F1B"/>
                        </a:solidFill>
                        <a:latin typeface="Trebuchet MS" panose="020B0603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4" name="Right Brace 3"/>
          <p:cNvSpPr/>
          <p:nvPr/>
        </p:nvSpPr>
        <p:spPr>
          <a:xfrm>
            <a:off x="7661994" y="2003000"/>
            <a:ext cx="416312" cy="3087986"/>
          </a:xfrm>
          <a:prstGeom prst="rightBrace">
            <a:avLst/>
          </a:prstGeom>
          <a:ln w="22225">
            <a:solidFill>
              <a:srgbClr val="F36F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Text Placeholder 3"/>
          <p:cNvSpPr txBox="1">
            <a:spLocks noChangeAspect="1"/>
          </p:cNvSpPr>
          <p:nvPr/>
        </p:nvSpPr>
        <p:spPr>
          <a:xfrm>
            <a:off x="450619" y="2538054"/>
            <a:ext cx="2971800" cy="5029200"/>
          </a:xfrm>
          <a:prstGeom prst="rect">
            <a:avLst/>
          </a:prstGeom>
          <a:noFill/>
        </p:spPr>
        <p:txBody>
          <a:bodyPr vert="horz" lIns="0" tIns="0" rIns="0" bIns="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400" b="1" dirty="0" smtClean="0">
                <a:latin typeface="Trebuchet MS" panose="020B0603020202020204" pitchFamily="34" charset="0"/>
                <a:cs typeface="Times New Roman" panose="02020603050405020304" pitchFamily="18" charset="0"/>
              </a:rPr>
              <a:t>Metric Description</a:t>
            </a:r>
            <a:r>
              <a:rPr lang="en-US" sz="1400" dirty="0" smtClean="0">
                <a:latin typeface="Trebuchet MS" panose="020B0603020202020204" pitchFamily="34" charset="0"/>
                <a:cs typeface="Times New Roman" panose="02020603050405020304" pitchFamily="18" charset="0"/>
              </a:rPr>
              <a:t>:  Achieve a level of service ( LOS ) of C or greater for 67% or more of striping assets by the end of calendar year 2018.</a:t>
            </a:r>
          </a:p>
          <a:p>
            <a:pPr marL="0" indent="0">
              <a:lnSpc>
                <a:spcPct val="100000"/>
              </a:lnSpc>
              <a:buNone/>
            </a:pPr>
            <a:endParaRPr lang="en-US" sz="1400" b="1" dirty="0" smtClean="0">
              <a:latin typeface="Trebuchet MS" panose="020B0603020202020204" pitchFamily="34" charset="0"/>
              <a:cs typeface="Times New Roman" panose="02020603050405020304" pitchFamily="18" charset="0"/>
            </a:endParaRPr>
          </a:p>
          <a:p>
            <a:pPr marL="0" indent="0">
              <a:lnSpc>
                <a:spcPct val="100000"/>
              </a:lnSpc>
              <a:buNone/>
            </a:pPr>
            <a:r>
              <a:rPr lang="en-US" sz="1400" b="1" dirty="0" smtClean="0">
                <a:latin typeface="Trebuchet MS" panose="020B0603020202020204" pitchFamily="34" charset="0"/>
                <a:cs typeface="Times New Roman" panose="02020603050405020304" pitchFamily="18" charset="0"/>
              </a:rPr>
              <a:t>Why it Matters</a:t>
            </a:r>
            <a:r>
              <a:rPr lang="en-US" sz="1400" dirty="0">
                <a:latin typeface="Trebuchet MS" panose="020B0603020202020204" pitchFamily="34" charset="0"/>
                <a:cs typeface="Times New Roman" panose="02020603050405020304" pitchFamily="18" charset="0"/>
              </a:rPr>
              <a:t>: This </a:t>
            </a:r>
            <a:r>
              <a:rPr lang="en-US" sz="1400" dirty="0" smtClean="0">
                <a:latin typeface="Trebuchet MS" panose="020B0603020202020204" pitchFamily="34" charset="0"/>
                <a:cs typeface="Times New Roman" panose="02020603050405020304" pitchFamily="18" charset="0"/>
              </a:rPr>
              <a:t>measure ensures </a:t>
            </a:r>
            <a:r>
              <a:rPr lang="en-US" sz="1400" dirty="0">
                <a:latin typeface="Trebuchet MS" panose="020B0603020202020204" pitchFamily="34" charset="0"/>
                <a:cs typeface="Times New Roman" panose="02020603050405020304" pitchFamily="18" charset="0"/>
              </a:rPr>
              <a:t>the average </a:t>
            </a:r>
            <a:r>
              <a:rPr lang="en-US" sz="1400" dirty="0" smtClean="0">
                <a:latin typeface="Trebuchet MS" panose="020B0603020202020204" pitchFamily="34" charset="0"/>
                <a:cs typeface="Times New Roman" panose="02020603050405020304" pitchFamily="18" charset="0"/>
              </a:rPr>
              <a:t>statewide retro-reflectivity </a:t>
            </a:r>
            <a:r>
              <a:rPr lang="en-US" sz="1400" dirty="0">
                <a:latin typeface="Trebuchet MS" panose="020B0603020202020204" pitchFamily="34" charset="0"/>
                <a:cs typeface="Times New Roman" panose="02020603050405020304" pitchFamily="18" charset="0"/>
              </a:rPr>
              <a:t>of longitudinal pavement markings is at or above the acceptable minimum </a:t>
            </a:r>
            <a:r>
              <a:rPr lang="en-US" sz="1400" dirty="0" smtClean="0">
                <a:latin typeface="Trebuchet MS" panose="020B0603020202020204" pitchFamily="34" charset="0"/>
                <a:cs typeface="Times New Roman" panose="02020603050405020304" pitchFamily="18" charset="0"/>
              </a:rPr>
              <a:t>level.</a:t>
            </a:r>
            <a:endParaRPr lang="en-US" sz="1400" dirty="0">
              <a:latin typeface="Trebuchet MS" panose="020B0603020202020204" pitchFamily="34" charset="0"/>
              <a:cs typeface="Times New Roman" panose="02020603050405020304" pitchFamily="18" charset="0"/>
            </a:endParaRPr>
          </a:p>
        </p:txBody>
      </p:sp>
      <p:sp>
        <p:nvSpPr>
          <p:cNvPr id="3" name="Rectangle 2"/>
          <p:cNvSpPr/>
          <p:nvPr/>
        </p:nvSpPr>
        <p:spPr>
          <a:xfrm>
            <a:off x="331839" y="1307698"/>
            <a:ext cx="4572000" cy="923330"/>
          </a:xfrm>
          <a:prstGeom prst="rect">
            <a:avLst/>
          </a:prstGeom>
        </p:spPr>
        <p:txBody>
          <a:bodyPr>
            <a:spAutoFit/>
          </a:bodyPr>
          <a:lstStyle/>
          <a:p>
            <a:r>
              <a:rPr lang="en-US" b="1" dirty="0">
                <a:solidFill>
                  <a:srgbClr val="1D3D7F"/>
                </a:solidFill>
                <a:latin typeface="Museo Slab 500"/>
                <a:cs typeface="Times New Roman" panose="02020603050405020304" pitchFamily="18" charset="0"/>
              </a:rPr>
              <a:t>Lead Metric: </a:t>
            </a:r>
            <a:br>
              <a:rPr lang="en-US" b="1" dirty="0">
                <a:solidFill>
                  <a:srgbClr val="1D3D7F"/>
                </a:solidFill>
                <a:latin typeface="Museo Slab 500"/>
                <a:cs typeface="Times New Roman" panose="02020603050405020304" pitchFamily="18" charset="0"/>
              </a:rPr>
            </a:br>
            <a:r>
              <a:rPr lang="en-US" b="1" dirty="0">
                <a:solidFill>
                  <a:srgbClr val="1D3D7F"/>
                </a:solidFill>
                <a:latin typeface="Museo Slab 500"/>
                <a:cs typeface="Times New Roman" panose="02020603050405020304" pitchFamily="18" charset="0"/>
              </a:rPr>
              <a:t>Retro-reflectivity of Long-Line Pavement Markings</a:t>
            </a:r>
            <a:endParaRPr lang="en-US" dirty="0"/>
          </a:p>
        </p:txBody>
      </p:sp>
    </p:spTree>
    <p:extLst>
      <p:ext uri="{BB962C8B-B14F-4D97-AF65-F5344CB8AC3E}">
        <p14:creationId xmlns:p14="http://schemas.microsoft.com/office/powerpoint/2010/main" val="1877857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noChangeAspect="1"/>
          </p:cNvSpPr>
          <p:nvPr>
            <p:ph sz="half" idx="4294967295"/>
          </p:nvPr>
        </p:nvSpPr>
        <p:spPr>
          <a:xfrm>
            <a:off x="457200" y="1154528"/>
            <a:ext cx="8229600" cy="5474872"/>
          </a:xfrm>
        </p:spPr>
        <p:txBody>
          <a:bodyPr lIns="0" tIns="0" rIns="0" bIns="0">
            <a:noAutofit/>
          </a:bodyPr>
          <a:lstStyle/>
          <a:p>
            <a:pPr marL="57150" indent="0">
              <a:lnSpc>
                <a:spcPct val="100000"/>
              </a:lnSpc>
              <a:spcBef>
                <a:spcPts val="0"/>
              </a:spcBef>
              <a:spcAft>
                <a:spcPts val="800"/>
              </a:spcAft>
              <a:buNone/>
            </a:pPr>
            <a:r>
              <a:rPr lang="en-US" sz="2000" dirty="0" smtClean="0">
                <a:latin typeface="Trebuchet MS" panose="020B0603020202020204" pitchFamily="34" charset="0"/>
              </a:rPr>
              <a:t>R1 Epoxy Age Map</a:t>
            </a:r>
          </a:p>
          <a:p>
            <a:pPr marL="227013" indent="-169863">
              <a:lnSpc>
                <a:spcPct val="100000"/>
              </a:lnSpc>
              <a:spcBef>
                <a:spcPts val="0"/>
              </a:spcBef>
              <a:spcAft>
                <a:spcPts val="800"/>
              </a:spcAft>
            </a:pPr>
            <a:endParaRPr lang="en-US" sz="2000" dirty="0">
              <a:latin typeface="Trebuchet MS" panose="020B0603020202020204" pitchFamily="34" charset="0"/>
            </a:endParaRPr>
          </a:p>
        </p:txBody>
      </p:sp>
      <p:sp>
        <p:nvSpPr>
          <p:cNvPr id="7"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Region Striping Inventories</a:t>
            </a:r>
            <a:endParaRPr lang="en-US" sz="3200" b="1" dirty="0">
              <a:solidFill>
                <a:srgbClr val="FF0000"/>
              </a:solidFill>
              <a:latin typeface="Museo 300"/>
              <a:cs typeface="Museo 300"/>
            </a:endParaRPr>
          </a:p>
        </p:txBody>
      </p:sp>
      <p:cxnSp>
        <p:nvCxnSpPr>
          <p:cNvPr id="8"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pic>
        <p:nvPicPr>
          <p:cNvPr id="9" name="Picture 8" descr="Colorado_DOT.final.ai"/>
          <p:cNvPicPr>
            <a:picLocks noChangeAspect="1"/>
          </p:cNvPicPr>
          <p:nvPr/>
        </p:nvPicPr>
        <p:blipFill rotWithShape="1">
          <a:blip r:embed="rId3">
            <a:extLst>
              <a:ext uri="{28A0092B-C50C-407E-A947-70E740481C1C}">
                <a14:useLocalDpi xmlns:a14="http://schemas.microsoft.com/office/drawing/2010/main" val="0"/>
              </a:ext>
            </a:extLst>
          </a:blip>
          <a:srcRect l="23147" t="41956" r="54782" b="42035"/>
          <a:stretch/>
        </p:blipFill>
        <p:spPr>
          <a:xfrm>
            <a:off x="457199" y="217071"/>
            <a:ext cx="1672664" cy="937457"/>
          </a:xfrm>
          <a:prstGeom prst="rect">
            <a:avLst/>
          </a:prstGeom>
        </p:spPr>
      </p:pic>
      <p:sp>
        <p:nvSpPr>
          <p:cNvPr id="10" name="Rectangle 9"/>
          <p:cNvSpPr/>
          <p:nvPr/>
        </p:nvSpPr>
        <p:spPr>
          <a:xfrm>
            <a:off x="5486400" y="6739128"/>
            <a:ext cx="3657600" cy="118872"/>
          </a:xfrm>
          <a:prstGeom prst="rect">
            <a:avLst/>
          </a:prstGeom>
          <a:solidFill>
            <a:srgbClr val="4854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1350" dirty="0">
              <a:solidFill>
                <a:prstClr val="white"/>
              </a:solidFill>
            </a:endParaRPr>
          </a:p>
        </p:txBody>
      </p:sp>
      <p:graphicFrame>
        <p:nvGraphicFramePr>
          <p:cNvPr id="4" name="Object 3"/>
          <p:cNvGraphicFramePr>
            <a:graphicFrameLocks noChangeAspect="1"/>
          </p:cNvGraphicFramePr>
          <p:nvPr>
            <p:extLst/>
          </p:nvPr>
        </p:nvGraphicFramePr>
        <p:xfrm>
          <a:off x="457199" y="1532709"/>
          <a:ext cx="8120744" cy="5093144"/>
        </p:xfrm>
        <a:graphic>
          <a:graphicData uri="http://schemas.openxmlformats.org/presentationml/2006/ole">
            <mc:AlternateContent xmlns:mc="http://schemas.openxmlformats.org/markup-compatibility/2006">
              <mc:Choice xmlns:v="urn:schemas-microsoft-com:vml" Requires="v">
                <p:oleObj spid="_x0000_s2059" name="Acrobat Document" r:id="rId4" imgW="9326880" imgH="6034757" progId="Acrobat.Document.2015">
                  <p:embed/>
                </p:oleObj>
              </mc:Choice>
              <mc:Fallback>
                <p:oleObj name="Acrobat Document" r:id="rId4" imgW="9326880" imgH="6034757" progId="Acrobat.Document.2015">
                  <p:embed/>
                  <p:pic>
                    <p:nvPicPr>
                      <p:cNvPr id="4" name="Object 3"/>
                      <p:cNvPicPr/>
                      <p:nvPr/>
                    </p:nvPicPr>
                    <p:blipFill>
                      <a:blip r:embed="rId5"/>
                      <a:stretch>
                        <a:fillRect/>
                      </a:stretch>
                    </p:blipFill>
                    <p:spPr>
                      <a:xfrm>
                        <a:off x="457199" y="1532709"/>
                        <a:ext cx="8120744" cy="5093144"/>
                      </a:xfrm>
                      <a:prstGeom prst="rect">
                        <a:avLst/>
                      </a:prstGeom>
                      <a:ln>
                        <a:solidFill>
                          <a:schemeClr val="tx1"/>
                        </a:solidFill>
                      </a:ln>
                    </p:spPr>
                  </p:pic>
                </p:oleObj>
              </mc:Fallback>
            </mc:AlternateContent>
          </a:graphicData>
        </a:graphic>
      </p:graphicFrame>
    </p:spTree>
    <p:extLst>
      <p:ext uri="{BB962C8B-B14F-4D97-AF65-F5344CB8AC3E}">
        <p14:creationId xmlns:p14="http://schemas.microsoft.com/office/powerpoint/2010/main" val="1080964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nvPr>
        </p:nvGraphicFramePr>
        <p:xfrm>
          <a:off x="574765" y="1546081"/>
          <a:ext cx="8064137" cy="5075308"/>
        </p:xfrm>
        <a:graphic>
          <a:graphicData uri="http://schemas.openxmlformats.org/presentationml/2006/ole">
            <mc:AlternateContent xmlns:mc="http://schemas.openxmlformats.org/markup-compatibility/2006">
              <mc:Choice xmlns:v="urn:schemas-microsoft-com:vml" Requires="v">
                <p:oleObj spid="_x0000_s3083" name="Acrobat Document" r:id="rId3" imgW="9326880" imgH="6034757" progId="Acrobat.Document.2015">
                  <p:embed/>
                </p:oleObj>
              </mc:Choice>
              <mc:Fallback>
                <p:oleObj name="Acrobat Document" r:id="rId3" imgW="9326880" imgH="6034757" progId="Acrobat.Document.2015">
                  <p:embed/>
                  <p:pic>
                    <p:nvPicPr>
                      <p:cNvPr id="2" name="Object 1"/>
                      <p:cNvPicPr/>
                      <p:nvPr/>
                    </p:nvPicPr>
                    <p:blipFill>
                      <a:blip r:embed="rId4"/>
                      <a:stretch>
                        <a:fillRect/>
                      </a:stretch>
                    </p:blipFill>
                    <p:spPr>
                      <a:xfrm>
                        <a:off x="574765" y="1546081"/>
                        <a:ext cx="8064137" cy="5075308"/>
                      </a:xfrm>
                      <a:prstGeom prst="rect">
                        <a:avLst/>
                      </a:prstGeom>
                      <a:ln>
                        <a:solidFill>
                          <a:schemeClr val="tx1"/>
                        </a:solidFill>
                      </a:ln>
                    </p:spPr>
                  </p:pic>
                </p:oleObj>
              </mc:Fallback>
            </mc:AlternateContent>
          </a:graphicData>
        </a:graphic>
      </p:graphicFrame>
      <p:pic>
        <p:nvPicPr>
          <p:cNvPr id="3" name="Picture 2" descr="Colorado_DOT.final.ai"/>
          <p:cNvPicPr>
            <a:picLocks noChangeAspect="1"/>
          </p:cNvPicPr>
          <p:nvPr/>
        </p:nvPicPr>
        <p:blipFill rotWithShape="1">
          <a:blip r:embed="rId5">
            <a:extLst>
              <a:ext uri="{28A0092B-C50C-407E-A947-70E740481C1C}">
                <a14:useLocalDpi xmlns:a14="http://schemas.microsoft.com/office/drawing/2010/main" val="0"/>
              </a:ext>
            </a:extLst>
          </a:blip>
          <a:srcRect l="23147" t="41956" r="54782" b="42035"/>
          <a:stretch/>
        </p:blipFill>
        <p:spPr>
          <a:xfrm>
            <a:off x="457200" y="228600"/>
            <a:ext cx="1672664" cy="937457"/>
          </a:xfrm>
          <a:prstGeom prst="rect">
            <a:avLst/>
          </a:prstGeom>
        </p:spPr>
      </p:pic>
      <p:sp>
        <p:nvSpPr>
          <p:cNvPr id="4"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Region Striping Inventories</a:t>
            </a:r>
            <a:endParaRPr lang="en-US" sz="3200" b="1" dirty="0">
              <a:solidFill>
                <a:srgbClr val="FF0000"/>
              </a:solidFill>
              <a:latin typeface="Museo 300"/>
              <a:cs typeface="Museo 300"/>
            </a:endParaRPr>
          </a:p>
        </p:txBody>
      </p:sp>
      <p:sp>
        <p:nvSpPr>
          <p:cNvPr id="5" name="Rectangle 4"/>
          <p:cNvSpPr/>
          <p:nvPr/>
        </p:nvSpPr>
        <p:spPr>
          <a:xfrm>
            <a:off x="702118" y="1139040"/>
            <a:ext cx="2038507" cy="369332"/>
          </a:xfrm>
          <a:prstGeom prst="rect">
            <a:avLst/>
          </a:prstGeom>
        </p:spPr>
        <p:txBody>
          <a:bodyPr wrap="none">
            <a:spAutoFit/>
          </a:bodyPr>
          <a:lstStyle/>
          <a:p>
            <a:pPr marL="57150" indent="0">
              <a:lnSpc>
                <a:spcPct val="100000"/>
              </a:lnSpc>
              <a:spcBef>
                <a:spcPts val="0"/>
              </a:spcBef>
              <a:spcAft>
                <a:spcPts val="800"/>
              </a:spcAft>
              <a:buNone/>
            </a:pPr>
            <a:r>
              <a:rPr lang="en-US" b="1" dirty="0">
                <a:latin typeface="Trebuchet MS" panose="020B0603020202020204" pitchFamily="34" charset="0"/>
              </a:rPr>
              <a:t>R1 </a:t>
            </a:r>
            <a:r>
              <a:rPr lang="en-US" b="1" dirty="0" smtClean="0">
                <a:latin typeface="Trebuchet MS" panose="020B0603020202020204" pitchFamily="34" charset="0"/>
              </a:rPr>
              <a:t>Tape </a:t>
            </a:r>
            <a:r>
              <a:rPr lang="en-US" b="1" dirty="0">
                <a:latin typeface="Trebuchet MS" panose="020B0603020202020204" pitchFamily="34" charset="0"/>
              </a:rPr>
              <a:t>Age Map</a:t>
            </a:r>
          </a:p>
        </p:txBody>
      </p:sp>
      <p:cxnSp>
        <p:nvCxnSpPr>
          <p:cNvPr id="6"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spTree>
    <p:extLst>
      <p:ext uri="{BB962C8B-B14F-4D97-AF65-F5344CB8AC3E}">
        <p14:creationId xmlns:p14="http://schemas.microsoft.com/office/powerpoint/2010/main" val="19055192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63" y="2136145"/>
            <a:ext cx="5046035" cy="1825061"/>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0649" y="4151904"/>
            <a:ext cx="4714875" cy="2473854"/>
          </a:xfrm>
          <a:prstGeom prst="rect">
            <a:avLst/>
          </a:prstGeom>
        </p:spPr>
      </p:pic>
      <p:pic>
        <p:nvPicPr>
          <p:cNvPr id="2" name="Picture 1" descr="Colorado_DOT.final.ai"/>
          <p:cNvPicPr>
            <a:picLocks noChangeAspect="1"/>
          </p:cNvPicPr>
          <p:nvPr/>
        </p:nvPicPr>
        <p:blipFill rotWithShape="1">
          <a:blip r:embed="rId4">
            <a:extLst>
              <a:ext uri="{28A0092B-C50C-407E-A947-70E740481C1C}">
                <a14:useLocalDpi xmlns:a14="http://schemas.microsoft.com/office/drawing/2010/main" val="0"/>
              </a:ext>
            </a:extLst>
          </a:blip>
          <a:srcRect l="23147" t="41956" r="54782" b="42035"/>
          <a:stretch/>
        </p:blipFill>
        <p:spPr>
          <a:xfrm>
            <a:off x="457200" y="228600"/>
            <a:ext cx="1672664" cy="937457"/>
          </a:xfrm>
          <a:prstGeom prst="rect">
            <a:avLst/>
          </a:prstGeom>
        </p:spPr>
      </p:pic>
      <p:sp>
        <p:nvSpPr>
          <p:cNvPr id="3" name="Title 1"/>
          <p:cNvSpPr txBox="1">
            <a:spLocks/>
          </p:cNvSpPr>
          <p:nvPr/>
        </p:nvSpPr>
        <p:spPr>
          <a:xfrm>
            <a:off x="2129864" y="457200"/>
            <a:ext cx="6785536"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Combining Inventory &amp; Performance Data</a:t>
            </a:r>
            <a:endParaRPr lang="en-US" sz="3200" b="1" dirty="0">
              <a:solidFill>
                <a:srgbClr val="FF0000"/>
              </a:solidFill>
              <a:latin typeface="Museo 300"/>
              <a:cs typeface="Museo 300"/>
            </a:endParaRPr>
          </a:p>
        </p:txBody>
      </p:sp>
      <p:sp>
        <p:nvSpPr>
          <p:cNvPr id="4" name="Content Placeholder 2"/>
          <p:cNvSpPr txBox="1">
            <a:spLocks noChangeAspect="1"/>
          </p:cNvSpPr>
          <p:nvPr/>
        </p:nvSpPr>
        <p:spPr>
          <a:xfrm>
            <a:off x="582563" y="1570703"/>
            <a:ext cx="7529052" cy="439875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800"/>
              </a:spcAft>
              <a:buNone/>
            </a:pPr>
            <a:endParaRPr lang="en-US" sz="2000" dirty="0">
              <a:latin typeface="Trebuchet MS" panose="020B0603020202020204" pitchFamily="34" charset="0"/>
              <a:cs typeface="Times New Roman" panose="02020603050405020304" pitchFamily="18" charset="0"/>
            </a:endParaRPr>
          </a:p>
        </p:txBody>
      </p:sp>
      <p:cxnSp>
        <p:nvCxnSpPr>
          <p:cNvPr id="5"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sp>
        <p:nvSpPr>
          <p:cNvPr id="6" name="Circular Arrow 5"/>
          <p:cNvSpPr/>
          <p:nvPr/>
        </p:nvSpPr>
        <p:spPr>
          <a:xfrm>
            <a:off x="6984820" y="3620589"/>
            <a:ext cx="952500" cy="909804"/>
          </a:xfrm>
          <a:prstGeom prst="circularArrow">
            <a:avLst>
              <a:gd name="adj1" fmla="val 13451"/>
              <a:gd name="adj2" fmla="val 1075344"/>
              <a:gd name="adj3" fmla="val 20567520"/>
              <a:gd name="adj4" fmla="val 10763164"/>
              <a:gd name="adj5" fmla="val 178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Circular Arrow 8"/>
          <p:cNvSpPr/>
          <p:nvPr/>
        </p:nvSpPr>
        <p:spPr>
          <a:xfrm>
            <a:off x="3146083" y="1624638"/>
            <a:ext cx="952500" cy="909804"/>
          </a:xfrm>
          <a:prstGeom prst="circularArrow">
            <a:avLst>
              <a:gd name="adj1" fmla="val 13451"/>
              <a:gd name="adj2" fmla="val 1075344"/>
              <a:gd name="adj3" fmla="val 20567520"/>
              <a:gd name="adj4" fmla="val 10763164"/>
              <a:gd name="adj5" fmla="val 178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Circular Arrow 9"/>
          <p:cNvSpPr/>
          <p:nvPr/>
        </p:nvSpPr>
        <p:spPr>
          <a:xfrm>
            <a:off x="4710241" y="1587521"/>
            <a:ext cx="952500" cy="909804"/>
          </a:xfrm>
          <a:prstGeom prst="circularArrow">
            <a:avLst>
              <a:gd name="adj1" fmla="val 13451"/>
              <a:gd name="adj2" fmla="val 1075344"/>
              <a:gd name="adj3" fmla="val 20567520"/>
              <a:gd name="adj4" fmla="val 10763164"/>
              <a:gd name="adj5" fmla="val 178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Circular Arrow 10"/>
          <p:cNvSpPr/>
          <p:nvPr/>
        </p:nvSpPr>
        <p:spPr>
          <a:xfrm>
            <a:off x="6020547" y="1597315"/>
            <a:ext cx="952500" cy="909804"/>
          </a:xfrm>
          <a:prstGeom prst="circularArrow">
            <a:avLst>
              <a:gd name="adj1" fmla="val 13451"/>
              <a:gd name="adj2" fmla="val 1075344"/>
              <a:gd name="adj3" fmla="val 20567520"/>
              <a:gd name="adj4" fmla="val 10763164"/>
              <a:gd name="adj5" fmla="val 178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TextBox 12"/>
          <p:cNvSpPr txBox="1"/>
          <p:nvPr/>
        </p:nvSpPr>
        <p:spPr>
          <a:xfrm rot="18446498">
            <a:off x="3369583" y="1695726"/>
            <a:ext cx="2173865" cy="369332"/>
          </a:xfrm>
          <a:prstGeom prst="rect">
            <a:avLst/>
          </a:prstGeom>
          <a:noFill/>
        </p:spPr>
        <p:txBody>
          <a:bodyPr wrap="none" rtlCol="0">
            <a:spAutoFit/>
          </a:bodyPr>
          <a:lstStyle/>
          <a:p>
            <a:r>
              <a:rPr lang="en-US" dirty="0" smtClean="0"/>
              <a:t>Actual Material / Age</a:t>
            </a:r>
            <a:endParaRPr lang="en-US" dirty="0"/>
          </a:p>
        </p:txBody>
      </p:sp>
      <p:sp>
        <p:nvSpPr>
          <p:cNvPr id="14" name="TextBox 13"/>
          <p:cNvSpPr txBox="1"/>
          <p:nvPr/>
        </p:nvSpPr>
        <p:spPr>
          <a:xfrm rot="18622054">
            <a:off x="6145538" y="1802033"/>
            <a:ext cx="2037866" cy="369332"/>
          </a:xfrm>
          <a:prstGeom prst="rect">
            <a:avLst/>
          </a:prstGeom>
          <a:noFill/>
        </p:spPr>
        <p:txBody>
          <a:bodyPr wrap="none" rtlCol="0">
            <a:spAutoFit/>
          </a:bodyPr>
          <a:lstStyle/>
          <a:p>
            <a:r>
              <a:rPr lang="en-US" dirty="0" smtClean="0"/>
              <a:t>Actual Performance</a:t>
            </a:r>
            <a:endParaRPr lang="en-US" dirty="0"/>
          </a:p>
        </p:txBody>
      </p:sp>
      <p:sp>
        <p:nvSpPr>
          <p:cNvPr id="15" name="TextBox 14"/>
          <p:cNvSpPr txBox="1"/>
          <p:nvPr/>
        </p:nvSpPr>
        <p:spPr>
          <a:xfrm rot="18487418">
            <a:off x="4987102" y="1633608"/>
            <a:ext cx="2039213" cy="369332"/>
          </a:xfrm>
          <a:prstGeom prst="rect">
            <a:avLst/>
          </a:prstGeom>
          <a:noFill/>
        </p:spPr>
        <p:txBody>
          <a:bodyPr wrap="none" rtlCol="0">
            <a:spAutoFit/>
          </a:bodyPr>
          <a:lstStyle/>
          <a:p>
            <a:r>
              <a:rPr lang="en-US" dirty="0" smtClean="0"/>
              <a:t>Ideal Material / Age</a:t>
            </a:r>
            <a:endParaRPr lang="en-US" dirty="0"/>
          </a:p>
        </p:txBody>
      </p:sp>
      <p:sp>
        <p:nvSpPr>
          <p:cNvPr id="17" name="TextBox 16"/>
          <p:cNvSpPr txBox="1"/>
          <p:nvPr/>
        </p:nvSpPr>
        <p:spPr>
          <a:xfrm rot="18429733">
            <a:off x="6865156" y="3767221"/>
            <a:ext cx="2492927" cy="369332"/>
          </a:xfrm>
          <a:prstGeom prst="rect">
            <a:avLst/>
          </a:prstGeom>
          <a:noFill/>
        </p:spPr>
        <p:txBody>
          <a:bodyPr wrap="none" rtlCol="0">
            <a:spAutoFit/>
          </a:bodyPr>
          <a:lstStyle/>
          <a:p>
            <a:r>
              <a:rPr lang="en-US" dirty="0" smtClean="0"/>
              <a:t>Cost / Plan development</a:t>
            </a:r>
            <a:endParaRPr lang="en-US" dirty="0"/>
          </a:p>
        </p:txBody>
      </p:sp>
    </p:spTree>
    <p:extLst>
      <p:ext uri="{BB962C8B-B14F-4D97-AF65-F5344CB8AC3E}">
        <p14:creationId xmlns:p14="http://schemas.microsoft.com/office/powerpoint/2010/main" val="37326790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ado_DOT.final.ai"/>
          <p:cNvPicPr>
            <a:picLocks noChangeAspect="1"/>
          </p:cNvPicPr>
          <p:nvPr/>
        </p:nvPicPr>
        <p:blipFill rotWithShape="1">
          <a:blip r:embed="rId2">
            <a:extLst>
              <a:ext uri="{28A0092B-C50C-407E-A947-70E740481C1C}">
                <a14:useLocalDpi xmlns:a14="http://schemas.microsoft.com/office/drawing/2010/main" val="0"/>
              </a:ext>
            </a:extLst>
          </a:blip>
          <a:srcRect l="23147" t="41956" r="54782" b="42035"/>
          <a:stretch/>
        </p:blipFill>
        <p:spPr>
          <a:xfrm>
            <a:off x="457200" y="228600"/>
            <a:ext cx="1672664" cy="937457"/>
          </a:xfrm>
          <a:prstGeom prst="rect">
            <a:avLst/>
          </a:prstGeom>
        </p:spPr>
      </p:pic>
      <p:sp>
        <p:nvSpPr>
          <p:cNvPr id="3"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Region Striping Inventories</a:t>
            </a:r>
            <a:endParaRPr lang="en-US" sz="3200" b="1" dirty="0">
              <a:solidFill>
                <a:srgbClr val="FF0000"/>
              </a:solidFill>
              <a:latin typeface="Museo 300"/>
              <a:cs typeface="Museo 300"/>
            </a:endParaRPr>
          </a:p>
        </p:txBody>
      </p:sp>
      <p:sp>
        <p:nvSpPr>
          <p:cNvPr id="4" name="Rectangle 3"/>
          <p:cNvSpPr/>
          <p:nvPr/>
        </p:nvSpPr>
        <p:spPr>
          <a:xfrm>
            <a:off x="539931" y="1280159"/>
            <a:ext cx="8116389" cy="4555093"/>
          </a:xfrm>
          <a:prstGeom prst="rect">
            <a:avLst/>
          </a:prstGeom>
        </p:spPr>
        <p:txBody>
          <a:bodyPr wrap="square">
            <a:spAutoFit/>
          </a:bodyPr>
          <a:lstStyle/>
          <a:p>
            <a:pPr marL="285750" indent="-285750">
              <a:buFont typeface="Arial" panose="020B0604020202020204" pitchFamily="34" charset="0"/>
              <a:buChar char="•"/>
            </a:pPr>
            <a:r>
              <a:rPr lang="en-US" dirty="0">
                <a:latin typeface="Trebuchet MS" panose="020B0603020202020204" pitchFamily="34" charset="0"/>
                <a:cs typeface="Times New Roman" panose="02020603050405020304" pitchFamily="18" charset="0"/>
              </a:rPr>
              <a:t>Statewide general inventory completed. </a:t>
            </a:r>
          </a:p>
          <a:p>
            <a:pPr marL="285750" indent="-285750">
              <a:buFont typeface="Arial" panose="020B0604020202020204" pitchFamily="34" charset="0"/>
              <a:buChar char="•"/>
            </a:pPr>
            <a:r>
              <a:rPr lang="en-US" dirty="0" smtClean="0">
                <a:latin typeface="Trebuchet MS" panose="020B0603020202020204" pitchFamily="34" charset="0"/>
                <a:cs typeface="Times New Roman" panose="02020603050405020304" pitchFamily="18" charset="0"/>
              </a:rPr>
              <a:t>Can </a:t>
            </a:r>
            <a:r>
              <a:rPr lang="en-US" dirty="0">
                <a:latin typeface="Trebuchet MS" panose="020B0603020202020204" pitchFamily="34" charset="0"/>
                <a:cs typeface="Times New Roman" panose="02020603050405020304" pitchFamily="18" charset="0"/>
              </a:rPr>
              <a:t>now calculate gap between desired and actual</a:t>
            </a:r>
            <a:r>
              <a:rPr lang="en-US" dirty="0" smtClean="0">
                <a:latin typeface="Trebuchet MS" panose="020B0603020202020204" pitchFamily="34" charset="0"/>
                <a:cs typeface="Times New Roman" panose="02020603050405020304" pitchFamily="18" charset="0"/>
              </a:rPr>
              <a:t>.</a:t>
            </a:r>
          </a:p>
          <a:p>
            <a:pPr marL="285750" indent="-285750">
              <a:buFont typeface="Arial" panose="020B0604020202020204" pitchFamily="34" charset="0"/>
              <a:buChar char="•"/>
            </a:pPr>
            <a:endParaRPr lang="en-US" dirty="0">
              <a:latin typeface="Trebuchet MS" panose="020B0603020202020204" pitchFamily="34" charset="0"/>
            </a:endParaRPr>
          </a:p>
          <a:p>
            <a:pPr algn="ctr"/>
            <a:r>
              <a:rPr lang="en-US" sz="2000" b="1" dirty="0" smtClean="0">
                <a:latin typeface="Trebuchet MS" panose="020B0603020202020204" pitchFamily="34" charset="0"/>
              </a:rPr>
              <a:t>Current </a:t>
            </a:r>
            <a:r>
              <a:rPr lang="en-US" sz="2000" b="1" dirty="0">
                <a:latin typeface="Trebuchet MS" panose="020B0603020202020204" pitchFamily="34" charset="0"/>
              </a:rPr>
              <a:t>B</a:t>
            </a:r>
            <a:r>
              <a:rPr lang="en-US" sz="2000" b="1" dirty="0" smtClean="0">
                <a:latin typeface="Trebuchet MS" panose="020B0603020202020204" pitchFamily="34" charset="0"/>
              </a:rPr>
              <a:t>udget </a:t>
            </a:r>
            <a:r>
              <a:rPr lang="en-US" sz="2000" b="1" dirty="0">
                <a:latin typeface="Trebuchet MS" panose="020B0603020202020204" pitchFamily="34" charset="0"/>
              </a:rPr>
              <a:t>vs </a:t>
            </a:r>
            <a:r>
              <a:rPr lang="en-US" sz="2000" b="1" dirty="0" smtClean="0">
                <a:latin typeface="Trebuchet MS" panose="020B0603020202020204" pitchFamily="34" charset="0"/>
              </a:rPr>
              <a:t>Funds </a:t>
            </a:r>
            <a:r>
              <a:rPr lang="en-US" sz="2000" b="1" dirty="0">
                <a:latin typeface="Trebuchet MS" panose="020B0603020202020204" pitchFamily="34" charset="0"/>
              </a:rPr>
              <a:t>N</a:t>
            </a:r>
            <a:r>
              <a:rPr lang="en-US" sz="2000" b="1" dirty="0" smtClean="0">
                <a:latin typeface="Trebuchet MS" panose="020B0603020202020204" pitchFamily="34" charset="0"/>
              </a:rPr>
              <a:t>eeded</a:t>
            </a:r>
            <a:endParaRPr lang="en-US" sz="2000" b="1"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457200" y="2830286"/>
            <a:ext cx="7824651" cy="3466584"/>
          </a:xfrm>
          <a:prstGeom prst="rect">
            <a:avLst/>
          </a:prstGeom>
        </p:spPr>
      </p:pic>
      <p:cxnSp>
        <p:nvCxnSpPr>
          <p:cNvPr id="6"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spTree>
    <p:extLst>
      <p:ext uri="{BB962C8B-B14F-4D97-AF65-F5344CB8AC3E}">
        <p14:creationId xmlns:p14="http://schemas.microsoft.com/office/powerpoint/2010/main" val="40522366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Snow and Ice Expenditure History</a:t>
            </a:r>
            <a:endParaRPr lang="en-US" dirty="0"/>
          </a:p>
        </p:txBody>
      </p:sp>
      <p:graphicFrame>
        <p:nvGraphicFramePr>
          <p:cNvPr id="3" name="Content Placeholder 6"/>
          <p:cNvGraphicFramePr>
            <a:graphicFrameLocks/>
          </p:cNvGraphicFramePr>
          <p:nvPr>
            <p:extLst>
              <p:ext uri="{D42A27DB-BD31-4B8C-83A1-F6EECF244321}">
                <p14:modId xmlns:p14="http://schemas.microsoft.com/office/powerpoint/2010/main" val="2302610738"/>
              </p:ext>
            </p:extLst>
          </p:nvPr>
        </p:nvGraphicFramePr>
        <p:xfrm>
          <a:off x="145142" y="1879600"/>
          <a:ext cx="8795657" cy="48840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084023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180" y="328645"/>
            <a:ext cx="7086074" cy="701241"/>
          </a:xfrm>
        </p:spPr>
        <p:txBody>
          <a:bodyPr>
            <a:normAutofit/>
          </a:bodyPr>
          <a:lstStyle/>
          <a:p>
            <a:r>
              <a:rPr lang="en-US" sz="3000" dirty="0"/>
              <a:t>Snow and Ice Annual Comparison</a:t>
            </a:r>
            <a:endParaRPr lang="en-US" sz="3000" dirty="0">
              <a:latin typeface="+mn-lt"/>
            </a:endParaRPr>
          </a:p>
        </p:txBody>
      </p:sp>
      <p:sp>
        <p:nvSpPr>
          <p:cNvPr id="4" name="Slide Number Placeholder 3"/>
          <p:cNvSpPr>
            <a:spLocks noGrp="1"/>
          </p:cNvSpPr>
          <p:nvPr>
            <p:ph type="sldNum" sz="quarter" idx="12"/>
          </p:nvPr>
        </p:nvSpPr>
        <p:spPr/>
        <p:txBody>
          <a:bodyPr/>
          <a:lstStyle/>
          <a:p>
            <a:fld id="{629637A9-119A-49DA-BD12-AAC58B377D80}" type="slidenum">
              <a:rPr lang="en-US" smtClean="0"/>
              <a:pPr/>
              <a:t>18</a:t>
            </a:fld>
            <a:endParaRPr lang="en-US" dirty="0"/>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2297528473"/>
              </p:ext>
            </p:extLst>
          </p:nvPr>
        </p:nvGraphicFramePr>
        <p:xfrm>
          <a:off x="512180" y="1690628"/>
          <a:ext cx="7776214" cy="38114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996074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Current Performance Criteria</a:t>
            </a:r>
            <a:endParaRPr lang="en-US" sz="3200" dirty="0"/>
          </a:p>
        </p:txBody>
      </p:sp>
      <p:pic>
        <p:nvPicPr>
          <p:cNvPr id="4098" name="Picture 2" descr="https://lh3.googleusercontent.com/K1rIKn7VOawJjnjE_OmKNj4K87cop_wlF6LL82Ru0Vo8d8kQYyHaqiAB6lGkVDVwPpz_4g8fvpTVycWBXGgKFBgHaB6UFsKOkLk18XwG7pSXw_BcLQNcPgj_szZI1KhFLruzCu9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7752" y="1035142"/>
            <a:ext cx="7908238" cy="556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9197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nvPr>
        </p:nvGraphicFramePr>
        <p:xfrm>
          <a:off x="1143000" y="857250"/>
          <a:ext cx="50800" cy="228600"/>
        </p:xfrm>
        <a:graphic>
          <a:graphicData uri="http://schemas.openxmlformats.org/drawingml/2006/table">
            <a:tbl>
              <a:tblPr>
                <a:tableStyleId>{5C22544A-7EE6-4342-B048-85BDC9FD1C3A}</a:tableStyleId>
              </a:tblPr>
              <a:tblGrid>
                <a:gridCol w="25400">
                  <a:extLst>
                    <a:ext uri="{9D8B030D-6E8A-4147-A177-3AD203B41FA5}">
                      <a16:colId xmlns:a16="http://schemas.microsoft.com/office/drawing/2014/main" val="20000"/>
                    </a:ext>
                  </a:extLst>
                </a:gridCol>
                <a:gridCol w="25400">
                  <a:extLst>
                    <a:ext uri="{9D8B030D-6E8A-4147-A177-3AD203B41FA5}">
                      <a16:colId xmlns:a16="http://schemas.microsoft.com/office/drawing/2014/main" val="20001"/>
                    </a:ext>
                  </a:extLst>
                </a:gridCol>
              </a:tblGrid>
              <a:tr h="45720">
                <a:tc gridSpan="2">
                  <a:txBody>
                    <a:bodyPr/>
                    <a:lstStyle/>
                    <a:p>
                      <a:pPr algn="ctr" fontAlgn="b"/>
                      <a:r>
                        <a:rPr lang="en-US" sz="100" u="none" strike="noStrike" dirty="0">
                          <a:effectLst/>
                        </a:rPr>
                        <a:t>FASTER Funded Asset Classes</a:t>
                      </a:r>
                      <a:endParaRPr lang="en-US" sz="100" b="1" i="0" u="none" strike="noStrike" dirty="0">
                        <a:solidFill>
                          <a:srgbClr val="000000"/>
                        </a:solidFill>
                        <a:effectLst/>
                        <a:latin typeface="Times New Roman" panose="02020603050405020304" pitchFamily="18" charset="0"/>
                      </a:endParaRPr>
                    </a:p>
                  </a:txBody>
                  <a:tcPr marL="0" marR="0" marT="0" marB="0" anchor="b"/>
                </a:tc>
                <a:tc hMerge="1">
                  <a:txBody>
                    <a:bodyPr/>
                    <a:lstStyle/>
                    <a:p>
                      <a:endParaRPr lang="en-US"/>
                    </a:p>
                  </a:txBody>
                  <a:tcPr/>
                </a:tc>
                <a:extLst>
                  <a:ext uri="{0D108BD9-81ED-4DB2-BD59-A6C34878D82A}">
                    <a16:rowId xmlns:a16="http://schemas.microsoft.com/office/drawing/2014/main" val="10000"/>
                  </a:ext>
                </a:extLst>
              </a:tr>
              <a:tr h="34290">
                <a:tc>
                  <a:txBody>
                    <a:bodyPr/>
                    <a:lstStyle/>
                    <a:p>
                      <a:pPr algn="l" fontAlgn="b"/>
                      <a:r>
                        <a:rPr lang="en-US" sz="100" u="none" strike="noStrike" dirty="0">
                          <a:effectLst/>
                        </a:rPr>
                        <a:t>Geohazards</a:t>
                      </a:r>
                      <a:endParaRPr lang="en-US" sz="100" b="0" i="0" u="none" strike="noStrike" dirty="0">
                        <a:solidFill>
                          <a:srgbClr val="000000"/>
                        </a:solidFill>
                        <a:effectLst/>
                        <a:latin typeface="Trebuchet MS" panose="020B0603020202020204" pitchFamily="34" charset="0"/>
                      </a:endParaRPr>
                    </a:p>
                  </a:txBody>
                  <a:tcPr marL="0" marR="0" marT="0" marB="0" anchor="b"/>
                </a:tc>
                <a:tc>
                  <a:txBody>
                    <a:bodyPr/>
                    <a:lstStyle/>
                    <a:p>
                      <a:pPr algn="ctr" fontAlgn="b"/>
                      <a:r>
                        <a:rPr lang="en-US" sz="100" u="none" strike="noStrike" dirty="0">
                          <a:effectLst/>
                        </a:rPr>
                        <a:t>$10 M</a:t>
                      </a:r>
                      <a:endParaRPr lang="en-US" sz="100" b="0" i="0" u="none" strike="noStrike" dirty="0">
                        <a:solidFill>
                          <a:srgbClr val="000000"/>
                        </a:solidFill>
                        <a:effectLst/>
                        <a:latin typeface="Trebuchet MS" panose="020B0603020202020204" pitchFamily="34" charset="0"/>
                      </a:endParaRPr>
                    </a:p>
                  </a:txBody>
                  <a:tcPr marL="0" marR="0" marT="0" marB="0" anchor="b"/>
                </a:tc>
                <a:extLst>
                  <a:ext uri="{0D108BD9-81ED-4DB2-BD59-A6C34878D82A}">
                    <a16:rowId xmlns:a16="http://schemas.microsoft.com/office/drawing/2014/main" val="10001"/>
                  </a:ext>
                </a:extLst>
              </a:tr>
              <a:tr h="0">
                <a:tc>
                  <a:txBody>
                    <a:bodyPr/>
                    <a:lstStyle/>
                    <a:p>
                      <a:pPr algn="l" fontAlgn="b"/>
                      <a:r>
                        <a:rPr lang="en-US" sz="100" u="none" strike="noStrike" dirty="0">
                          <a:effectLst/>
                        </a:rPr>
                        <a:t>Tunnels</a:t>
                      </a:r>
                      <a:endParaRPr lang="en-US" sz="100" b="0" i="0" u="none" strike="noStrike" dirty="0">
                        <a:solidFill>
                          <a:srgbClr val="000000"/>
                        </a:solidFill>
                        <a:effectLst/>
                        <a:latin typeface="Trebuchet MS" panose="020B0603020202020204" pitchFamily="34" charset="0"/>
                      </a:endParaRPr>
                    </a:p>
                  </a:txBody>
                  <a:tcPr marL="0" marR="0" marT="0" marB="0" anchor="b"/>
                </a:tc>
                <a:tc>
                  <a:txBody>
                    <a:bodyPr/>
                    <a:lstStyle/>
                    <a:p>
                      <a:pPr algn="l" fontAlgn="b"/>
                      <a:r>
                        <a:rPr lang="en-US" sz="100" u="none" strike="noStrike" dirty="0">
                          <a:effectLst/>
                        </a:rPr>
                        <a:t>$3.1 M</a:t>
                      </a:r>
                      <a:endParaRPr lang="en-US" sz="100" b="0" i="0" u="none" strike="noStrike" dirty="0">
                        <a:solidFill>
                          <a:srgbClr val="000000"/>
                        </a:solidFill>
                        <a:effectLst/>
                        <a:latin typeface="Trebuchet MS" panose="020B0603020202020204" pitchFamily="34" charset="0"/>
                      </a:endParaRPr>
                    </a:p>
                  </a:txBody>
                  <a:tcPr marL="0" marR="0" marT="0" marB="0" anchor="b"/>
                </a:tc>
                <a:extLst>
                  <a:ext uri="{0D108BD9-81ED-4DB2-BD59-A6C34878D82A}">
                    <a16:rowId xmlns:a16="http://schemas.microsoft.com/office/drawing/2014/main" val="10002"/>
                  </a:ext>
                </a:extLst>
              </a:tr>
              <a:tr h="0">
                <a:tc>
                  <a:txBody>
                    <a:bodyPr/>
                    <a:lstStyle/>
                    <a:p>
                      <a:pPr algn="l" fontAlgn="b"/>
                      <a:r>
                        <a:rPr lang="en-US" sz="100" u="none" strike="noStrike" dirty="0">
                          <a:effectLst/>
                        </a:rPr>
                        <a:t>Culverts</a:t>
                      </a:r>
                      <a:endParaRPr lang="en-US" sz="100" b="0" i="0" u="none" strike="noStrike" dirty="0">
                        <a:solidFill>
                          <a:srgbClr val="000000"/>
                        </a:solidFill>
                        <a:effectLst/>
                        <a:latin typeface="Trebuchet MS" panose="020B0603020202020204" pitchFamily="34" charset="0"/>
                      </a:endParaRPr>
                    </a:p>
                  </a:txBody>
                  <a:tcPr marL="0" marR="0" marT="0" marB="0" anchor="b"/>
                </a:tc>
                <a:tc>
                  <a:txBody>
                    <a:bodyPr/>
                    <a:lstStyle/>
                    <a:p>
                      <a:pPr algn="ctr" fontAlgn="b"/>
                      <a:r>
                        <a:rPr lang="en-US" sz="100" u="none" strike="noStrike" dirty="0">
                          <a:effectLst/>
                        </a:rPr>
                        <a:t>$10 M</a:t>
                      </a:r>
                      <a:endParaRPr lang="en-US" sz="100" b="0" i="0" u="none" strike="noStrike" dirty="0">
                        <a:solidFill>
                          <a:srgbClr val="000000"/>
                        </a:solidFill>
                        <a:effectLst/>
                        <a:latin typeface="Trebuchet MS" panose="020B0603020202020204" pitchFamily="34" charset="0"/>
                      </a:endParaRPr>
                    </a:p>
                  </a:txBody>
                  <a:tcPr marL="0" marR="0" marT="0" marB="0" anchor="b"/>
                </a:tc>
                <a:extLst>
                  <a:ext uri="{0D108BD9-81ED-4DB2-BD59-A6C34878D82A}">
                    <a16:rowId xmlns:a16="http://schemas.microsoft.com/office/drawing/2014/main" val="10003"/>
                  </a:ext>
                </a:extLst>
              </a:tr>
              <a:tr h="45720">
                <a:tc>
                  <a:txBody>
                    <a:bodyPr/>
                    <a:lstStyle/>
                    <a:p>
                      <a:pPr algn="l" fontAlgn="b"/>
                      <a:r>
                        <a:rPr lang="en-US" sz="100" u="none" strike="noStrike" dirty="0">
                          <a:effectLst/>
                        </a:rPr>
                        <a:t>Traffic Signals</a:t>
                      </a:r>
                      <a:endParaRPr lang="en-US" sz="100" b="0" i="0" u="none" strike="noStrike" dirty="0">
                        <a:solidFill>
                          <a:srgbClr val="000000"/>
                        </a:solidFill>
                        <a:effectLst/>
                        <a:latin typeface="Trebuchet MS" panose="020B0603020202020204" pitchFamily="34" charset="0"/>
                      </a:endParaRPr>
                    </a:p>
                  </a:txBody>
                  <a:tcPr marL="0" marR="0" marT="0" marB="0" anchor="b"/>
                </a:tc>
                <a:tc>
                  <a:txBody>
                    <a:bodyPr/>
                    <a:lstStyle/>
                    <a:p>
                      <a:pPr algn="r" fontAlgn="b"/>
                      <a:r>
                        <a:rPr lang="en-US" sz="100" u="none" strike="noStrike" dirty="0">
                          <a:effectLst/>
                        </a:rPr>
                        <a:t>$16.90 </a:t>
                      </a:r>
                      <a:endParaRPr lang="en-US" sz="100" b="0" i="0" u="none" strike="noStrike" dirty="0">
                        <a:solidFill>
                          <a:srgbClr val="000000"/>
                        </a:solidFill>
                        <a:effectLst/>
                        <a:latin typeface="Trebuchet MS" panose="020B0603020202020204" pitchFamily="34" charset="0"/>
                      </a:endParaRPr>
                    </a:p>
                  </a:txBody>
                  <a:tcPr marL="0" marR="0" marT="0" marB="0" anchor="b"/>
                </a:tc>
                <a:extLst>
                  <a:ext uri="{0D108BD9-81ED-4DB2-BD59-A6C34878D82A}">
                    <a16:rowId xmlns:a16="http://schemas.microsoft.com/office/drawing/2014/main" val="10004"/>
                  </a:ext>
                </a:extLst>
              </a:tr>
            </a:tbl>
          </a:graphicData>
        </a:graphic>
      </p:graphicFrame>
      <p:sp>
        <p:nvSpPr>
          <p:cNvPr id="4" name="Title 1"/>
          <p:cNvSpPr txBox="1">
            <a:spLocks/>
          </p:cNvSpPr>
          <p:nvPr/>
        </p:nvSpPr>
        <p:spPr>
          <a:xfrm>
            <a:off x="855279" y="1028700"/>
            <a:ext cx="4914900" cy="628650"/>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defRPr/>
            </a:pPr>
            <a:r>
              <a:rPr lang="en-US" sz="3000" b="1" kern="1400" spc="75" dirty="0">
                <a:latin typeface="+mn-lt"/>
                <a:cs typeface="Museo 300"/>
              </a:rPr>
              <a:t>Asset Management Funding</a:t>
            </a:r>
          </a:p>
        </p:txBody>
      </p:sp>
      <p:graphicFrame>
        <p:nvGraphicFramePr>
          <p:cNvPr id="5" name="Chart 4"/>
          <p:cNvGraphicFramePr>
            <a:graphicFrameLocks/>
          </p:cNvGraphicFramePr>
          <p:nvPr>
            <p:extLst/>
          </p:nvPr>
        </p:nvGraphicFramePr>
        <p:xfrm>
          <a:off x="1134837" y="1943100"/>
          <a:ext cx="5228332" cy="35825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90407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367" y="752313"/>
            <a:ext cx="7543800" cy="701241"/>
          </a:xfrm>
        </p:spPr>
        <p:txBody>
          <a:bodyPr>
            <a:normAutofit fontScale="90000"/>
          </a:bodyPr>
          <a:lstStyle/>
          <a:p>
            <a:r>
              <a:rPr lang="en-US" sz="3000" dirty="0"/>
              <a:t>Winter Operations Summary – FY17 LOS</a:t>
            </a:r>
            <a:endParaRPr lang="en-US" sz="3000" dirty="0">
              <a:latin typeface="+mn-lt"/>
            </a:endParaRPr>
          </a:p>
        </p:txBody>
      </p:sp>
      <p:sp>
        <p:nvSpPr>
          <p:cNvPr id="4" name="Slide Number Placeholder 3"/>
          <p:cNvSpPr>
            <a:spLocks noGrp="1"/>
          </p:cNvSpPr>
          <p:nvPr>
            <p:ph type="sldNum" sz="quarter" idx="12"/>
          </p:nvPr>
        </p:nvSpPr>
        <p:spPr/>
        <p:txBody>
          <a:bodyPr/>
          <a:lstStyle/>
          <a:p>
            <a:fld id="{629637A9-119A-49DA-BD12-AAC58B377D80}" type="slidenum">
              <a:rPr lang="en-US" smtClean="0"/>
              <a:pPr/>
              <a:t>20</a:t>
            </a:fld>
            <a:endParaRPr lang="en-US" dirty="0"/>
          </a:p>
        </p:txBody>
      </p:sp>
      <p:pic>
        <p:nvPicPr>
          <p:cNvPr id="5" name="Picture 4"/>
          <p:cNvPicPr>
            <a:picLocks noChangeAspect="1"/>
          </p:cNvPicPr>
          <p:nvPr/>
        </p:nvPicPr>
        <p:blipFill>
          <a:blip r:embed="rId2"/>
          <a:stretch>
            <a:fillRect/>
          </a:stretch>
        </p:blipFill>
        <p:spPr>
          <a:xfrm>
            <a:off x="1288183" y="1666713"/>
            <a:ext cx="4564856" cy="3371850"/>
          </a:xfrm>
          <a:prstGeom prst="rect">
            <a:avLst/>
          </a:prstGeom>
        </p:spPr>
      </p:pic>
      <p:pic>
        <p:nvPicPr>
          <p:cNvPr id="6" name="Picture 5"/>
          <p:cNvPicPr>
            <a:picLocks noChangeAspect="1"/>
          </p:cNvPicPr>
          <p:nvPr/>
        </p:nvPicPr>
        <p:blipFill>
          <a:blip r:embed="rId3"/>
          <a:stretch>
            <a:fillRect/>
          </a:stretch>
        </p:blipFill>
        <p:spPr>
          <a:xfrm>
            <a:off x="5853038" y="3655533"/>
            <a:ext cx="882180" cy="1383030"/>
          </a:xfrm>
          <a:prstGeom prst="rect">
            <a:avLst/>
          </a:prstGeom>
        </p:spPr>
      </p:pic>
      <p:pic>
        <p:nvPicPr>
          <p:cNvPr id="9" name="Picture 8"/>
          <p:cNvPicPr>
            <a:picLocks noChangeAspect="1"/>
          </p:cNvPicPr>
          <p:nvPr/>
        </p:nvPicPr>
        <p:blipFill>
          <a:blip r:embed="rId4"/>
          <a:stretch>
            <a:fillRect/>
          </a:stretch>
        </p:blipFill>
        <p:spPr>
          <a:xfrm>
            <a:off x="784384" y="5038563"/>
            <a:ext cx="7908131" cy="914400"/>
          </a:xfrm>
          <a:prstGeom prst="rect">
            <a:avLst/>
          </a:prstGeom>
        </p:spPr>
      </p:pic>
    </p:spTree>
    <p:extLst>
      <p:ext uri="{BB962C8B-B14F-4D97-AF65-F5344CB8AC3E}">
        <p14:creationId xmlns:p14="http://schemas.microsoft.com/office/powerpoint/2010/main" val="33075461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429" y="717528"/>
            <a:ext cx="7543800" cy="701241"/>
          </a:xfrm>
        </p:spPr>
        <p:txBody>
          <a:bodyPr>
            <a:normAutofit/>
          </a:bodyPr>
          <a:lstStyle/>
          <a:p>
            <a:r>
              <a:rPr lang="en-US" sz="3000" dirty="0"/>
              <a:t>Winter Operations Summary - Storms</a:t>
            </a:r>
          </a:p>
        </p:txBody>
      </p:sp>
      <p:sp>
        <p:nvSpPr>
          <p:cNvPr id="4" name="Slide Number Placeholder 3"/>
          <p:cNvSpPr>
            <a:spLocks noGrp="1"/>
          </p:cNvSpPr>
          <p:nvPr>
            <p:ph type="sldNum" sz="quarter" idx="12"/>
          </p:nvPr>
        </p:nvSpPr>
        <p:spPr/>
        <p:txBody>
          <a:bodyPr/>
          <a:lstStyle/>
          <a:p>
            <a:fld id="{629637A9-119A-49DA-BD12-AAC58B377D80}" type="slidenum">
              <a:rPr lang="en-US" smtClean="0"/>
              <a:pPr/>
              <a:t>21</a:t>
            </a:fld>
            <a:endParaRPr lang="en-US" dirty="0"/>
          </a:p>
        </p:txBody>
      </p:sp>
      <p:graphicFrame>
        <p:nvGraphicFramePr>
          <p:cNvPr id="5" name="Content Placeholder 7"/>
          <p:cNvGraphicFramePr>
            <a:graphicFrameLocks noGrp="1"/>
          </p:cNvGraphicFramePr>
          <p:nvPr>
            <p:ph sz="half" idx="1"/>
            <p:extLst>
              <p:ext uri="{D42A27DB-BD31-4B8C-83A1-F6EECF244321}">
                <p14:modId xmlns:p14="http://schemas.microsoft.com/office/powerpoint/2010/main" val="937422493"/>
              </p:ext>
            </p:extLst>
          </p:nvPr>
        </p:nvGraphicFramePr>
        <p:xfrm>
          <a:off x="451110" y="1554863"/>
          <a:ext cx="8022838" cy="4375620"/>
        </p:xfrm>
        <a:graphic>
          <a:graphicData uri="http://schemas.openxmlformats.org/drawingml/2006/table">
            <a:tbl>
              <a:tblPr firstRow="1" bandRow="1">
                <a:tableStyleId>{85BE263C-DBD7-4A20-BB59-AAB30ACAA65A}</a:tableStyleId>
              </a:tblPr>
              <a:tblGrid>
                <a:gridCol w="1725667">
                  <a:extLst>
                    <a:ext uri="{9D8B030D-6E8A-4147-A177-3AD203B41FA5}">
                      <a16:colId xmlns:a16="http://schemas.microsoft.com/office/drawing/2014/main" val="20000"/>
                    </a:ext>
                  </a:extLst>
                </a:gridCol>
                <a:gridCol w="1516770">
                  <a:extLst>
                    <a:ext uri="{9D8B030D-6E8A-4147-A177-3AD203B41FA5}">
                      <a16:colId xmlns:a16="http://schemas.microsoft.com/office/drawing/2014/main" val="20001"/>
                    </a:ext>
                  </a:extLst>
                </a:gridCol>
                <a:gridCol w="1177692">
                  <a:extLst>
                    <a:ext uri="{9D8B030D-6E8A-4147-A177-3AD203B41FA5}">
                      <a16:colId xmlns:a16="http://schemas.microsoft.com/office/drawing/2014/main" val="20002"/>
                    </a:ext>
                  </a:extLst>
                </a:gridCol>
                <a:gridCol w="1392644">
                  <a:extLst>
                    <a:ext uri="{9D8B030D-6E8A-4147-A177-3AD203B41FA5}">
                      <a16:colId xmlns:a16="http://schemas.microsoft.com/office/drawing/2014/main" val="20003"/>
                    </a:ext>
                  </a:extLst>
                </a:gridCol>
                <a:gridCol w="2210065">
                  <a:extLst>
                    <a:ext uri="{9D8B030D-6E8A-4147-A177-3AD203B41FA5}">
                      <a16:colId xmlns:a16="http://schemas.microsoft.com/office/drawing/2014/main" val="20004"/>
                    </a:ext>
                  </a:extLst>
                </a:gridCol>
              </a:tblGrid>
              <a:tr h="342900">
                <a:tc>
                  <a:txBody>
                    <a:bodyPr/>
                    <a:lstStyle/>
                    <a:p>
                      <a:pPr algn="ctr"/>
                      <a:r>
                        <a:rPr lang="en-US" sz="900" dirty="0" smtClean="0"/>
                        <a:t>Statewide</a:t>
                      </a:r>
                      <a:r>
                        <a:rPr lang="en-US" sz="900" baseline="0" dirty="0" smtClean="0"/>
                        <a:t> Storm Event</a:t>
                      </a:r>
                      <a:endParaRPr lang="en-US" sz="900" b="1" dirty="0">
                        <a:solidFill>
                          <a:schemeClr val="bg1"/>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Storm Severity Index (Avg)</a:t>
                      </a:r>
                      <a:endParaRPr lang="en-US" sz="900" b="1"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Storm Severity Index (Max)</a:t>
                      </a:r>
                      <a:endParaRPr lang="en-US" sz="900" b="1"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Statewide LOS Grade</a:t>
                      </a:r>
                      <a:endParaRPr lang="en-US" sz="900" b="1"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smtClean="0"/>
                        <a:t>Total Statewide</a:t>
                      </a:r>
                      <a:r>
                        <a:rPr lang="en-US" sz="900" baseline="0" dirty="0" smtClean="0"/>
                        <a:t> </a:t>
                      </a:r>
                      <a:r>
                        <a:rPr lang="en-US" sz="900" dirty="0" smtClean="0"/>
                        <a:t>Cost</a:t>
                      </a:r>
                      <a:endParaRPr lang="en-US" sz="900" b="1"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68848">
                <a:tc>
                  <a:txBody>
                    <a:bodyPr/>
                    <a:lstStyle/>
                    <a:p>
                      <a:pPr algn="ctr"/>
                      <a:r>
                        <a:rPr lang="en-US" sz="1200" b="1" dirty="0" smtClean="0"/>
                        <a:t>#1 Nov 17-18</a:t>
                      </a:r>
                      <a:endParaRPr lang="en-US" sz="1200" b="1" dirty="0"/>
                    </a:p>
                  </a:txBody>
                  <a:tcPr marL="68580" marR="68580" marT="34290" marB="34290">
                    <a:lnT w="12700" cap="flat" cmpd="sng" algn="ctr">
                      <a:solidFill>
                        <a:schemeClr val="tx1"/>
                      </a:solidFill>
                      <a:prstDash val="solid"/>
                      <a:round/>
                      <a:headEnd type="none" w="med" len="med"/>
                      <a:tailEnd type="none" w="med" len="med"/>
                    </a:lnT>
                  </a:tcPr>
                </a:tc>
                <a:tc>
                  <a:txBody>
                    <a:bodyPr/>
                    <a:lstStyle/>
                    <a:p>
                      <a:pPr algn="ctr"/>
                      <a:r>
                        <a:rPr lang="en-US" sz="1200" b="1" dirty="0" smtClean="0"/>
                        <a:t>1.88</a:t>
                      </a:r>
                      <a:endParaRPr lang="en-US" sz="1200" b="1" dirty="0"/>
                    </a:p>
                  </a:txBody>
                  <a:tcPr marL="68580" marR="68580" marT="34290" marB="34290">
                    <a:lnT w="12700" cap="flat" cmpd="sng" algn="ctr">
                      <a:solidFill>
                        <a:schemeClr val="tx1"/>
                      </a:solidFill>
                      <a:prstDash val="solid"/>
                      <a:round/>
                      <a:headEnd type="none" w="med" len="med"/>
                      <a:tailEnd type="none" w="med" len="med"/>
                    </a:lnT>
                  </a:tcPr>
                </a:tc>
                <a:tc>
                  <a:txBody>
                    <a:bodyPr/>
                    <a:lstStyle/>
                    <a:p>
                      <a:pPr algn="ctr"/>
                      <a:r>
                        <a:rPr lang="en-US" sz="1200" b="1" dirty="0" smtClean="0"/>
                        <a:t>4.09</a:t>
                      </a:r>
                      <a:endParaRPr lang="en-US" sz="1200" b="1" dirty="0"/>
                    </a:p>
                  </a:txBody>
                  <a:tcPr marL="68580" marR="68580" marT="34290" marB="34290">
                    <a:lnT w="12700" cap="flat" cmpd="sng" algn="ctr">
                      <a:solidFill>
                        <a:schemeClr val="tx1"/>
                      </a:solidFill>
                      <a:prstDash val="solid"/>
                      <a:round/>
                      <a:headEnd type="none" w="med" len="med"/>
                      <a:tailEnd type="none" w="med" len="med"/>
                    </a:lnT>
                  </a:tcPr>
                </a:tc>
                <a:tc>
                  <a:txBody>
                    <a:bodyPr/>
                    <a:lstStyle/>
                    <a:p>
                      <a:pPr algn="ctr"/>
                      <a:r>
                        <a:rPr lang="en-US" sz="1200" b="1" dirty="0" smtClean="0"/>
                        <a:t>B</a:t>
                      </a:r>
                      <a:endParaRPr lang="en-US" sz="1200" b="1" dirty="0"/>
                    </a:p>
                  </a:txBody>
                  <a:tcPr marL="68580" marR="68580" marT="34290" marB="34290">
                    <a:lnT w="12700" cap="flat" cmpd="sng" algn="ctr">
                      <a:solidFill>
                        <a:schemeClr val="tx1"/>
                      </a:solidFill>
                      <a:prstDash val="solid"/>
                      <a:round/>
                      <a:headEnd type="none" w="med" len="med"/>
                      <a:tailEnd type="none" w="med" len="med"/>
                    </a:lnT>
                  </a:tcPr>
                </a:tc>
                <a:tc>
                  <a:txBody>
                    <a:bodyPr/>
                    <a:lstStyle/>
                    <a:p>
                      <a:pPr algn="ctr"/>
                      <a:r>
                        <a:rPr lang="en-US" sz="1200" b="1" dirty="0" smtClean="0"/>
                        <a:t>$643,565.51</a:t>
                      </a:r>
                      <a:endParaRPr lang="en-US" sz="1200" b="1" dirty="0"/>
                    </a:p>
                  </a:txBody>
                  <a:tcPr marL="68580" marR="68580" marT="34290" marB="3429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68848">
                <a:tc>
                  <a:txBody>
                    <a:bodyPr/>
                    <a:lstStyle/>
                    <a:p>
                      <a:pPr algn="ctr"/>
                      <a:r>
                        <a:rPr lang="en-US" sz="1200" b="1" dirty="0" smtClean="0"/>
                        <a:t>#2 Nov 21-24</a:t>
                      </a:r>
                      <a:endParaRPr lang="en-US" sz="1200" b="1" dirty="0"/>
                    </a:p>
                  </a:txBody>
                  <a:tcPr marL="68580" marR="68580" marT="34290" marB="34290"/>
                </a:tc>
                <a:tc>
                  <a:txBody>
                    <a:bodyPr/>
                    <a:lstStyle/>
                    <a:p>
                      <a:pPr algn="ctr"/>
                      <a:r>
                        <a:rPr lang="en-US" sz="1200" b="1" dirty="0" smtClean="0"/>
                        <a:t>3.12</a:t>
                      </a:r>
                      <a:endParaRPr lang="en-US" sz="1200" b="1" dirty="0"/>
                    </a:p>
                  </a:txBody>
                  <a:tcPr marL="68580" marR="68580" marT="34290" marB="34290"/>
                </a:tc>
                <a:tc>
                  <a:txBody>
                    <a:bodyPr/>
                    <a:lstStyle/>
                    <a:p>
                      <a:pPr algn="ctr"/>
                      <a:r>
                        <a:rPr lang="en-US" sz="1200" b="1" dirty="0" smtClean="0"/>
                        <a:t>7.29</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$290,694.96</a:t>
                      </a:r>
                      <a:endParaRPr lang="en-US" sz="1200" b="1" dirty="0"/>
                    </a:p>
                  </a:txBody>
                  <a:tcPr marL="68580" marR="68580" marT="34290" marB="34290"/>
                </a:tc>
                <a:extLst>
                  <a:ext uri="{0D108BD9-81ED-4DB2-BD59-A6C34878D82A}">
                    <a16:rowId xmlns:a16="http://schemas.microsoft.com/office/drawing/2014/main" val="10002"/>
                  </a:ext>
                </a:extLst>
              </a:tr>
              <a:tr h="268848">
                <a:tc>
                  <a:txBody>
                    <a:bodyPr/>
                    <a:lstStyle/>
                    <a:p>
                      <a:pPr algn="ctr"/>
                      <a:r>
                        <a:rPr lang="en-US" sz="1200" b="1" dirty="0" smtClean="0"/>
                        <a:t>#3</a:t>
                      </a:r>
                      <a:r>
                        <a:rPr lang="en-US" sz="1200" b="1" baseline="0" dirty="0" smtClean="0"/>
                        <a:t> Nov 26-28</a:t>
                      </a:r>
                      <a:endParaRPr lang="en-US" sz="1200" b="1" dirty="0"/>
                    </a:p>
                  </a:txBody>
                  <a:tcPr marL="68580" marR="68580" marT="34290" marB="34290"/>
                </a:tc>
                <a:tc>
                  <a:txBody>
                    <a:bodyPr/>
                    <a:lstStyle/>
                    <a:p>
                      <a:pPr algn="ctr"/>
                      <a:r>
                        <a:rPr lang="en-US" sz="1200" b="1" dirty="0" smtClean="0"/>
                        <a:t>5.17</a:t>
                      </a:r>
                      <a:endParaRPr lang="en-US" sz="1200" b="1" dirty="0"/>
                    </a:p>
                  </a:txBody>
                  <a:tcPr marL="68580" marR="68580" marT="34290" marB="34290"/>
                </a:tc>
                <a:tc>
                  <a:txBody>
                    <a:bodyPr/>
                    <a:lstStyle/>
                    <a:p>
                      <a:pPr algn="ctr"/>
                      <a:r>
                        <a:rPr lang="en-US" sz="1200" b="1" dirty="0" smtClean="0"/>
                        <a:t>11.86</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$447,643.03</a:t>
                      </a:r>
                      <a:endParaRPr lang="en-US" sz="1200" b="1" dirty="0"/>
                    </a:p>
                  </a:txBody>
                  <a:tcPr marL="68580" marR="68580" marT="34290" marB="34290"/>
                </a:tc>
                <a:extLst>
                  <a:ext uri="{0D108BD9-81ED-4DB2-BD59-A6C34878D82A}">
                    <a16:rowId xmlns:a16="http://schemas.microsoft.com/office/drawing/2014/main" val="10003"/>
                  </a:ext>
                </a:extLst>
              </a:tr>
              <a:tr h="268848">
                <a:tc>
                  <a:txBody>
                    <a:bodyPr/>
                    <a:lstStyle/>
                    <a:p>
                      <a:pPr algn="ctr"/>
                      <a:r>
                        <a:rPr lang="en-US" sz="1200" b="1" dirty="0" smtClean="0"/>
                        <a:t>#4 Dec 6-8</a:t>
                      </a:r>
                      <a:endParaRPr lang="en-US" sz="1200" b="1" dirty="0"/>
                    </a:p>
                  </a:txBody>
                  <a:tcPr marL="68580" marR="68580" marT="34290" marB="34290"/>
                </a:tc>
                <a:tc>
                  <a:txBody>
                    <a:bodyPr/>
                    <a:lstStyle/>
                    <a:p>
                      <a:pPr algn="ctr"/>
                      <a:r>
                        <a:rPr lang="en-US" sz="1200" b="1" dirty="0" smtClean="0"/>
                        <a:t>3.61</a:t>
                      </a:r>
                      <a:endParaRPr lang="en-US" sz="1200" b="1" dirty="0"/>
                    </a:p>
                  </a:txBody>
                  <a:tcPr marL="68580" marR="68580" marT="34290" marB="34290"/>
                </a:tc>
                <a:tc>
                  <a:txBody>
                    <a:bodyPr/>
                    <a:lstStyle/>
                    <a:p>
                      <a:pPr algn="ctr"/>
                      <a:r>
                        <a:rPr lang="en-US" sz="1200" b="1" dirty="0" smtClean="0"/>
                        <a:t>7.71</a:t>
                      </a:r>
                      <a:endParaRPr lang="en-US" sz="1200" b="1" dirty="0"/>
                    </a:p>
                  </a:txBody>
                  <a:tcPr marL="68580" marR="68580" marT="34290" marB="34290"/>
                </a:tc>
                <a:tc>
                  <a:txBody>
                    <a:bodyPr/>
                    <a:lstStyle/>
                    <a:p>
                      <a:pPr algn="ctr"/>
                      <a:r>
                        <a:rPr lang="en-US" sz="1200" b="1" dirty="0" smtClean="0"/>
                        <a:t>B</a:t>
                      </a:r>
                      <a:endParaRPr lang="en-US" sz="1200" b="1" dirty="0"/>
                    </a:p>
                  </a:txBody>
                  <a:tcPr marL="68580" marR="68580" marT="34290" marB="34290"/>
                </a:tc>
                <a:tc>
                  <a:txBody>
                    <a:bodyPr/>
                    <a:lstStyle/>
                    <a:p>
                      <a:pPr algn="ctr"/>
                      <a:r>
                        <a:rPr lang="en-US" sz="1200" b="1" dirty="0" smtClean="0"/>
                        <a:t>$1,137,000.77</a:t>
                      </a:r>
                      <a:endParaRPr lang="en-US" sz="1200" b="1" dirty="0"/>
                    </a:p>
                  </a:txBody>
                  <a:tcPr marL="68580" marR="68580" marT="34290" marB="34290"/>
                </a:tc>
                <a:extLst>
                  <a:ext uri="{0D108BD9-81ED-4DB2-BD59-A6C34878D82A}">
                    <a16:rowId xmlns:a16="http://schemas.microsoft.com/office/drawing/2014/main" val="10004"/>
                  </a:ext>
                </a:extLst>
              </a:tr>
              <a:tr h="268848">
                <a:tc>
                  <a:txBody>
                    <a:bodyPr/>
                    <a:lstStyle/>
                    <a:p>
                      <a:pPr algn="ctr"/>
                      <a:r>
                        <a:rPr lang="en-US" sz="1200" b="1" dirty="0" smtClean="0"/>
                        <a:t>#5 Dec 16-18</a:t>
                      </a:r>
                      <a:endParaRPr lang="en-US" sz="1200" b="1" dirty="0"/>
                    </a:p>
                  </a:txBody>
                  <a:tcPr marL="68580" marR="68580" marT="34290" marB="34290"/>
                </a:tc>
                <a:tc>
                  <a:txBody>
                    <a:bodyPr/>
                    <a:lstStyle/>
                    <a:p>
                      <a:pPr algn="ctr"/>
                      <a:r>
                        <a:rPr lang="en-US" sz="1200" b="1" dirty="0" smtClean="0"/>
                        <a:t>7.9</a:t>
                      </a:r>
                      <a:endParaRPr lang="en-US" sz="1200" b="1" dirty="0"/>
                    </a:p>
                  </a:txBody>
                  <a:tcPr marL="68580" marR="68580" marT="34290" marB="34290"/>
                </a:tc>
                <a:tc>
                  <a:txBody>
                    <a:bodyPr/>
                    <a:lstStyle/>
                    <a:p>
                      <a:pPr algn="ctr"/>
                      <a:r>
                        <a:rPr lang="en-US" sz="1200" b="1" dirty="0" smtClean="0"/>
                        <a:t>20.24</a:t>
                      </a:r>
                      <a:endParaRPr lang="en-US" sz="1200" b="1" dirty="0"/>
                    </a:p>
                  </a:txBody>
                  <a:tcPr marL="68580" marR="68580" marT="34290" marB="34290"/>
                </a:tc>
                <a:tc>
                  <a:txBody>
                    <a:bodyPr/>
                    <a:lstStyle/>
                    <a:p>
                      <a:pPr algn="ctr"/>
                      <a:r>
                        <a:rPr lang="en-US" sz="1200" b="1" dirty="0" smtClean="0"/>
                        <a:t>C</a:t>
                      </a:r>
                      <a:endParaRPr lang="en-US" sz="1200" b="1" dirty="0"/>
                    </a:p>
                  </a:txBody>
                  <a:tcPr marL="68580" marR="68580" marT="34290" marB="34290"/>
                </a:tc>
                <a:tc>
                  <a:txBody>
                    <a:bodyPr/>
                    <a:lstStyle/>
                    <a:p>
                      <a:pPr algn="ctr"/>
                      <a:r>
                        <a:rPr lang="en-US" sz="1200" b="1" dirty="0" smtClean="0"/>
                        <a:t>$1,665,963.61</a:t>
                      </a:r>
                      <a:endParaRPr lang="en-US" sz="1200" b="1" dirty="0"/>
                    </a:p>
                  </a:txBody>
                  <a:tcPr marL="68580" marR="68580" marT="34290" marB="34290"/>
                </a:tc>
                <a:extLst>
                  <a:ext uri="{0D108BD9-81ED-4DB2-BD59-A6C34878D82A}">
                    <a16:rowId xmlns:a16="http://schemas.microsoft.com/office/drawing/2014/main" val="10005"/>
                  </a:ext>
                </a:extLst>
              </a:tr>
              <a:tr h="268848">
                <a:tc>
                  <a:txBody>
                    <a:bodyPr/>
                    <a:lstStyle/>
                    <a:p>
                      <a:pPr algn="ctr"/>
                      <a:r>
                        <a:rPr lang="en-US" sz="1200" b="1" dirty="0" smtClean="0"/>
                        <a:t>#6 Dec 31 – Jan 6</a:t>
                      </a:r>
                      <a:endParaRPr lang="en-US" sz="1200" b="1" dirty="0"/>
                    </a:p>
                  </a:txBody>
                  <a:tcPr marL="68580" marR="68580" marT="34290" marB="34290"/>
                </a:tc>
                <a:tc>
                  <a:txBody>
                    <a:bodyPr/>
                    <a:lstStyle/>
                    <a:p>
                      <a:pPr algn="ctr"/>
                      <a:r>
                        <a:rPr lang="en-US" sz="1200" b="1" dirty="0" smtClean="0"/>
                        <a:t>14.2</a:t>
                      </a:r>
                      <a:endParaRPr lang="en-US" sz="1200" b="1" dirty="0"/>
                    </a:p>
                  </a:txBody>
                  <a:tcPr marL="68580" marR="68580" marT="34290" marB="34290"/>
                </a:tc>
                <a:tc>
                  <a:txBody>
                    <a:bodyPr/>
                    <a:lstStyle/>
                    <a:p>
                      <a:pPr algn="ctr"/>
                      <a:r>
                        <a:rPr lang="en-US" sz="1200" b="1" dirty="0" smtClean="0"/>
                        <a:t>25.64</a:t>
                      </a:r>
                      <a:endParaRPr lang="en-US" sz="1200" b="1" dirty="0"/>
                    </a:p>
                  </a:txBody>
                  <a:tcPr marL="68580" marR="68580" marT="34290" marB="34290"/>
                </a:tc>
                <a:tc>
                  <a:txBody>
                    <a:bodyPr/>
                    <a:lstStyle/>
                    <a:p>
                      <a:pPr algn="ctr"/>
                      <a:r>
                        <a:rPr lang="en-US" sz="1200" b="1" dirty="0" smtClean="0"/>
                        <a:t>C</a:t>
                      </a:r>
                      <a:endParaRPr lang="en-US" sz="1200" b="1" dirty="0"/>
                    </a:p>
                  </a:txBody>
                  <a:tcPr marL="68580" marR="68580" marT="34290" marB="34290"/>
                </a:tc>
                <a:tc>
                  <a:txBody>
                    <a:bodyPr/>
                    <a:lstStyle/>
                    <a:p>
                      <a:pPr algn="ctr"/>
                      <a:r>
                        <a:rPr lang="en-US" sz="1200" b="1" dirty="0" smtClean="0"/>
                        <a:t>$2,101,388.91</a:t>
                      </a:r>
                      <a:endParaRPr lang="en-US" sz="1200" b="1" dirty="0"/>
                    </a:p>
                  </a:txBody>
                  <a:tcPr marL="68580" marR="68580" marT="34290" marB="34290"/>
                </a:tc>
                <a:extLst>
                  <a:ext uri="{0D108BD9-81ED-4DB2-BD59-A6C34878D82A}">
                    <a16:rowId xmlns:a16="http://schemas.microsoft.com/office/drawing/2014/main" val="10006"/>
                  </a:ext>
                </a:extLst>
              </a:tr>
              <a:tr h="268848">
                <a:tc>
                  <a:txBody>
                    <a:bodyPr/>
                    <a:lstStyle/>
                    <a:p>
                      <a:pPr algn="ctr"/>
                      <a:r>
                        <a:rPr lang="en-US" sz="1200" b="1" dirty="0" smtClean="0"/>
                        <a:t>#7 Jan 8-17</a:t>
                      </a:r>
                      <a:endParaRPr lang="en-US" sz="1200" b="1" dirty="0"/>
                    </a:p>
                  </a:txBody>
                  <a:tcPr marL="68580" marR="68580" marT="34290" marB="34290"/>
                </a:tc>
                <a:tc>
                  <a:txBody>
                    <a:bodyPr/>
                    <a:lstStyle/>
                    <a:p>
                      <a:pPr algn="ctr"/>
                      <a:r>
                        <a:rPr lang="en-US" sz="1200" b="1" dirty="0" smtClean="0"/>
                        <a:t>19.17</a:t>
                      </a:r>
                      <a:endParaRPr lang="en-US" sz="1200" b="1" dirty="0"/>
                    </a:p>
                  </a:txBody>
                  <a:tcPr marL="68580" marR="68580" marT="34290" marB="34290"/>
                </a:tc>
                <a:tc>
                  <a:txBody>
                    <a:bodyPr/>
                    <a:lstStyle/>
                    <a:p>
                      <a:pPr algn="ctr"/>
                      <a:r>
                        <a:rPr lang="en-US" sz="1200" b="1" dirty="0" smtClean="0"/>
                        <a:t>29.65</a:t>
                      </a:r>
                      <a:endParaRPr lang="en-US" sz="1200" b="1" dirty="0"/>
                    </a:p>
                  </a:txBody>
                  <a:tcPr marL="68580" marR="68580" marT="34290" marB="34290"/>
                </a:tc>
                <a:tc>
                  <a:txBody>
                    <a:bodyPr/>
                    <a:lstStyle/>
                    <a:p>
                      <a:pPr algn="ctr"/>
                      <a:r>
                        <a:rPr lang="en-US" sz="1200" b="1" dirty="0" smtClean="0"/>
                        <a:t>B+</a:t>
                      </a:r>
                      <a:endParaRPr lang="en-US" sz="1200" b="1" dirty="0"/>
                    </a:p>
                  </a:txBody>
                  <a:tcPr marL="68580" marR="68580" marT="34290" marB="34290"/>
                </a:tc>
                <a:tc>
                  <a:txBody>
                    <a:bodyPr/>
                    <a:lstStyle/>
                    <a:p>
                      <a:pPr algn="ctr"/>
                      <a:r>
                        <a:rPr lang="en-US" sz="1200" b="1" dirty="0" smtClean="0"/>
                        <a:t>$719,673.86</a:t>
                      </a:r>
                      <a:endParaRPr lang="en-US" sz="1200" b="1" dirty="0"/>
                    </a:p>
                  </a:txBody>
                  <a:tcPr marL="68580" marR="68580" marT="34290" marB="34290"/>
                </a:tc>
                <a:extLst>
                  <a:ext uri="{0D108BD9-81ED-4DB2-BD59-A6C34878D82A}">
                    <a16:rowId xmlns:a16="http://schemas.microsoft.com/office/drawing/2014/main" val="10007"/>
                  </a:ext>
                </a:extLst>
              </a:tr>
              <a:tr h="268848">
                <a:tc>
                  <a:txBody>
                    <a:bodyPr/>
                    <a:lstStyle/>
                    <a:p>
                      <a:pPr algn="ctr"/>
                      <a:r>
                        <a:rPr lang="en-US" sz="1200" b="1" dirty="0" smtClean="0"/>
                        <a:t>#8 Jan 19-26</a:t>
                      </a:r>
                      <a:endParaRPr lang="en-US" sz="1200" b="1" dirty="0"/>
                    </a:p>
                  </a:txBody>
                  <a:tcPr marL="68580" marR="68580" marT="34290" marB="34290"/>
                </a:tc>
                <a:tc>
                  <a:txBody>
                    <a:bodyPr/>
                    <a:lstStyle/>
                    <a:p>
                      <a:pPr algn="ctr"/>
                      <a:r>
                        <a:rPr lang="en-US" sz="1200" b="1" dirty="0" smtClean="0"/>
                        <a:t>12.81</a:t>
                      </a:r>
                      <a:endParaRPr lang="en-US" sz="1200" b="1" dirty="0"/>
                    </a:p>
                  </a:txBody>
                  <a:tcPr marL="68580" marR="68580" marT="34290" marB="34290"/>
                </a:tc>
                <a:tc>
                  <a:txBody>
                    <a:bodyPr/>
                    <a:lstStyle/>
                    <a:p>
                      <a:pPr algn="ctr"/>
                      <a:r>
                        <a:rPr lang="en-US" sz="1200" b="1" dirty="0" smtClean="0"/>
                        <a:t>27.57</a:t>
                      </a:r>
                      <a:endParaRPr lang="en-US" sz="1200" b="1" dirty="0"/>
                    </a:p>
                  </a:txBody>
                  <a:tcPr marL="68580" marR="68580" marT="34290" marB="34290"/>
                </a:tc>
                <a:tc>
                  <a:txBody>
                    <a:bodyPr/>
                    <a:lstStyle/>
                    <a:p>
                      <a:pPr algn="ctr"/>
                      <a:r>
                        <a:rPr lang="en-US" sz="1200" b="1" dirty="0" smtClean="0"/>
                        <a:t>B+</a:t>
                      </a:r>
                      <a:endParaRPr lang="en-US" sz="1200" b="1" dirty="0"/>
                    </a:p>
                  </a:txBody>
                  <a:tcPr marL="68580" marR="68580" marT="34290" marB="34290"/>
                </a:tc>
                <a:tc>
                  <a:txBody>
                    <a:bodyPr/>
                    <a:lstStyle/>
                    <a:p>
                      <a:pPr algn="ctr"/>
                      <a:r>
                        <a:rPr lang="en-US" sz="1200" b="1" dirty="0" smtClean="0"/>
                        <a:t>$1,057,497.21</a:t>
                      </a:r>
                      <a:endParaRPr lang="en-US" sz="1200" b="1" dirty="0"/>
                    </a:p>
                  </a:txBody>
                  <a:tcPr marL="68580" marR="68580" marT="34290" marB="34290"/>
                </a:tc>
                <a:extLst>
                  <a:ext uri="{0D108BD9-81ED-4DB2-BD59-A6C34878D82A}">
                    <a16:rowId xmlns:a16="http://schemas.microsoft.com/office/drawing/2014/main" val="10008"/>
                  </a:ext>
                </a:extLst>
              </a:tr>
              <a:tr h="268848">
                <a:tc>
                  <a:txBody>
                    <a:bodyPr/>
                    <a:lstStyle/>
                    <a:p>
                      <a:pPr algn="ctr"/>
                      <a:r>
                        <a:rPr lang="en-US" sz="1200" b="1" dirty="0" smtClean="0"/>
                        <a:t>#9 Feb 22-25</a:t>
                      </a:r>
                      <a:endParaRPr lang="en-US" sz="1200" b="1" dirty="0"/>
                    </a:p>
                  </a:txBody>
                  <a:tcPr marL="68580" marR="68580" marT="34290" marB="34290"/>
                </a:tc>
                <a:tc>
                  <a:txBody>
                    <a:bodyPr/>
                    <a:lstStyle/>
                    <a:p>
                      <a:pPr algn="ctr"/>
                      <a:r>
                        <a:rPr lang="en-US" sz="1200" b="1" dirty="0" smtClean="0"/>
                        <a:t>7.26</a:t>
                      </a:r>
                      <a:endParaRPr lang="en-US" sz="1200" b="1" dirty="0"/>
                    </a:p>
                  </a:txBody>
                  <a:tcPr marL="68580" marR="68580" marT="34290" marB="34290"/>
                </a:tc>
                <a:tc>
                  <a:txBody>
                    <a:bodyPr/>
                    <a:lstStyle/>
                    <a:p>
                      <a:pPr algn="ctr"/>
                      <a:r>
                        <a:rPr lang="en-US" sz="1200" b="1" dirty="0" smtClean="0"/>
                        <a:t>12.52</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$1,286,971.22 </a:t>
                      </a:r>
                      <a:endParaRPr lang="en-US" sz="1200" b="1" dirty="0"/>
                    </a:p>
                  </a:txBody>
                  <a:tcPr marL="68580" marR="68580" marT="34290" marB="34290"/>
                </a:tc>
                <a:extLst>
                  <a:ext uri="{0D108BD9-81ED-4DB2-BD59-A6C34878D82A}">
                    <a16:rowId xmlns:a16="http://schemas.microsoft.com/office/drawing/2014/main" val="10009"/>
                  </a:ext>
                </a:extLst>
              </a:tr>
              <a:tr h="268848">
                <a:tc>
                  <a:txBody>
                    <a:bodyPr/>
                    <a:lstStyle/>
                    <a:p>
                      <a:pPr algn="ctr"/>
                      <a:r>
                        <a:rPr lang="en-US" sz="1200" b="1" dirty="0" smtClean="0"/>
                        <a:t>#10 Feb 27-Mar1</a:t>
                      </a:r>
                      <a:endParaRPr lang="en-US" sz="1200" b="1" dirty="0"/>
                    </a:p>
                  </a:txBody>
                  <a:tcPr marL="68580" marR="68580" marT="34290" marB="34290"/>
                </a:tc>
                <a:tc>
                  <a:txBody>
                    <a:bodyPr/>
                    <a:lstStyle/>
                    <a:p>
                      <a:pPr algn="ctr"/>
                      <a:r>
                        <a:rPr lang="en-US" sz="1200" b="1" dirty="0" smtClean="0"/>
                        <a:t>7.76 </a:t>
                      </a:r>
                      <a:endParaRPr lang="en-US" sz="1200" b="1" dirty="0"/>
                    </a:p>
                  </a:txBody>
                  <a:tcPr marL="68580" marR="68580" marT="34290" marB="34290"/>
                </a:tc>
                <a:tc>
                  <a:txBody>
                    <a:bodyPr/>
                    <a:lstStyle/>
                    <a:p>
                      <a:pPr algn="ctr"/>
                      <a:r>
                        <a:rPr lang="en-US" sz="1200" b="1" dirty="0" smtClean="0"/>
                        <a:t>15.97</a:t>
                      </a:r>
                      <a:endParaRPr lang="en-US" sz="1200" b="1" dirty="0"/>
                    </a:p>
                  </a:txBody>
                  <a:tcPr marL="68580" marR="68580" marT="34290" marB="34290"/>
                </a:tc>
                <a:tc>
                  <a:txBody>
                    <a:bodyPr/>
                    <a:lstStyle/>
                    <a:p>
                      <a:pPr algn="ctr"/>
                      <a:r>
                        <a:rPr lang="en-US" sz="1200" b="1" dirty="0" smtClean="0"/>
                        <a:t>B+</a:t>
                      </a:r>
                      <a:endParaRPr lang="en-US" sz="1200" b="1" dirty="0"/>
                    </a:p>
                  </a:txBody>
                  <a:tcPr marL="68580" marR="68580" marT="34290" marB="34290"/>
                </a:tc>
                <a:tc>
                  <a:txBody>
                    <a:bodyPr/>
                    <a:lstStyle/>
                    <a:p>
                      <a:pPr algn="ctr"/>
                      <a:r>
                        <a:rPr lang="en-US" sz="1200" b="1" dirty="0" smtClean="0"/>
                        <a:t>$544,932.35</a:t>
                      </a:r>
                      <a:endParaRPr lang="en-US" sz="1200" b="1" dirty="0"/>
                    </a:p>
                  </a:txBody>
                  <a:tcPr marL="68580" marR="68580" marT="34290" marB="34290"/>
                </a:tc>
                <a:extLst>
                  <a:ext uri="{0D108BD9-81ED-4DB2-BD59-A6C34878D82A}">
                    <a16:rowId xmlns:a16="http://schemas.microsoft.com/office/drawing/2014/main" val="10010"/>
                  </a:ext>
                </a:extLst>
              </a:tr>
              <a:tr h="268848">
                <a:tc>
                  <a:txBody>
                    <a:bodyPr/>
                    <a:lstStyle/>
                    <a:p>
                      <a:pPr algn="ctr"/>
                      <a:r>
                        <a:rPr lang="en-US" sz="1200" b="1" dirty="0" smtClean="0"/>
                        <a:t>#11 Mar 23-24</a:t>
                      </a:r>
                      <a:endParaRPr lang="en-US" sz="1200" b="1" dirty="0"/>
                    </a:p>
                  </a:txBody>
                  <a:tcPr marL="68580" marR="68580" marT="34290" marB="34290"/>
                </a:tc>
                <a:tc>
                  <a:txBody>
                    <a:bodyPr/>
                    <a:lstStyle/>
                    <a:p>
                      <a:pPr algn="ctr"/>
                      <a:r>
                        <a:rPr lang="en-US" sz="1200" b="1" dirty="0" smtClean="0"/>
                        <a:t>4.7</a:t>
                      </a:r>
                      <a:endParaRPr lang="en-US" sz="1200" b="1" dirty="0"/>
                    </a:p>
                  </a:txBody>
                  <a:tcPr marL="68580" marR="68580" marT="34290" marB="34290"/>
                </a:tc>
                <a:tc>
                  <a:txBody>
                    <a:bodyPr/>
                    <a:lstStyle/>
                    <a:p>
                      <a:pPr algn="ctr"/>
                      <a:r>
                        <a:rPr lang="en-US" sz="1200" b="1" dirty="0" smtClean="0"/>
                        <a:t>7.73</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$164,539.43</a:t>
                      </a:r>
                      <a:endParaRPr lang="en-US" sz="1200" b="1" dirty="0"/>
                    </a:p>
                  </a:txBody>
                  <a:tcPr marL="68580" marR="68580" marT="34290" marB="34290"/>
                </a:tc>
                <a:extLst>
                  <a:ext uri="{0D108BD9-81ED-4DB2-BD59-A6C34878D82A}">
                    <a16:rowId xmlns:a16="http://schemas.microsoft.com/office/drawing/2014/main" val="10011"/>
                  </a:ext>
                </a:extLst>
              </a:tr>
              <a:tr h="268848">
                <a:tc>
                  <a:txBody>
                    <a:bodyPr/>
                    <a:lstStyle/>
                    <a:p>
                      <a:pPr algn="ctr"/>
                      <a:r>
                        <a:rPr lang="en-US" sz="1200" b="1" dirty="0" smtClean="0"/>
                        <a:t>#12 Mar 27-29</a:t>
                      </a:r>
                      <a:endParaRPr lang="en-US" sz="1200" b="1" dirty="0"/>
                    </a:p>
                  </a:txBody>
                  <a:tcPr marL="68580" marR="68580" marT="34290" marB="34290"/>
                </a:tc>
                <a:tc>
                  <a:txBody>
                    <a:bodyPr/>
                    <a:lstStyle/>
                    <a:p>
                      <a:pPr algn="ctr"/>
                      <a:r>
                        <a:rPr lang="en-US" sz="1200" b="1" dirty="0" smtClean="0"/>
                        <a:t>5.46</a:t>
                      </a:r>
                      <a:endParaRPr lang="en-US" sz="1200" b="1" dirty="0"/>
                    </a:p>
                  </a:txBody>
                  <a:tcPr marL="68580" marR="68580" marT="34290" marB="34290"/>
                </a:tc>
                <a:tc>
                  <a:txBody>
                    <a:bodyPr/>
                    <a:lstStyle/>
                    <a:p>
                      <a:pPr algn="ctr"/>
                      <a:r>
                        <a:rPr lang="en-US" sz="1200" b="1" dirty="0" smtClean="0"/>
                        <a:t>8.12</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$186,674.72</a:t>
                      </a:r>
                      <a:endParaRPr lang="en-US" sz="1200" b="1" dirty="0"/>
                    </a:p>
                  </a:txBody>
                  <a:tcPr marL="68580" marR="68580" marT="34290" marB="34290"/>
                </a:tc>
                <a:extLst>
                  <a:ext uri="{0D108BD9-81ED-4DB2-BD59-A6C34878D82A}">
                    <a16:rowId xmlns:a16="http://schemas.microsoft.com/office/drawing/2014/main" val="10012"/>
                  </a:ext>
                </a:extLst>
              </a:tr>
              <a:tr h="268848">
                <a:tc>
                  <a:txBody>
                    <a:bodyPr/>
                    <a:lstStyle/>
                    <a:p>
                      <a:pPr algn="ctr"/>
                      <a:r>
                        <a:rPr lang="en-US" sz="1200" b="1" dirty="0" smtClean="0"/>
                        <a:t>#13 Mar 31-Apr1</a:t>
                      </a:r>
                      <a:endParaRPr lang="en-US" sz="1200" b="1" dirty="0"/>
                    </a:p>
                  </a:txBody>
                  <a:tcPr marL="68580" marR="68580" marT="34290" marB="34290"/>
                </a:tc>
                <a:tc>
                  <a:txBody>
                    <a:bodyPr/>
                    <a:lstStyle/>
                    <a:p>
                      <a:pPr algn="ctr"/>
                      <a:r>
                        <a:rPr lang="en-US" sz="1200" b="1" dirty="0" smtClean="0"/>
                        <a:t>4.95</a:t>
                      </a:r>
                      <a:endParaRPr lang="en-US" sz="1200" b="1" dirty="0"/>
                    </a:p>
                  </a:txBody>
                  <a:tcPr marL="68580" marR="68580" marT="34290" marB="34290"/>
                </a:tc>
                <a:tc>
                  <a:txBody>
                    <a:bodyPr/>
                    <a:lstStyle/>
                    <a:p>
                      <a:pPr algn="ctr"/>
                      <a:r>
                        <a:rPr lang="en-US" sz="1200" b="1" dirty="0" smtClean="0"/>
                        <a:t>8.06</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$356,851.80</a:t>
                      </a:r>
                      <a:endParaRPr lang="en-US" sz="1200" b="1" dirty="0"/>
                    </a:p>
                  </a:txBody>
                  <a:tcPr marL="68580" marR="68580" marT="34290" marB="34290"/>
                </a:tc>
                <a:extLst>
                  <a:ext uri="{0D108BD9-81ED-4DB2-BD59-A6C34878D82A}">
                    <a16:rowId xmlns:a16="http://schemas.microsoft.com/office/drawing/2014/main" val="10013"/>
                  </a:ext>
                </a:extLst>
              </a:tr>
              <a:tr h="268848">
                <a:tc>
                  <a:txBody>
                    <a:bodyPr/>
                    <a:lstStyle/>
                    <a:p>
                      <a:pPr algn="ctr"/>
                      <a:r>
                        <a:rPr lang="en-US" sz="1200" b="1" dirty="0" smtClean="0"/>
                        <a:t>#14 Apr 3-5</a:t>
                      </a:r>
                      <a:endParaRPr lang="en-US" sz="1200" b="1" dirty="0"/>
                    </a:p>
                  </a:txBody>
                  <a:tcPr marL="68580" marR="68580" marT="34290" marB="34290"/>
                </a:tc>
                <a:tc>
                  <a:txBody>
                    <a:bodyPr/>
                    <a:lstStyle/>
                    <a:p>
                      <a:pPr algn="ctr"/>
                      <a:r>
                        <a:rPr lang="en-US" sz="1200" b="1" dirty="0" smtClean="0"/>
                        <a:t>10.03</a:t>
                      </a:r>
                      <a:endParaRPr lang="en-US" sz="1200" b="1" dirty="0"/>
                    </a:p>
                  </a:txBody>
                  <a:tcPr marL="68580" marR="68580" marT="34290" marB="34290"/>
                </a:tc>
                <a:tc>
                  <a:txBody>
                    <a:bodyPr/>
                    <a:lstStyle/>
                    <a:p>
                      <a:pPr algn="ctr"/>
                      <a:r>
                        <a:rPr lang="en-US" sz="1200" b="1" dirty="0" smtClean="0"/>
                        <a:t>11.66</a:t>
                      </a:r>
                      <a:endParaRPr lang="en-US" sz="1200" b="1" dirty="0"/>
                    </a:p>
                  </a:txBody>
                  <a:tcPr marL="68580" marR="68580" marT="34290" marB="34290"/>
                </a:tc>
                <a:tc>
                  <a:txBody>
                    <a:bodyPr/>
                    <a:lstStyle/>
                    <a:p>
                      <a:pPr algn="ctr"/>
                      <a:r>
                        <a:rPr lang="en-US" sz="1200" b="1" dirty="0" smtClean="0"/>
                        <a:t>A-</a:t>
                      </a:r>
                      <a:endParaRPr lang="en-US" sz="1200" b="1" dirty="0"/>
                    </a:p>
                  </a:txBody>
                  <a:tcPr marL="68580" marR="68580" marT="34290" marB="34290"/>
                </a:tc>
                <a:tc>
                  <a:txBody>
                    <a:bodyPr/>
                    <a:lstStyle/>
                    <a:p>
                      <a:pPr algn="ctr"/>
                      <a:r>
                        <a:rPr lang="en-US" sz="1200" b="1" dirty="0" smtClean="0"/>
                        <a:t>$969,585.71</a:t>
                      </a:r>
                      <a:endParaRPr lang="en-US" sz="1200" b="1" dirty="0"/>
                    </a:p>
                  </a:txBody>
                  <a:tcPr marL="68580" marR="68580" marT="34290" marB="34290"/>
                </a:tc>
                <a:extLst>
                  <a:ext uri="{0D108BD9-81ED-4DB2-BD59-A6C34878D82A}">
                    <a16:rowId xmlns:a16="http://schemas.microsoft.com/office/drawing/2014/main" val="10014"/>
                  </a:ext>
                </a:extLst>
              </a:tr>
              <a:tr h="268848">
                <a:tc>
                  <a:txBody>
                    <a:bodyPr/>
                    <a:lstStyle/>
                    <a:p>
                      <a:pPr algn="ctr"/>
                      <a:r>
                        <a:rPr lang="en-US" sz="1200" b="1" dirty="0" smtClean="0"/>
                        <a:t>#15 Apr 28-30</a:t>
                      </a:r>
                      <a:endParaRPr lang="en-US" sz="1200" b="1" dirty="0"/>
                    </a:p>
                  </a:txBody>
                  <a:tcPr marL="68580" marR="68580" marT="34290" marB="34290"/>
                </a:tc>
                <a:tc>
                  <a:txBody>
                    <a:bodyPr/>
                    <a:lstStyle/>
                    <a:p>
                      <a:pPr algn="ctr"/>
                      <a:r>
                        <a:rPr lang="en-US" sz="1200" b="1" dirty="0" smtClean="0"/>
                        <a:t>8.41</a:t>
                      </a:r>
                      <a:endParaRPr lang="en-US" sz="1200" b="1" dirty="0"/>
                    </a:p>
                  </a:txBody>
                  <a:tcPr marL="68580" marR="68580" marT="34290" marB="34290"/>
                </a:tc>
                <a:tc>
                  <a:txBody>
                    <a:bodyPr/>
                    <a:lstStyle/>
                    <a:p>
                      <a:pPr algn="ctr"/>
                      <a:r>
                        <a:rPr lang="en-US" sz="1200" b="1" dirty="0" smtClean="0"/>
                        <a:t>13.53</a:t>
                      </a:r>
                      <a:endParaRPr lang="en-US" sz="1200" b="1" dirty="0"/>
                    </a:p>
                  </a:txBody>
                  <a:tcPr marL="68580" marR="68580" marT="34290" marB="34290"/>
                </a:tc>
                <a:tc>
                  <a:txBody>
                    <a:bodyPr/>
                    <a:lstStyle/>
                    <a:p>
                      <a:pPr algn="ctr"/>
                      <a:r>
                        <a:rPr lang="en-US" sz="1200" b="1" dirty="0" smtClean="0"/>
                        <a:t>B+</a:t>
                      </a:r>
                      <a:endParaRPr lang="en-US" sz="1200" b="1" dirty="0"/>
                    </a:p>
                  </a:txBody>
                  <a:tcPr marL="68580" marR="68580" marT="34290" marB="34290"/>
                </a:tc>
                <a:tc>
                  <a:txBody>
                    <a:bodyPr/>
                    <a:lstStyle/>
                    <a:p>
                      <a:pPr algn="ctr"/>
                      <a:r>
                        <a:rPr lang="en-US" sz="1200" b="1" dirty="0" smtClean="0"/>
                        <a:t>$810,002.35</a:t>
                      </a:r>
                      <a:endParaRPr lang="en-US" sz="1200" b="1" dirty="0"/>
                    </a:p>
                  </a:txBody>
                  <a:tcPr marL="68580" marR="68580" marT="34290" marB="34290"/>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330570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2" name="Rectangle 1"/>
          <p:cNvSpPr/>
          <p:nvPr/>
        </p:nvSpPr>
        <p:spPr>
          <a:xfrm>
            <a:off x="1019176" y="1090225"/>
            <a:ext cx="6286499" cy="553998"/>
          </a:xfrm>
          <a:prstGeom prst="rect">
            <a:avLst/>
          </a:prstGeom>
        </p:spPr>
        <p:txBody>
          <a:bodyPr wrap="square">
            <a:spAutoFit/>
          </a:bodyPr>
          <a:lstStyle/>
          <a:p>
            <a:pPr>
              <a:buClr>
                <a:srgbClr val="DAF000"/>
              </a:buClr>
              <a:buSzPct val="25000"/>
            </a:pPr>
            <a:r>
              <a:rPr lang="en" sz="3000" b="1" dirty="0">
                <a:solidFill>
                  <a:srgbClr val="1D3479"/>
                </a:solidFill>
                <a:latin typeface="+mj-lt"/>
              </a:rPr>
              <a:t>14 Hour Coverage – Report</a:t>
            </a:r>
          </a:p>
        </p:txBody>
      </p:sp>
      <p:pic>
        <p:nvPicPr>
          <p:cNvPr id="4" name="Picture 3"/>
          <p:cNvPicPr>
            <a:picLocks noChangeAspect="1"/>
          </p:cNvPicPr>
          <p:nvPr/>
        </p:nvPicPr>
        <p:blipFill>
          <a:blip r:embed="rId3"/>
          <a:stretch>
            <a:fillRect/>
          </a:stretch>
        </p:blipFill>
        <p:spPr>
          <a:xfrm>
            <a:off x="5731431" y="1783080"/>
            <a:ext cx="2985040" cy="407050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a:off x="920115" y="1868805"/>
            <a:ext cx="4652010" cy="1131079"/>
          </a:xfrm>
          <a:prstGeom prst="rect">
            <a:avLst/>
          </a:prstGeom>
          <a:noFill/>
        </p:spPr>
        <p:txBody>
          <a:bodyPr wrap="square" rtlCol="0">
            <a:spAutoFit/>
          </a:bodyPr>
          <a:lstStyle/>
          <a:p>
            <a:pPr marL="214313" indent="-214313">
              <a:buFont typeface="Arial" panose="020B0604020202020204" pitchFamily="34" charset="0"/>
              <a:buChar char="•"/>
            </a:pPr>
            <a:r>
              <a:rPr lang="en-US" sz="1350" dirty="0"/>
              <a:t>The 14 Hour Coverage Report looked at how low traffic volume highways impacted operational snow and ice costs and drew conclusions from historical data.</a:t>
            </a:r>
          </a:p>
          <a:p>
            <a:endParaRPr lang="en-US" sz="1350" dirty="0"/>
          </a:p>
        </p:txBody>
      </p:sp>
      <p:pic>
        <p:nvPicPr>
          <p:cNvPr id="6" name="Picture 5"/>
          <p:cNvPicPr>
            <a:picLocks noChangeAspect="1"/>
          </p:cNvPicPr>
          <p:nvPr/>
        </p:nvPicPr>
        <p:blipFill>
          <a:blip r:embed="rId4"/>
          <a:stretch>
            <a:fillRect/>
          </a:stretch>
        </p:blipFill>
        <p:spPr>
          <a:xfrm>
            <a:off x="1116567" y="2631892"/>
            <a:ext cx="4179094" cy="950119"/>
          </a:xfrm>
          <a:prstGeom prst="rect">
            <a:avLst/>
          </a:prstGeom>
        </p:spPr>
      </p:pic>
      <p:pic>
        <p:nvPicPr>
          <p:cNvPr id="8" name="Picture 7"/>
          <p:cNvPicPr>
            <a:picLocks noChangeAspect="1"/>
          </p:cNvPicPr>
          <p:nvPr/>
        </p:nvPicPr>
        <p:blipFill>
          <a:blip r:embed="rId5"/>
          <a:stretch>
            <a:fillRect/>
          </a:stretch>
        </p:blipFill>
        <p:spPr>
          <a:xfrm>
            <a:off x="1277301" y="3617595"/>
            <a:ext cx="3857625" cy="2235994"/>
          </a:xfrm>
          <a:prstGeom prst="rect">
            <a:avLst/>
          </a:prstGeom>
        </p:spPr>
      </p:pic>
    </p:spTree>
    <p:extLst>
      <p:ext uri="{BB962C8B-B14F-4D97-AF65-F5344CB8AC3E}">
        <p14:creationId xmlns:p14="http://schemas.microsoft.com/office/powerpoint/2010/main" val="794696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p:txBody>
          <a:bodyPr>
            <a:normAutofit fontScale="92500" lnSpcReduction="20000"/>
          </a:bodyPr>
          <a:lstStyle/>
          <a:p>
            <a:r>
              <a:rPr lang="en-US" dirty="0" smtClean="0">
                <a:solidFill>
                  <a:schemeClr val="accent1"/>
                </a:solidFill>
              </a:rPr>
              <a:t>Snow and Ice Operation Costs in FY 2017</a:t>
            </a:r>
            <a:endParaRPr lang="en-US" dirty="0">
              <a:solidFill>
                <a:schemeClr val="accent1"/>
              </a:solidFill>
            </a:endParaRPr>
          </a:p>
        </p:txBody>
      </p:sp>
      <p:sp>
        <p:nvSpPr>
          <p:cNvPr id="2" name="Title 1"/>
          <p:cNvSpPr>
            <a:spLocks noGrp="1"/>
          </p:cNvSpPr>
          <p:nvPr>
            <p:ph type="title"/>
          </p:nvPr>
        </p:nvSpPr>
        <p:spPr/>
        <p:txBody>
          <a:bodyPr>
            <a:normAutofit fontScale="90000"/>
          </a:bodyPr>
          <a:lstStyle/>
          <a:p>
            <a:r>
              <a:rPr lang="en-US" dirty="0" smtClean="0"/>
              <a:t>Winter Operations – 14 Hour Coverage Report</a:t>
            </a:r>
            <a:endParaRPr lang="en-US" dirty="0"/>
          </a:p>
        </p:txBody>
      </p:sp>
      <p:sp>
        <p:nvSpPr>
          <p:cNvPr id="10" name="Text Placeholder 9"/>
          <p:cNvSpPr>
            <a:spLocks noGrp="1"/>
          </p:cNvSpPr>
          <p:nvPr>
            <p:ph type="body" idx="1"/>
          </p:nvPr>
        </p:nvSpPr>
        <p:spPr/>
        <p:txBody>
          <a:bodyPr>
            <a:normAutofit fontScale="92500" lnSpcReduction="20000"/>
          </a:bodyPr>
          <a:lstStyle/>
          <a:p>
            <a:r>
              <a:rPr lang="en-US" dirty="0" smtClean="0">
                <a:solidFill>
                  <a:schemeClr val="accent1"/>
                </a:solidFill>
              </a:rPr>
              <a:t>Snow and Ice Operation Costs in FY 2016</a:t>
            </a:r>
            <a:endParaRPr lang="en-US" dirty="0">
              <a:solidFill>
                <a:schemeClr val="accent1"/>
              </a:solidFill>
            </a:endParaRPr>
          </a:p>
        </p:txBody>
      </p:sp>
      <p:pic>
        <p:nvPicPr>
          <p:cNvPr id="23" name="Content Placeholder 22"/>
          <p:cNvPicPr>
            <a:picLocks noGrp="1" noChangeAspect="1"/>
          </p:cNvPicPr>
          <p:nvPr>
            <p:ph sz="half" idx="2"/>
          </p:nvPr>
        </p:nvPicPr>
        <p:blipFill>
          <a:blip r:embed="rId2"/>
          <a:stretch>
            <a:fillRect/>
          </a:stretch>
        </p:blipFill>
        <p:spPr>
          <a:xfrm>
            <a:off x="260422" y="2191157"/>
            <a:ext cx="4330344" cy="1376057"/>
          </a:xfrm>
          <a:prstGeom prst="rect">
            <a:avLst/>
          </a:prstGeom>
        </p:spPr>
      </p:pic>
      <p:sp>
        <p:nvSpPr>
          <p:cNvPr id="27" name="TextBox 26"/>
          <p:cNvSpPr txBox="1"/>
          <p:nvPr/>
        </p:nvSpPr>
        <p:spPr>
          <a:xfrm>
            <a:off x="457200" y="3460894"/>
            <a:ext cx="8024949" cy="2923877"/>
          </a:xfrm>
          <a:prstGeom prst="rect">
            <a:avLst/>
          </a:prstGeom>
          <a:noFill/>
        </p:spPr>
        <p:txBody>
          <a:bodyPr wrap="square" rtlCol="0">
            <a:spAutoFit/>
          </a:bodyPr>
          <a:lstStyle/>
          <a:p>
            <a:endParaRPr lang="en-US" sz="2200" b="1" dirty="0" smtClean="0">
              <a:solidFill>
                <a:schemeClr val="accent1"/>
              </a:solidFill>
            </a:endParaRPr>
          </a:p>
          <a:p>
            <a:r>
              <a:rPr lang="en-US" sz="2200" b="1" dirty="0" smtClean="0">
                <a:solidFill>
                  <a:schemeClr val="accent1"/>
                </a:solidFill>
              </a:rPr>
              <a:t>If 14 hour coverage roads were eliminated…</a:t>
            </a:r>
          </a:p>
          <a:p>
            <a:pPr marL="342900" indent="-342900">
              <a:buFont typeface="Arial" panose="020B0604020202020204" pitchFamily="34" charset="0"/>
              <a:buChar char="•"/>
            </a:pPr>
            <a:r>
              <a:rPr lang="en-US" sz="2000" dirty="0" smtClean="0">
                <a:solidFill>
                  <a:schemeClr val="accent1"/>
                </a:solidFill>
              </a:rPr>
              <a:t>Estimated annual cost increases would total between </a:t>
            </a:r>
            <a:r>
              <a:rPr lang="en-US" sz="2000" b="1" dirty="0" smtClean="0">
                <a:solidFill>
                  <a:schemeClr val="accent1"/>
                </a:solidFill>
              </a:rPr>
              <a:t>$1.4 and $1.8 million </a:t>
            </a:r>
            <a:r>
              <a:rPr lang="en-US" sz="2000" dirty="0" smtClean="0">
                <a:solidFill>
                  <a:schemeClr val="accent1"/>
                </a:solidFill>
              </a:rPr>
              <a:t>dependent upon winter season severity</a:t>
            </a:r>
            <a:r>
              <a:rPr lang="en-US" sz="2000" b="1" dirty="0" smtClean="0">
                <a:solidFill>
                  <a:schemeClr val="accent1"/>
                </a:solidFill>
              </a:rPr>
              <a:t>.</a:t>
            </a:r>
          </a:p>
          <a:p>
            <a:pPr marL="342900" indent="-342900">
              <a:buFont typeface="Arial" panose="020B0604020202020204" pitchFamily="34" charset="0"/>
              <a:buChar char="•"/>
            </a:pPr>
            <a:r>
              <a:rPr lang="en-US" sz="2000" dirty="0" smtClean="0">
                <a:solidFill>
                  <a:schemeClr val="accent1"/>
                </a:solidFill>
              </a:rPr>
              <a:t>Annual labor costs would increase </a:t>
            </a:r>
            <a:r>
              <a:rPr lang="en-US" sz="2000" b="1" dirty="0" smtClean="0">
                <a:solidFill>
                  <a:schemeClr val="accent1"/>
                </a:solidFill>
              </a:rPr>
              <a:t>$400,000-$500,000</a:t>
            </a:r>
            <a:r>
              <a:rPr lang="en-US" sz="2000" dirty="0" smtClean="0">
                <a:solidFill>
                  <a:schemeClr val="accent1"/>
                </a:solidFill>
              </a:rPr>
              <a:t>.</a:t>
            </a:r>
          </a:p>
          <a:p>
            <a:pPr marL="342900" indent="-342900">
              <a:buFont typeface="Arial" panose="020B0604020202020204" pitchFamily="34" charset="0"/>
              <a:buChar char="•"/>
            </a:pPr>
            <a:r>
              <a:rPr lang="en-US" sz="2000" dirty="0" smtClean="0">
                <a:solidFill>
                  <a:schemeClr val="accent1"/>
                </a:solidFill>
              </a:rPr>
              <a:t>Annual equipment costs would increase </a:t>
            </a:r>
            <a:r>
              <a:rPr lang="en-US" sz="2000" b="1" dirty="0" smtClean="0">
                <a:solidFill>
                  <a:schemeClr val="accent1"/>
                </a:solidFill>
              </a:rPr>
              <a:t>$500,000-$700,000.</a:t>
            </a:r>
          </a:p>
          <a:p>
            <a:pPr marL="342900" indent="-342900">
              <a:buFont typeface="Arial" panose="020B0604020202020204" pitchFamily="34" charset="0"/>
              <a:buChar char="•"/>
            </a:pPr>
            <a:r>
              <a:rPr lang="en-US" sz="2000" dirty="0" smtClean="0">
                <a:solidFill>
                  <a:schemeClr val="accent1"/>
                </a:solidFill>
              </a:rPr>
              <a:t>Annual materials costs would increase </a:t>
            </a:r>
            <a:r>
              <a:rPr lang="en-US" sz="2000" b="1" dirty="0" smtClean="0">
                <a:solidFill>
                  <a:schemeClr val="accent1"/>
                </a:solidFill>
              </a:rPr>
              <a:t>$500,000-$600,000.</a:t>
            </a:r>
          </a:p>
          <a:p>
            <a:pPr marL="342900" indent="-342900">
              <a:buFont typeface="Arial" panose="020B0604020202020204" pitchFamily="34" charset="0"/>
              <a:buChar char="•"/>
            </a:pPr>
            <a:r>
              <a:rPr lang="en-US" sz="2000" dirty="0" smtClean="0">
                <a:solidFill>
                  <a:schemeClr val="accent1"/>
                </a:solidFill>
              </a:rPr>
              <a:t>These numbers do not account for potential equipment purchases.</a:t>
            </a:r>
            <a:endParaRPr lang="en-US" sz="2000" dirty="0">
              <a:solidFill>
                <a:schemeClr val="accent1"/>
              </a:solidFill>
            </a:endParaRPr>
          </a:p>
        </p:txBody>
      </p:sp>
      <p:pic>
        <p:nvPicPr>
          <p:cNvPr id="29" name="Content Placeholder 28"/>
          <p:cNvPicPr>
            <a:picLocks noGrp="1" noChangeAspect="1"/>
          </p:cNvPicPr>
          <p:nvPr>
            <p:ph sz="quarter" idx="4"/>
          </p:nvPr>
        </p:nvPicPr>
        <p:blipFill>
          <a:blip r:embed="rId3"/>
          <a:stretch>
            <a:fillRect/>
          </a:stretch>
        </p:blipFill>
        <p:spPr>
          <a:xfrm>
            <a:off x="4645026" y="2174875"/>
            <a:ext cx="4331553" cy="1378221"/>
          </a:xfrm>
          <a:prstGeom prst="rect">
            <a:avLst/>
          </a:prstGeom>
        </p:spPr>
      </p:pic>
    </p:spTree>
    <p:extLst>
      <p:ext uri="{BB962C8B-B14F-4D97-AF65-F5344CB8AC3E}">
        <p14:creationId xmlns:p14="http://schemas.microsoft.com/office/powerpoint/2010/main" val="14782118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7" name="Text Placeholder 6"/>
          <p:cNvSpPr>
            <a:spLocks noGrp="1"/>
          </p:cNvSpPr>
          <p:nvPr>
            <p:ph type="body" idx="1"/>
          </p:nvPr>
        </p:nvSpPr>
        <p:spPr>
          <a:xfrm>
            <a:off x="822960" y="1737360"/>
            <a:ext cx="3703320" cy="440055"/>
          </a:xfrm>
        </p:spPr>
        <p:txBody>
          <a:bodyPr>
            <a:normAutofit fontScale="62500" lnSpcReduction="20000"/>
          </a:bodyPr>
          <a:lstStyle/>
          <a:p>
            <a:r>
              <a:rPr lang="en-US" dirty="0" smtClean="0"/>
              <a:t>If 14 hour coverage was eliminated…</a:t>
            </a:r>
            <a:endParaRPr lang="en-US" dirty="0"/>
          </a:p>
        </p:txBody>
      </p:sp>
      <p:pic>
        <p:nvPicPr>
          <p:cNvPr id="11" name="Content Placeholder 10"/>
          <p:cNvPicPr>
            <a:picLocks noGrp="1" noChangeAspect="1"/>
          </p:cNvPicPr>
          <p:nvPr>
            <p:ph sz="half" idx="2"/>
          </p:nvPr>
        </p:nvPicPr>
        <p:blipFill>
          <a:blip r:embed="rId3"/>
          <a:stretch>
            <a:fillRect/>
          </a:stretch>
        </p:blipFill>
        <p:spPr>
          <a:xfrm>
            <a:off x="685800" y="2177415"/>
            <a:ext cx="3704034" cy="1282377"/>
          </a:xfrm>
          <a:prstGeom prst="rect">
            <a:avLst/>
          </a:prstGeom>
        </p:spPr>
      </p:pic>
      <p:sp>
        <p:nvSpPr>
          <p:cNvPr id="9" name="Text Placeholder 8"/>
          <p:cNvSpPr>
            <a:spLocks noGrp="1"/>
          </p:cNvSpPr>
          <p:nvPr>
            <p:ph type="body" sz="quarter" idx="3"/>
          </p:nvPr>
        </p:nvSpPr>
        <p:spPr>
          <a:xfrm>
            <a:off x="4663440" y="1741423"/>
            <a:ext cx="3703320" cy="435992"/>
          </a:xfrm>
        </p:spPr>
        <p:txBody>
          <a:bodyPr>
            <a:normAutofit lnSpcReduction="10000"/>
          </a:bodyPr>
          <a:lstStyle/>
          <a:p>
            <a:r>
              <a:rPr lang="en-US" dirty="0" smtClean="0"/>
              <a:t>Future considerations…</a:t>
            </a:r>
            <a:endParaRPr lang="en-US" dirty="0"/>
          </a:p>
        </p:txBody>
      </p:sp>
      <p:sp>
        <p:nvSpPr>
          <p:cNvPr id="10" name="Content Placeholder 9"/>
          <p:cNvSpPr>
            <a:spLocks noGrp="1"/>
          </p:cNvSpPr>
          <p:nvPr>
            <p:ph sz="quarter" idx="4"/>
          </p:nvPr>
        </p:nvSpPr>
        <p:spPr>
          <a:xfrm>
            <a:off x="4663440" y="2293635"/>
            <a:ext cx="3703320" cy="3655680"/>
          </a:xfrm>
        </p:spPr>
        <p:txBody>
          <a:bodyPr>
            <a:normAutofit fontScale="70000" lnSpcReduction="20000"/>
          </a:bodyPr>
          <a:lstStyle/>
          <a:p>
            <a:pPr lvl="1"/>
            <a:r>
              <a:rPr lang="en-US" dirty="0" smtClean="0"/>
              <a:t>Policy Directive 1055.0 should point solely to our statewide winter operations plan and not include directives on AADT that are not in practice, such as 15,000 AADT for use of liquid and solid deicers during storms.</a:t>
            </a:r>
          </a:p>
          <a:p>
            <a:pPr lvl="1"/>
            <a:r>
              <a:rPr lang="en-US" dirty="0" smtClean="0"/>
              <a:t>Procedural Directive 1055.2 should reference patrol-level winter operations plans and be the guiding document on snow and ice operation details.</a:t>
            </a:r>
          </a:p>
          <a:p>
            <a:pPr lvl="1"/>
            <a:r>
              <a:rPr lang="en-US" dirty="0" smtClean="0"/>
              <a:t>Category 9 roads currently average 4.1 FTE per patrol. This would need to be increased to 5 if coverage is extended to 24 hours.</a:t>
            </a:r>
          </a:p>
          <a:p>
            <a:pPr lvl="1"/>
            <a:r>
              <a:rPr lang="en-US" dirty="0" smtClean="0"/>
              <a:t>Most routes with less than 1,000 ADT would be hard-to-fill positions, causing issues with hiring and retention.</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a:p>
        </p:txBody>
      </p:sp>
      <p:sp>
        <p:nvSpPr>
          <p:cNvPr id="2" name="Rectangle 1"/>
          <p:cNvSpPr/>
          <p:nvPr/>
        </p:nvSpPr>
        <p:spPr>
          <a:xfrm>
            <a:off x="2674620" y="606749"/>
            <a:ext cx="6286499" cy="553998"/>
          </a:xfrm>
          <a:prstGeom prst="rect">
            <a:avLst/>
          </a:prstGeom>
        </p:spPr>
        <p:txBody>
          <a:bodyPr wrap="square">
            <a:spAutoFit/>
          </a:bodyPr>
          <a:lstStyle/>
          <a:p>
            <a:pPr>
              <a:buClr>
                <a:srgbClr val="DAF000"/>
              </a:buClr>
              <a:buSzPct val="25000"/>
            </a:pPr>
            <a:r>
              <a:rPr lang="en" sz="3000" b="1" dirty="0">
                <a:solidFill>
                  <a:srgbClr val="1D3479"/>
                </a:solidFill>
                <a:latin typeface="+mj-lt"/>
              </a:rPr>
              <a:t>14 Hour Coverage – Report</a:t>
            </a:r>
          </a:p>
        </p:txBody>
      </p:sp>
      <p:sp>
        <p:nvSpPr>
          <p:cNvPr id="12" name="TextBox 11"/>
          <p:cNvSpPr txBox="1"/>
          <p:nvPr/>
        </p:nvSpPr>
        <p:spPr>
          <a:xfrm>
            <a:off x="782955" y="3594735"/>
            <a:ext cx="3526155" cy="2169825"/>
          </a:xfrm>
          <a:prstGeom prst="rect">
            <a:avLst/>
          </a:prstGeom>
          <a:noFill/>
        </p:spPr>
        <p:txBody>
          <a:bodyPr wrap="square" rtlCol="0">
            <a:spAutoFit/>
          </a:bodyPr>
          <a:lstStyle/>
          <a:p>
            <a:pPr marL="214313" indent="-214313">
              <a:buFont typeface="Arial" panose="020B0604020202020204" pitchFamily="34" charset="0"/>
              <a:buChar char="•"/>
            </a:pPr>
            <a:r>
              <a:rPr lang="en-US" sz="1350" dirty="0"/>
              <a:t>Estimated annual cost increases would total </a:t>
            </a:r>
            <a:r>
              <a:rPr lang="en-US" sz="1350" b="1" dirty="0"/>
              <a:t>$1.4 million</a:t>
            </a:r>
            <a:r>
              <a:rPr lang="en-US" sz="1350" dirty="0"/>
              <a:t>.</a:t>
            </a:r>
          </a:p>
          <a:p>
            <a:pPr marL="214313" indent="-214313">
              <a:buFont typeface="Arial" panose="020B0604020202020204" pitchFamily="34" charset="0"/>
              <a:buChar char="•"/>
            </a:pPr>
            <a:r>
              <a:rPr lang="en-US" sz="1350" dirty="0"/>
              <a:t>Annual labor costs would increase </a:t>
            </a:r>
            <a:r>
              <a:rPr lang="en-US" sz="1350" b="1" dirty="0"/>
              <a:t>$400,000</a:t>
            </a:r>
            <a:r>
              <a:rPr lang="en-US" sz="1350" dirty="0"/>
              <a:t>.</a:t>
            </a:r>
          </a:p>
          <a:p>
            <a:pPr marL="214313" indent="-214313">
              <a:buFont typeface="Arial" panose="020B0604020202020204" pitchFamily="34" charset="0"/>
              <a:buChar char="•"/>
            </a:pPr>
            <a:r>
              <a:rPr lang="en-US" sz="1350" dirty="0"/>
              <a:t>Annual equipment costs would increase </a:t>
            </a:r>
            <a:r>
              <a:rPr lang="en-US" sz="1350" b="1" dirty="0"/>
              <a:t>$500,000</a:t>
            </a:r>
            <a:r>
              <a:rPr lang="en-US" sz="1350" dirty="0"/>
              <a:t>.</a:t>
            </a:r>
          </a:p>
          <a:p>
            <a:pPr marL="214313" indent="-214313">
              <a:buFont typeface="Arial" panose="020B0604020202020204" pitchFamily="34" charset="0"/>
              <a:buChar char="•"/>
            </a:pPr>
            <a:r>
              <a:rPr lang="en-US" sz="1350" dirty="0"/>
              <a:t>Annual material costs would increase </a:t>
            </a:r>
            <a:r>
              <a:rPr lang="en-US" sz="1350" b="1" dirty="0"/>
              <a:t>$500,000</a:t>
            </a:r>
            <a:r>
              <a:rPr lang="en-US" sz="1350" dirty="0"/>
              <a:t>.</a:t>
            </a:r>
          </a:p>
          <a:p>
            <a:pPr marL="214313" indent="-214313">
              <a:buFont typeface="Arial" panose="020B0604020202020204" pitchFamily="34" charset="0"/>
              <a:buChar char="•"/>
            </a:pPr>
            <a:r>
              <a:rPr lang="en-US" sz="1350" dirty="0"/>
              <a:t>An additional </a:t>
            </a:r>
            <a:r>
              <a:rPr lang="en-US" sz="1350" b="1" dirty="0"/>
              <a:t>50-60 positions </a:t>
            </a:r>
            <a:r>
              <a:rPr lang="en-US" sz="1350" dirty="0"/>
              <a:t>would be needed for the extended coverage.</a:t>
            </a:r>
          </a:p>
        </p:txBody>
      </p:sp>
    </p:spTree>
    <p:extLst>
      <p:ext uri="{BB962C8B-B14F-4D97-AF65-F5344CB8AC3E}">
        <p14:creationId xmlns:p14="http://schemas.microsoft.com/office/powerpoint/2010/main" val="391824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7254" y="2571751"/>
            <a:ext cx="3257550" cy="1381685"/>
          </a:xfrm>
        </p:spPr>
        <p:txBody>
          <a:bodyPr>
            <a:normAutofit fontScale="90000"/>
          </a:bodyPr>
          <a:lstStyle/>
          <a:p>
            <a:pPr algn="ctr"/>
            <a:r>
              <a:rPr lang="en-US" sz="4950" dirty="0"/>
              <a:t>Questions?</a:t>
            </a:r>
          </a:p>
        </p:txBody>
      </p:sp>
      <p:grpSp>
        <p:nvGrpSpPr>
          <p:cNvPr id="9" name="Group 8"/>
          <p:cNvGrpSpPr/>
          <p:nvPr/>
        </p:nvGrpSpPr>
        <p:grpSpPr>
          <a:xfrm flipH="1">
            <a:off x="5306885" y="852279"/>
            <a:ext cx="250964" cy="5153439"/>
            <a:chOff x="7075847" y="-6628"/>
            <a:chExt cx="334618" cy="6871252"/>
          </a:xfrm>
        </p:grpSpPr>
        <p:sp>
          <p:nvSpPr>
            <p:cNvPr id="7" name="Rectangle 6"/>
            <p:cNvSpPr/>
            <p:nvPr/>
          </p:nvSpPr>
          <p:spPr>
            <a:xfrm flipH="1">
              <a:off x="7075847" y="-6628"/>
              <a:ext cx="221973" cy="6864628"/>
            </a:xfrm>
            <a:prstGeom prst="rect">
              <a:avLst/>
            </a:prstGeom>
            <a:solidFill>
              <a:srgbClr val="0BA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flipH="1">
              <a:off x="7214995" y="-4"/>
              <a:ext cx="195470" cy="6864628"/>
            </a:xfrm>
            <a:prstGeom prst="rect">
              <a:avLst/>
            </a:prstGeom>
            <a:solidFill>
              <a:srgbClr val="255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pic>
        <p:nvPicPr>
          <p:cNvPr id="10" name="Picture 1"/>
          <p:cNvPicPr>
            <a:picLocks noChangeAspect="1" noChangeArrowheads="1"/>
          </p:cNvPicPr>
          <p:nvPr/>
        </p:nvPicPr>
        <p:blipFill>
          <a:blip r:embed="rId2"/>
          <a:srcRect/>
          <a:stretch>
            <a:fillRect/>
          </a:stretch>
        </p:blipFill>
        <p:spPr bwMode="auto">
          <a:xfrm>
            <a:off x="1625196" y="3688674"/>
            <a:ext cx="2371725" cy="1668113"/>
          </a:xfrm>
          <a:prstGeom prst="rect">
            <a:avLst/>
          </a:prstGeom>
          <a:ln>
            <a:noFill/>
          </a:ln>
          <a:effectLst>
            <a:softEdge rad="112500"/>
          </a:effectLst>
        </p:spPr>
      </p:pic>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50945" y="1895187"/>
            <a:ext cx="2460072" cy="1559719"/>
          </a:xfrm>
          <a:prstGeom prst="rect">
            <a:avLst/>
          </a:prstGeom>
          <a:ln>
            <a:noFill/>
          </a:ln>
          <a:effectLst>
            <a:softEdge rad="112500"/>
          </a:effectLst>
        </p:spPr>
      </p:pic>
    </p:spTree>
    <p:extLst>
      <p:ext uri="{BB962C8B-B14F-4D97-AF65-F5344CB8AC3E}">
        <p14:creationId xmlns:p14="http://schemas.microsoft.com/office/powerpoint/2010/main" val="4277257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000" dirty="0">
                <a:latin typeface="+mn-lt"/>
              </a:rPr>
              <a:t>Funding Maintenance:  </a:t>
            </a:r>
            <a:br>
              <a:rPr lang="en-US" sz="3000" dirty="0">
                <a:latin typeface="+mn-lt"/>
              </a:rPr>
            </a:br>
            <a:r>
              <a:rPr lang="en-US" sz="3000" dirty="0">
                <a:latin typeface="+mn-lt"/>
              </a:rPr>
              <a:t>Elements of LOS-Based Funding</a:t>
            </a:r>
          </a:p>
        </p:txBody>
      </p:sp>
      <p:sp>
        <p:nvSpPr>
          <p:cNvPr id="4" name="Slide Number Placeholder 3"/>
          <p:cNvSpPr>
            <a:spLocks noGrp="1"/>
          </p:cNvSpPr>
          <p:nvPr>
            <p:ph type="sldNum" sz="quarter" idx="12"/>
          </p:nvPr>
        </p:nvSpPr>
        <p:spPr/>
        <p:txBody>
          <a:bodyPr/>
          <a:lstStyle/>
          <a:p>
            <a:fld id="{629637A9-119A-49DA-BD12-AAC58B377D80}" type="slidenum">
              <a:rPr lang="en-US" smtClean="0"/>
              <a:pPr/>
              <a:t>3</a:t>
            </a:fld>
            <a:endParaRPr lang="en-US" dirty="0"/>
          </a:p>
        </p:txBody>
      </p:sp>
      <p:grpSp>
        <p:nvGrpSpPr>
          <p:cNvPr id="22" name="Group 21"/>
          <p:cNvGrpSpPr/>
          <p:nvPr/>
        </p:nvGrpSpPr>
        <p:grpSpPr>
          <a:xfrm>
            <a:off x="1546860" y="1653336"/>
            <a:ext cx="6096000" cy="3909060"/>
            <a:chOff x="2032000" y="719666"/>
            <a:chExt cx="8128000" cy="5418667"/>
          </a:xfrm>
        </p:grpSpPr>
        <p:graphicFrame>
          <p:nvGraphicFramePr>
            <p:cNvPr id="3" name="Diagram 2"/>
            <p:cNvGraphicFramePr/>
            <p:nvPr>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5456686" y="952311"/>
              <a:ext cx="1248840" cy="13372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10" name="TextBox 9"/>
          <p:cNvSpPr txBox="1"/>
          <p:nvPr/>
        </p:nvSpPr>
        <p:spPr>
          <a:xfrm>
            <a:off x="4217089" y="2049458"/>
            <a:ext cx="755543" cy="473206"/>
          </a:xfrm>
          <a:prstGeom prst="rect">
            <a:avLst/>
          </a:prstGeom>
          <a:noFill/>
        </p:spPr>
        <p:txBody>
          <a:bodyPr wrap="square" rtlCol="0">
            <a:spAutoFit/>
          </a:bodyPr>
          <a:lstStyle/>
          <a:p>
            <a:pPr algn="ctr"/>
            <a:r>
              <a:rPr lang="en-US" sz="825" b="1" dirty="0">
                <a:solidFill>
                  <a:schemeClr val="bg1"/>
                </a:solidFill>
              </a:rPr>
              <a:t>Current </a:t>
            </a:r>
          </a:p>
          <a:p>
            <a:pPr algn="ctr"/>
            <a:r>
              <a:rPr lang="en-US" sz="825" b="1" dirty="0">
                <a:solidFill>
                  <a:schemeClr val="bg1"/>
                </a:solidFill>
              </a:rPr>
              <a:t>Level </a:t>
            </a:r>
          </a:p>
          <a:p>
            <a:pPr algn="ctr"/>
            <a:r>
              <a:rPr lang="en-US" sz="825" b="1" dirty="0">
                <a:solidFill>
                  <a:schemeClr val="bg1"/>
                </a:solidFill>
              </a:rPr>
              <a:t>of Service</a:t>
            </a:r>
          </a:p>
        </p:txBody>
      </p:sp>
      <p:grpSp>
        <p:nvGrpSpPr>
          <p:cNvPr id="21" name="Group 20"/>
          <p:cNvGrpSpPr/>
          <p:nvPr/>
        </p:nvGrpSpPr>
        <p:grpSpPr>
          <a:xfrm>
            <a:off x="1245343" y="4675081"/>
            <a:ext cx="6397517" cy="510479"/>
            <a:chOff x="1622514" y="5112224"/>
            <a:chExt cx="8530022" cy="680639"/>
          </a:xfrm>
        </p:grpSpPr>
        <p:sp>
          <p:nvSpPr>
            <p:cNvPr id="12" name="TextBox 11"/>
            <p:cNvSpPr txBox="1"/>
            <p:nvPr/>
          </p:nvSpPr>
          <p:spPr>
            <a:xfrm>
              <a:off x="1622514" y="5112224"/>
              <a:ext cx="2309246" cy="677108"/>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1350" dirty="0"/>
                <a:t>Target Level of Effort</a:t>
              </a:r>
            </a:p>
          </p:txBody>
        </p:sp>
        <p:sp>
          <p:nvSpPr>
            <p:cNvPr id="17" name="TextBox 16"/>
            <p:cNvSpPr txBox="1"/>
            <p:nvPr/>
          </p:nvSpPr>
          <p:spPr>
            <a:xfrm>
              <a:off x="4746355" y="5115755"/>
              <a:ext cx="2332494" cy="677108"/>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1350" dirty="0"/>
                <a:t>Level of Effort Factors</a:t>
              </a:r>
            </a:p>
          </p:txBody>
        </p:sp>
        <p:sp>
          <p:nvSpPr>
            <p:cNvPr id="18" name="TextBox 17"/>
            <p:cNvSpPr txBox="1"/>
            <p:nvPr/>
          </p:nvSpPr>
          <p:spPr>
            <a:xfrm>
              <a:off x="7827790" y="5112224"/>
              <a:ext cx="2324746" cy="677108"/>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1350" dirty="0"/>
                <a:t>New Annual Work Plan</a:t>
              </a:r>
            </a:p>
          </p:txBody>
        </p:sp>
      </p:grpSp>
      <p:sp>
        <p:nvSpPr>
          <p:cNvPr id="19" name="TextBox 18"/>
          <p:cNvSpPr txBox="1"/>
          <p:nvPr/>
        </p:nvSpPr>
        <p:spPr>
          <a:xfrm>
            <a:off x="3260295" y="5653938"/>
            <a:ext cx="2355988" cy="738664"/>
          </a:xfrm>
          <a:prstGeom prst="rect">
            <a:avLst/>
          </a:prstGeom>
          <a:ln>
            <a:solidFill>
              <a:schemeClr val="tx1"/>
            </a:solidFill>
          </a:ln>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2100" b="1" dirty="0"/>
              <a:t>New Annual Budget</a:t>
            </a:r>
          </a:p>
        </p:txBody>
      </p:sp>
      <p:sp>
        <p:nvSpPr>
          <p:cNvPr id="20" name="Down Arrow 19"/>
          <p:cNvSpPr/>
          <p:nvPr/>
        </p:nvSpPr>
        <p:spPr>
          <a:xfrm>
            <a:off x="4142831" y="5263032"/>
            <a:ext cx="610790" cy="390906"/>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cxnSp>
        <p:nvCxnSpPr>
          <p:cNvPr id="8" name="Straight Connector 7"/>
          <p:cNvCxnSpPr/>
          <p:nvPr/>
        </p:nvCxnSpPr>
        <p:spPr>
          <a:xfrm>
            <a:off x="3050680" y="4813582"/>
            <a:ext cx="456231" cy="2648"/>
          </a:xfrm>
          <a:prstGeom prst="line">
            <a:avLst/>
          </a:prstGeom>
          <a:ln>
            <a:tailEnd type="triangle"/>
          </a:ln>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a:off x="5440991" y="4813583"/>
            <a:ext cx="342900" cy="0"/>
          </a:xfrm>
          <a:prstGeom prst="line">
            <a:avLst/>
          </a:prstGeom>
          <a:ln>
            <a:head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526588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042" y="118439"/>
            <a:ext cx="7543800" cy="701241"/>
          </a:xfrm>
        </p:spPr>
        <p:txBody>
          <a:bodyPr>
            <a:normAutofit/>
          </a:bodyPr>
          <a:lstStyle/>
          <a:p>
            <a:r>
              <a:rPr lang="en-US" sz="3000" dirty="0">
                <a:solidFill>
                  <a:schemeClr val="tx1"/>
                </a:solidFill>
                <a:latin typeface="+mn-lt"/>
                <a:cs typeface="Museo 300"/>
              </a:rPr>
              <a:t>MLOS Budget and Expenditure Trends</a:t>
            </a:r>
            <a:endParaRPr lang="en-US" sz="3000" dirty="0">
              <a:solidFill>
                <a:schemeClr val="tx1"/>
              </a:solidFill>
              <a:latin typeface="+mn-lt"/>
            </a:endParaRPr>
          </a:p>
        </p:txBody>
      </p:sp>
      <p:graphicFrame>
        <p:nvGraphicFramePr>
          <p:cNvPr id="7" name="Content Placeholder 6"/>
          <p:cNvGraphicFramePr>
            <a:graphicFrameLocks noGrp="1"/>
          </p:cNvGraphicFramePr>
          <p:nvPr>
            <p:ph idx="1"/>
            <p:extLst/>
          </p:nvPr>
        </p:nvGraphicFramePr>
        <p:xfrm>
          <a:off x="822722" y="1734741"/>
          <a:ext cx="7543800" cy="3524250"/>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12"/>
          </p:nvPr>
        </p:nvSpPr>
        <p:spPr/>
        <p:txBody>
          <a:bodyPr/>
          <a:lstStyle/>
          <a:p>
            <a:fld id="{629637A9-119A-49DA-BD12-AAC58B377D80}" type="slidenum">
              <a:rPr lang="en-US" smtClean="0"/>
              <a:pPr/>
              <a:t>4</a:t>
            </a:fld>
            <a:endParaRPr lang="en-US" dirty="0"/>
          </a:p>
        </p:txBody>
      </p:sp>
    </p:spTree>
    <p:extLst>
      <p:ext uri="{BB962C8B-B14F-4D97-AF65-F5344CB8AC3E}">
        <p14:creationId xmlns:p14="http://schemas.microsoft.com/office/powerpoint/2010/main" val="27325808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txBox="1">
            <a:spLocks noChangeArrowheads="1"/>
          </p:cNvSpPr>
          <p:nvPr/>
        </p:nvSpPr>
        <p:spPr>
          <a:xfrm>
            <a:off x="878682" y="886226"/>
            <a:ext cx="6278563" cy="857250"/>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000" b="1" dirty="0">
                <a:latin typeface="+mn-lt"/>
              </a:rPr>
              <a:t>MLOS  Long Range Projections</a:t>
            </a:r>
          </a:p>
        </p:txBody>
      </p:sp>
      <p:sp>
        <p:nvSpPr>
          <p:cNvPr id="13" name="Rectangle 12"/>
          <p:cNvSpPr/>
          <p:nvPr/>
        </p:nvSpPr>
        <p:spPr>
          <a:xfrm>
            <a:off x="5298457" y="5921372"/>
            <a:ext cx="2708894" cy="90143"/>
          </a:xfrm>
          <a:prstGeom prst="rect">
            <a:avLst/>
          </a:prstGeom>
          <a:solidFill>
            <a:srgbClr val="FF66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1D3479"/>
              </a:solidFill>
            </a:endParaRPr>
          </a:p>
        </p:txBody>
      </p:sp>
      <p:sp>
        <p:nvSpPr>
          <p:cNvPr id="3" name="Slide Number Placeholder 2"/>
          <p:cNvSpPr>
            <a:spLocks noGrp="1"/>
          </p:cNvSpPr>
          <p:nvPr>
            <p:ph type="sldNum" sz="quarter" idx="12"/>
          </p:nvPr>
        </p:nvSpPr>
        <p:spPr/>
        <p:txBody>
          <a:bodyPr/>
          <a:lstStyle/>
          <a:p>
            <a:fld id="{53C13A2E-32E4-6045-94ED-D844C5710F2C}" type="slidenum">
              <a:rPr lang="en-US" smtClean="0"/>
              <a:t>5</a:t>
            </a:fld>
            <a:endParaRPr lang="en-US" dirty="0"/>
          </a:p>
        </p:txBody>
      </p:sp>
      <p:sp>
        <p:nvSpPr>
          <p:cNvPr id="14" name="Rectangle 13"/>
          <p:cNvSpPr/>
          <p:nvPr/>
        </p:nvSpPr>
        <p:spPr>
          <a:xfrm>
            <a:off x="1780442" y="5125656"/>
            <a:ext cx="5897090" cy="300082"/>
          </a:xfrm>
          <a:prstGeom prst="rect">
            <a:avLst/>
          </a:prstGeom>
        </p:spPr>
        <p:txBody>
          <a:bodyPr wrap="square">
            <a:spAutoFit/>
          </a:bodyPr>
          <a:lstStyle/>
          <a:p>
            <a:pPr marL="557213" lvl="1" indent="-214313">
              <a:spcBef>
                <a:spcPts val="450"/>
              </a:spcBef>
              <a:spcAft>
                <a:spcPts val="450"/>
              </a:spcAft>
              <a:buFont typeface="Arial" panose="020B0604020202020204" pitchFamily="34" charset="0"/>
              <a:buChar char="•"/>
            </a:pPr>
            <a:r>
              <a:rPr lang="en-US" sz="1350" b="1" dirty="0">
                <a:solidFill>
                  <a:prstClr val="black"/>
                </a:solidFill>
                <a:latin typeface="Museo Slab 500" pitchFamily="50" charset="0"/>
              </a:rPr>
              <a:t>FY21 Request: $</a:t>
            </a:r>
            <a:r>
              <a:rPr lang="en-US" sz="1350" b="1" dirty="0">
                <a:latin typeface="Museo Slab 500" pitchFamily="50" charset="0"/>
              </a:rPr>
              <a:t>293 </a:t>
            </a:r>
            <a:r>
              <a:rPr lang="en-US" sz="1350" b="1" dirty="0">
                <a:solidFill>
                  <a:prstClr val="black"/>
                </a:solidFill>
                <a:latin typeface="Museo Slab 500" pitchFamily="50" charset="0"/>
              </a:rPr>
              <a:t>Million</a:t>
            </a:r>
          </a:p>
        </p:txBody>
      </p:sp>
      <p:graphicFrame>
        <p:nvGraphicFramePr>
          <p:cNvPr id="7" name="Chart 6"/>
          <p:cNvGraphicFramePr>
            <a:graphicFrameLocks/>
          </p:cNvGraphicFramePr>
          <p:nvPr/>
        </p:nvGraphicFramePr>
        <p:xfrm>
          <a:off x="1677663" y="1832842"/>
          <a:ext cx="5788674" cy="31923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64350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a:bodyPr>
          <a:lstStyle/>
          <a:p>
            <a:r>
              <a:rPr lang="en-US" altLang="en-US" dirty="0" smtClean="0"/>
              <a:t> </a:t>
            </a:r>
          </a:p>
        </p:txBody>
      </p:sp>
      <p:graphicFrame>
        <p:nvGraphicFramePr>
          <p:cNvPr id="2" name="Table 1"/>
          <p:cNvGraphicFramePr>
            <a:graphicFrameLocks noGrp="1"/>
          </p:cNvGraphicFramePr>
          <p:nvPr>
            <p:extLst/>
          </p:nvPr>
        </p:nvGraphicFramePr>
        <p:xfrm>
          <a:off x="1343024" y="1997159"/>
          <a:ext cx="6457952" cy="3717840"/>
        </p:xfrm>
        <a:graphic>
          <a:graphicData uri="http://schemas.openxmlformats.org/drawingml/2006/table">
            <a:tbl>
              <a:tblPr/>
              <a:tblGrid>
                <a:gridCol w="2173211">
                  <a:extLst>
                    <a:ext uri="{9D8B030D-6E8A-4147-A177-3AD203B41FA5}">
                      <a16:colId xmlns:a16="http://schemas.microsoft.com/office/drawing/2014/main" val="20000"/>
                    </a:ext>
                  </a:extLst>
                </a:gridCol>
                <a:gridCol w="1081861">
                  <a:extLst>
                    <a:ext uri="{9D8B030D-6E8A-4147-A177-3AD203B41FA5}">
                      <a16:colId xmlns:a16="http://schemas.microsoft.com/office/drawing/2014/main" val="20001"/>
                    </a:ext>
                  </a:extLst>
                </a:gridCol>
                <a:gridCol w="825631">
                  <a:extLst>
                    <a:ext uri="{9D8B030D-6E8A-4147-A177-3AD203B41FA5}">
                      <a16:colId xmlns:a16="http://schemas.microsoft.com/office/drawing/2014/main" val="20002"/>
                    </a:ext>
                  </a:extLst>
                </a:gridCol>
                <a:gridCol w="761574">
                  <a:extLst>
                    <a:ext uri="{9D8B030D-6E8A-4147-A177-3AD203B41FA5}">
                      <a16:colId xmlns:a16="http://schemas.microsoft.com/office/drawing/2014/main" val="20003"/>
                    </a:ext>
                  </a:extLst>
                </a:gridCol>
                <a:gridCol w="761574">
                  <a:extLst>
                    <a:ext uri="{9D8B030D-6E8A-4147-A177-3AD203B41FA5}">
                      <a16:colId xmlns:a16="http://schemas.microsoft.com/office/drawing/2014/main" val="20004"/>
                    </a:ext>
                  </a:extLst>
                </a:gridCol>
                <a:gridCol w="854101">
                  <a:extLst>
                    <a:ext uri="{9D8B030D-6E8A-4147-A177-3AD203B41FA5}">
                      <a16:colId xmlns:a16="http://schemas.microsoft.com/office/drawing/2014/main" val="20005"/>
                    </a:ext>
                  </a:extLst>
                </a:gridCol>
              </a:tblGrid>
              <a:tr h="376041">
                <a:tc rowSpan="2" gridSpan="4">
                  <a:txBody>
                    <a:bodyPr/>
                    <a:lstStyle/>
                    <a:p>
                      <a:pPr algn="l" rtl="0" fontAlgn="ctr"/>
                      <a:r>
                        <a:rPr lang="en-US" sz="1400" b="1" i="0" u="none" strike="noStrike" dirty="0">
                          <a:solidFill>
                            <a:srgbClr val="FFFFFF"/>
                          </a:solidFill>
                          <a:effectLst/>
                          <a:latin typeface="Calibri" panose="020F0502020204030204" pitchFamily="34" charset="0"/>
                        </a:rPr>
                        <a:t>Maintenance Levels of Service by Program Area</a:t>
                      </a:r>
                    </a:p>
                  </a:txBody>
                  <a:tcPr marL="6228" marR="6228" marT="6228"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0504D"/>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algn="l" rtl="0" fontAlgn="ctr"/>
                      <a:r>
                        <a:rPr lang="en-US" sz="1400" b="1" i="0" u="none" strike="noStrike" dirty="0">
                          <a:solidFill>
                            <a:srgbClr val="FFFFFF"/>
                          </a:solidFill>
                          <a:effectLst/>
                          <a:latin typeface="Calibri" panose="020F0502020204030204" pitchFamily="34" charset="0"/>
                        </a:rPr>
                        <a:t> </a:t>
                      </a:r>
                    </a:p>
                  </a:txBody>
                  <a:tcPr marL="6228" marR="6228" marT="6228" marB="0" anchor="ctr">
                    <a:lnL>
                      <a:noFill/>
                    </a:lnL>
                    <a:lnR>
                      <a:noFill/>
                    </a:lnR>
                    <a:lnT w="12700" cap="flat" cmpd="sng" algn="ctr">
                      <a:solidFill>
                        <a:srgbClr val="FFFFFF"/>
                      </a:solidFill>
                      <a:prstDash val="solid"/>
                      <a:round/>
                      <a:headEnd type="none" w="med" len="med"/>
                      <a:tailEnd type="none" w="med" len="med"/>
                    </a:lnT>
                    <a:lnB>
                      <a:noFill/>
                    </a:lnB>
                    <a:solidFill>
                      <a:srgbClr val="C0504D"/>
                    </a:solidFill>
                  </a:tcPr>
                </a:tc>
                <a:tc rowSpan="2">
                  <a:txBody>
                    <a:bodyPr/>
                    <a:lstStyle/>
                    <a:p>
                      <a:pPr algn="l" rtl="0" fontAlgn="ctr"/>
                      <a:r>
                        <a:rPr lang="en-US" sz="900" b="1" i="0" u="none" strike="noStrike" dirty="0">
                          <a:solidFill>
                            <a:srgbClr val="FFFFFF"/>
                          </a:solidFill>
                          <a:effectLst/>
                          <a:latin typeface="Calibri" panose="020F0502020204030204" pitchFamily="34" charset="0"/>
                        </a:rPr>
                        <a:t> </a:t>
                      </a:r>
                    </a:p>
                  </a:txBody>
                  <a:tcPr marL="6228" marR="6228" marT="6228"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0504D"/>
                    </a:solidFill>
                  </a:tcPr>
                </a:tc>
                <a:extLst>
                  <a:ext uri="{0D108BD9-81ED-4DB2-BD59-A6C34878D82A}">
                    <a16:rowId xmlns:a16="http://schemas.microsoft.com/office/drawing/2014/main" val="10000"/>
                  </a:ext>
                </a:extLst>
              </a:tr>
              <a:tr h="269615">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rtl="0" fontAlgn="ctr"/>
                      <a:r>
                        <a:rPr lang="en-US" sz="1400" b="1" i="0" u="none" strike="noStrike" dirty="0">
                          <a:solidFill>
                            <a:srgbClr val="FFFFFF"/>
                          </a:solidFill>
                          <a:effectLst/>
                          <a:latin typeface="Calibri" panose="020F0502020204030204" pitchFamily="34" charset="0"/>
                        </a:rPr>
                        <a:t> </a:t>
                      </a:r>
                    </a:p>
                  </a:txBody>
                  <a:tcPr marL="6228" marR="6228" marT="6228" marB="0" anchor="ctr">
                    <a:lnL>
                      <a:noFill/>
                    </a:lnL>
                    <a:lnR>
                      <a:noFill/>
                    </a:lnR>
                    <a:lnT>
                      <a:noFill/>
                    </a:lnT>
                    <a:lnB w="19050" cap="flat" cmpd="sng" algn="ctr">
                      <a:solidFill>
                        <a:srgbClr val="FFFFFF"/>
                      </a:solidFill>
                      <a:prstDash val="solid"/>
                      <a:round/>
                      <a:headEnd type="none" w="med" len="med"/>
                      <a:tailEnd type="none" w="med" len="med"/>
                    </a:lnB>
                    <a:solidFill>
                      <a:srgbClr val="C0504D"/>
                    </a:solidFill>
                  </a:tcPr>
                </a:tc>
                <a:tc vMerge="1">
                  <a:txBody>
                    <a:bodyPr/>
                    <a:lstStyle/>
                    <a:p>
                      <a:endParaRPr lang="en-US"/>
                    </a:p>
                  </a:txBody>
                  <a:tcPr/>
                </a:tc>
                <a:extLst>
                  <a:ext uri="{0D108BD9-81ED-4DB2-BD59-A6C34878D82A}">
                    <a16:rowId xmlns:a16="http://schemas.microsoft.com/office/drawing/2014/main" val="10001"/>
                  </a:ext>
                </a:extLst>
              </a:tr>
              <a:tr h="610181">
                <a:tc>
                  <a:txBody>
                    <a:bodyPr/>
                    <a:lstStyle/>
                    <a:p>
                      <a:pPr algn="l" rtl="0" fontAlgn="t"/>
                      <a:r>
                        <a:rPr lang="en-US" sz="1100" b="1" i="0" u="none" strike="noStrike" dirty="0">
                          <a:solidFill>
                            <a:srgbClr val="000000"/>
                          </a:solidFill>
                          <a:effectLst/>
                          <a:latin typeface="Calibri" panose="020F0502020204030204" pitchFamily="34" charset="0"/>
                        </a:rPr>
                        <a:t>Maintenance Program Area Description</a:t>
                      </a:r>
                    </a:p>
                  </a:txBody>
                  <a:tcPr marL="6228" marR="6228" marT="6228"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Funding Needed for ‘A’ Rating</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Budget FY2016-17 Funding</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FY 2013-14 Budget</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FY 2014-15 Actual</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FY 2016-17 Projected</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02"/>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Planning, Training and Scheduling</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$25.4M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15.9 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0003"/>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Roadway Surfacing</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$177.2M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$40.0 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04"/>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Roadside Facilities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$41.7M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$22.3M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A-</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0005"/>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Roadside Appearance</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$12.7M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$8.6M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06"/>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Traffic Services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$109.5M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$67.7M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0007"/>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Bridges &amp; Structures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$122.0M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$12.2M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08"/>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Snow &amp; Ice</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$88.5M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$73.5M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extLst>
                  <a:ext uri="{0D108BD9-81ED-4DB2-BD59-A6C34878D82A}">
                    <a16:rowId xmlns:a16="http://schemas.microsoft.com/office/drawing/2014/main" val="10009"/>
                  </a:ext>
                </a:extLst>
              </a:tr>
              <a:tr h="404423">
                <a:tc>
                  <a:txBody>
                    <a:bodyPr/>
                    <a:lstStyle/>
                    <a:p>
                      <a:pPr algn="l" rtl="0" fontAlgn="ctr"/>
                      <a:r>
                        <a:rPr lang="en-US" sz="1100" b="0" i="0" u="none" strike="noStrike" dirty="0">
                          <a:solidFill>
                            <a:srgbClr val="000000"/>
                          </a:solidFill>
                          <a:effectLst/>
                          <a:latin typeface="Calibri" panose="020F0502020204030204" pitchFamily="34" charset="0"/>
                        </a:rPr>
                        <a:t>Service Equipment, Buildings &amp; Grounds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$25.1M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$15.7M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10"/>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Tunnels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$9.8M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$6.2M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extLst>
                  <a:ext uri="{0D108BD9-81ED-4DB2-BD59-A6C34878D82A}">
                    <a16:rowId xmlns:a16="http://schemas.microsoft.com/office/drawing/2014/main" val="10011"/>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US 36 (mtc. contract)</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 </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l" rtl="0" fontAlgn="ctr"/>
                      <a:r>
                        <a:rPr lang="en-US" sz="1100" b="0" i="0" u="none" strike="noStrike" dirty="0">
                          <a:solidFill>
                            <a:srgbClr val="000000"/>
                          </a:solidFill>
                          <a:effectLst/>
                          <a:latin typeface="Calibri" panose="020F0502020204030204" pitchFamily="34" charset="0"/>
                        </a:rPr>
                        <a:t>$1.2 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 </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 </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tc>
                  <a:txBody>
                    <a:bodyPr/>
                    <a:lstStyle/>
                    <a:p>
                      <a:pPr algn="ctr" rtl="0" fontAlgn="ctr"/>
                      <a:r>
                        <a:rPr lang="en-US" sz="1100" b="0" i="0" u="none" strike="noStrike" dirty="0">
                          <a:solidFill>
                            <a:srgbClr val="000000"/>
                          </a:solidFill>
                          <a:effectLst/>
                          <a:latin typeface="Calibri" panose="020F0502020204030204" pitchFamily="34" charset="0"/>
                        </a:rPr>
                        <a:t> </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CE6F2"/>
                    </a:solidFill>
                  </a:tcPr>
                </a:tc>
                <a:extLst>
                  <a:ext uri="{0D108BD9-81ED-4DB2-BD59-A6C34878D82A}">
                    <a16:rowId xmlns:a16="http://schemas.microsoft.com/office/drawing/2014/main" val="10012"/>
                  </a:ext>
                </a:extLst>
              </a:tr>
              <a:tr h="205758">
                <a:tc>
                  <a:txBody>
                    <a:bodyPr/>
                    <a:lstStyle/>
                    <a:p>
                      <a:pPr algn="l" rtl="0" fontAlgn="ctr"/>
                      <a:r>
                        <a:rPr lang="en-US" sz="1100" b="0" i="0" u="none" strike="noStrike" dirty="0">
                          <a:solidFill>
                            <a:srgbClr val="000000"/>
                          </a:solidFill>
                          <a:effectLst/>
                          <a:latin typeface="Calibri" panose="020F0502020204030204" pitchFamily="34" charset="0"/>
                        </a:rPr>
                        <a:t>OVERALL MLOS</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$611.9M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l" rtl="0" fontAlgn="ctr"/>
                      <a:r>
                        <a:rPr lang="en-US" sz="1100" b="0" i="0" u="none" strike="noStrike" dirty="0">
                          <a:solidFill>
                            <a:srgbClr val="000000"/>
                          </a:solidFill>
                          <a:effectLst/>
                          <a:latin typeface="Calibri" panose="020F0502020204030204" pitchFamily="34" charset="0"/>
                        </a:rPr>
                        <a:t>$262.6M</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B-</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tc>
                  <a:txBody>
                    <a:bodyPr/>
                    <a:lstStyle/>
                    <a:p>
                      <a:pPr algn="ctr" rtl="0" fontAlgn="ctr"/>
                      <a:r>
                        <a:rPr lang="en-US" sz="1100" b="0" i="0" u="none" strike="noStrike" dirty="0">
                          <a:solidFill>
                            <a:srgbClr val="000000"/>
                          </a:solidFill>
                          <a:effectLst/>
                          <a:latin typeface="Calibri" panose="020F0502020204030204" pitchFamily="34" charset="0"/>
                        </a:rPr>
                        <a:t>C+</a:t>
                      </a:r>
                    </a:p>
                  </a:txBody>
                  <a:tcPr marL="6228" marR="6228" marT="622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BEFF3"/>
                    </a:solidFill>
                  </a:tcPr>
                </a:tc>
                <a:extLst>
                  <a:ext uri="{0D108BD9-81ED-4DB2-BD59-A6C34878D82A}">
                    <a16:rowId xmlns:a16="http://schemas.microsoft.com/office/drawing/2014/main" val="10013"/>
                  </a:ext>
                </a:extLst>
              </a:tr>
            </a:tbl>
          </a:graphicData>
        </a:graphic>
      </p:graphicFrame>
      <p:sp>
        <p:nvSpPr>
          <p:cNvPr id="5" name="Title 1"/>
          <p:cNvSpPr txBox="1">
            <a:spLocks/>
          </p:cNvSpPr>
          <p:nvPr/>
        </p:nvSpPr>
        <p:spPr>
          <a:xfrm>
            <a:off x="2425594" y="551941"/>
            <a:ext cx="6587027" cy="525931"/>
          </a:xfrm>
          <a:prstGeom prst="rect">
            <a:avLst/>
          </a:prstGeom>
        </p:spPr>
        <p:txBody>
          <a:bodyPr vert="horz" lIns="68580" tIns="34290" rIns="68580" bIns="34290" rtlCol="0" anchor="b">
            <a:normAutofit fontScale="97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3000" b="1" dirty="0">
                <a:latin typeface="+mn-lt"/>
              </a:rPr>
              <a:t>MLOS Performance Goals and Results</a:t>
            </a:r>
          </a:p>
        </p:txBody>
      </p:sp>
    </p:spTree>
    <p:extLst>
      <p:ext uri="{BB962C8B-B14F-4D97-AF65-F5344CB8AC3E}">
        <p14:creationId xmlns:p14="http://schemas.microsoft.com/office/powerpoint/2010/main" val="21769785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000" dirty="0">
                <a:latin typeface="+mn-lt"/>
              </a:rPr>
              <a:t>LOS Target Setting Results – </a:t>
            </a:r>
            <a:br>
              <a:rPr lang="en-US" sz="3000" dirty="0">
                <a:latin typeface="+mn-lt"/>
              </a:rPr>
            </a:br>
            <a:r>
              <a:rPr lang="en-US" sz="3000" dirty="0">
                <a:latin typeface="+mn-lt"/>
              </a:rPr>
              <a:t>Traffic Services Example</a:t>
            </a:r>
          </a:p>
        </p:txBody>
      </p:sp>
      <p:sp>
        <p:nvSpPr>
          <p:cNvPr id="4" name="Slide Number Placeholder 3"/>
          <p:cNvSpPr>
            <a:spLocks noGrp="1"/>
          </p:cNvSpPr>
          <p:nvPr>
            <p:ph type="sldNum" sz="quarter" idx="12"/>
          </p:nvPr>
        </p:nvSpPr>
        <p:spPr/>
        <p:txBody>
          <a:bodyPr/>
          <a:lstStyle/>
          <a:p>
            <a:fld id="{629637A9-119A-49DA-BD12-AAC58B377D80}" type="slidenum">
              <a:rPr lang="en-US" smtClean="0"/>
              <a:pPr/>
              <a:t>7</a:t>
            </a:fld>
            <a:endParaRPr lang="en-US" dirty="0"/>
          </a:p>
        </p:txBody>
      </p:sp>
      <p:pic>
        <p:nvPicPr>
          <p:cNvPr id="3" name="Picture 2"/>
          <p:cNvPicPr>
            <a:picLocks noChangeAspect="1"/>
          </p:cNvPicPr>
          <p:nvPr/>
        </p:nvPicPr>
        <p:blipFill>
          <a:blip r:embed="rId2"/>
          <a:stretch>
            <a:fillRect/>
          </a:stretch>
        </p:blipFill>
        <p:spPr>
          <a:xfrm>
            <a:off x="900112" y="1739503"/>
            <a:ext cx="7415213" cy="3378994"/>
          </a:xfrm>
          <a:prstGeom prst="rect">
            <a:avLst/>
          </a:prstGeom>
        </p:spPr>
      </p:pic>
      <p:pic>
        <p:nvPicPr>
          <p:cNvPr id="6" name="Picture 5"/>
          <p:cNvPicPr>
            <a:picLocks noChangeAspect="1"/>
          </p:cNvPicPr>
          <p:nvPr/>
        </p:nvPicPr>
        <p:blipFill>
          <a:blip r:embed="rId3"/>
          <a:stretch>
            <a:fillRect/>
          </a:stretch>
        </p:blipFill>
        <p:spPr>
          <a:xfrm>
            <a:off x="907188" y="5118497"/>
            <a:ext cx="7408137" cy="228600"/>
          </a:xfrm>
          <a:prstGeom prst="rect">
            <a:avLst/>
          </a:prstGeom>
        </p:spPr>
      </p:pic>
    </p:spTree>
    <p:extLst>
      <p:ext uri="{BB962C8B-B14F-4D97-AF65-F5344CB8AC3E}">
        <p14:creationId xmlns:p14="http://schemas.microsoft.com/office/powerpoint/2010/main" val="9345074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607" y="1049220"/>
            <a:ext cx="7543800" cy="525931"/>
          </a:xfrm>
        </p:spPr>
        <p:txBody>
          <a:bodyPr>
            <a:normAutofit fontScale="90000"/>
          </a:bodyPr>
          <a:lstStyle/>
          <a:p>
            <a:r>
              <a:rPr lang="en-US" sz="3000" dirty="0">
                <a:latin typeface="+mn-lt"/>
              </a:rPr>
              <a:t>Striping Example</a:t>
            </a:r>
          </a:p>
        </p:txBody>
      </p:sp>
      <p:sp>
        <p:nvSpPr>
          <p:cNvPr id="4" name="Slide Number Placeholder 3"/>
          <p:cNvSpPr>
            <a:spLocks noGrp="1"/>
          </p:cNvSpPr>
          <p:nvPr>
            <p:ph type="sldNum" sz="quarter" idx="12"/>
          </p:nvPr>
        </p:nvSpPr>
        <p:spPr>
          <a:xfrm>
            <a:off x="8067663" y="5487137"/>
            <a:ext cx="984019" cy="273844"/>
          </a:xfrm>
        </p:spPr>
        <p:txBody>
          <a:bodyPr/>
          <a:lstStyle/>
          <a:p>
            <a:fld id="{629637A9-119A-49DA-BD12-AAC58B377D80}" type="slidenum">
              <a:rPr lang="en-US" smtClean="0"/>
              <a:pPr/>
              <a:t>8</a:t>
            </a:fld>
            <a:endParaRPr lang="en-US" dirty="0"/>
          </a:p>
        </p:txBody>
      </p:sp>
      <p:pic>
        <p:nvPicPr>
          <p:cNvPr id="5" name="Picture 4"/>
          <p:cNvPicPr>
            <a:picLocks noChangeAspect="1"/>
          </p:cNvPicPr>
          <p:nvPr/>
        </p:nvPicPr>
        <p:blipFill>
          <a:blip r:embed="rId3"/>
          <a:stretch>
            <a:fillRect/>
          </a:stretch>
        </p:blipFill>
        <p:spPr>
          <a:xfrm>
            <a:off x="450607" y="1604039"/>
            <a:ext cx="8601075" cy="742950"/>
          </a:xfrm>
          <a:prstGeom prst="rect">
            <a:avLst/>
          </a:prstGeom>
        </p:spPr>
      </p:pic>
      <p:graphicFrame>
        <p:nvGraphicFramePr>
          <p:cNvPr id="3" name="Table 2"/>
          <p:cNvGraphicFramePr>
            <a:graphicFrameLocks noGrp="1"/>
          </p:cNvGraphicFramePr>
          <p:nvPr>
            <p:extLst/>
          </p:nvPr>
        </p:nvGraphicFramePr>
        <p:xfrm>
          <a:off x="985285" y="2854612"/>
          <a:ext cx="7531723" cy="1331120"/>
        </p:xfrm>
        <a:graphic>
          <a:graphicData uri="http://schemas.openxmlformats.org/drawingml/2006/table">
            <a:tbl>
              <a:tblPr/>
              <a:tblGrid>
                <a:gridCol w="1165367">
                  <a:extLst>
                    <a:ext uri="{9D8B030D-6E8A-4147-A177-3AD203B41FA5}">
                      <a16:colId xmlns:a16="http://schemas.microsoft.com/office/drawing/2014/main" val="20000"/>
                    </a:ext>
                  </a:extLst>
                </a:gridCol>
                <a:gridCol w="1192624">
                  <a:extLst>
                    <a:ext uri="{9D8B030D-6E8A-4147-A177-3AD203B41FA5}">
                      <a16:colId xmlns:a16="http://schemas.microsoft.com/office/drawing/2014/main" val="20001"/>
                    </a:ext>
                  </a:extLst>
                </a:gridCol>
                <a:gridCol w="1243013">
                  <a:extLst>
                    <a:ext uri="{9D8B030D-6E8A-4147-A177-3AD203B41FA5}">
                      <a16:colId xmlns:a16="http://schemas.microsoft.com/office/drawing/2014/main" val="20002"/>
                    </a:ext>
                  </a:extLst>
                </a:gridCol>
                <a:gridCol w="1339454">
                  <a:extLst>
                    <a:ext uri="{9D8B030D-6E8A-4147-A177-3AD203B41FA5}">
                      <a16:colId xmlns:a16="http://schemas.microsoft.com/office/drawing/2014/main" val="20003"/>
                    </a:ext>
                  </a:extLst>
                </a:gridCol>
                <a:gridCol w="1264444">
                  <a:extLst>
                    <a:ext uri="{9D8B030D-6E8A-4147-A177-3AD203B41FA5}">
                      <a16:colId xmlns:a16="http://schemas.microsoft.com/office/drawing/2014/main" val="20004"/>
                    </a:ext>
                  </a:extLst>
                </a:gridCol>
                <a:gridCol w="1326821">
                  <a:extLst>
                    <a:ext uri="{9D8B030D-6E8A-4147-A177-3AD203B41FA5}">
                      <a16:colId xmlns:a16="http://schemas.microsoft.com/office/drawing/2014/main" val="20005"/>
                    </a:ext>
                  </a:extLst>
                </a:gridCol>
              </a:tblGrid>
              <a:tr h="258604">
                <a:tc>
                  <a:txBody>
                    <a:bodyPr/>
                    <a:lstStyle/>
                    <a:p>
                      <a:pPr algn="ctr" fontAlgn="b"/>
                      <a:r>
                        <a:rPr lang="en-US" sz="1700" b="1" i="0" u="none" strike="noStrike" dirty="0">
                          <a:solidFill>
                            <a:srgbClr val="000000"/>
                          </a:solidFill>
                          <a:effectLst/>
                          <a:latin typeface="Calibri" panose="020F0502020204030204" pitchFamily="34" charset="0"/>
                        </a:rPr>
                        <a:t>LOS Target</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Labor </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Equipment</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Materials</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Other</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Total</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$2,017,634</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$1,586,704</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$13,397,427</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$8,794,257</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1" i="0" u="none" strike="noStrike" dirty="0">
                          <a:solidFill>
                            <a:srgbClr val="000000"/>
                          </a:solidFill>
                          <a:effectLst/>
                          <a:latin typeface="Calibri" panose="020F0502020204030204" pitchFamily="34" charset="0"/>
                        </a:rPr>
                        <a:t>$25,796,022</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1"/>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$2,226,023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$1,714,503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$14,304,588</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$9,375,425</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1" i="0" u="none" strike="noStrike" dirty="0">
                          <a:solidFill>
                            <a:srgbClr val="000000"/>
                          </a:solidFill>
                          <a:effectLst/>
                          <a:latin typeface="Calibri" panose="020F0502020204030204" pitchFamily="34" charset="0"/>
                        </a:rPr>
                        <a:t>$27,620,540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$2,434,413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$1,842,302</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$15,211,750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$9,956,593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1" i="0" u="none" strike="noStrike" dirty="0">
                          <a:solidFill>
                            <a:srgbClr val="000000"/>
                          </a:solidFill>
                          <a:effectLst/>
                          <a:latin typeface="Calibri" panose="020F0502020204030204" pitchFamily="34" charset="0"/>
                        </a:rPr>
                        <a:t>$29,445,058</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258604">
                <a:tc>
                  <a:txBody>
                    <a:bodyPr/>
                    <a:lstStyle/>
                    <a:p>
                      <a:pPr algn="ctr" fontAlgn="b"/>
                      <a:r>
                        <a:rPr lang="en-US" sz="1700" b="0" i="0" u="none" strike="noStrike" dirty="0">
                          <a:solidFill>
                            <a:srgbClr val="000000"/>
                          </a:solidFill>
                          <a:effectLst/>
                          <a:latin typeface="Calibri" panose="020F0502020204030204" pitchFamily="34" charset="0"/>
                        </a:rPr>
                        <a:t>B-</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$2,642,802</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$1,970,101</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$16,118,912</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$10,537,761</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$31,269,576</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4"/>
                  </a:ext>
                </a:extLst>
              </a:tr>
            </a:tbl>
          </a:graphicData>
        </a:graphic>
      </p:graphicFrame>
      <p:graphicFrame>
        <p:nvGraphicFramePr>
          <p:cNvPr id="6" name="Table 5"/>
          <p:cNvGraphicFramePr>
            <a:graphicFrameLocks noGrp="1"/>
          </p:cNvGraphicFramePr>
          <p:nvPr>
            <p:extLst/>
          </p:nvPr>
        </p:nvGraphicFramePr>
        <p:xfrm>
          <a:off x="982589" y="4467962"/>
          <a:ext cx="7534417" cy="1331120"/>
        </p:xfrm>
        <a:graphic>
          <a:graphicData uri="http://schemas.openxmlformats.org/drawingml/2006/table">
            <a:tbl>
              <a:tblPr/>
              <a:tblGrid>
                <a:gridCol w="1194886">
                  <a:extLst>
                    <a:ext uri="{9D8B030D-6E8A-4147-A177-3AD203B41FA5}">
                      <a16:colId xmlns:a16="http://schemas.microsoft.com/office/drawing/2014/main" val="20000"/>
                    </a:ext>
                  </a:extLst>
                </a:gridCol>
                <a:gridCol w="1178290">
                  <a:extLst>
                    <a:ext uri="{9D8B030D-6E8A-4147-A177-3AD203B41FA5}">
                      <a16:colId xmlns:a16="http://schemas.microsoft.com/office/drawing/2014/main" val="20001"/>
                    </a:ext>
                  </a:extLst>
                </a:gridCol>
                <a:gridCol w="1244672">
                  <a:extLst>
                    <a:ext uri="{9D8B030D-6E8A-4147-A177-3AD203B41FA5}">
                      <a16:colId xmlns:a16="http://schemas.microsoft.com/office/drawing/2014/main" val="20002"/>
                    </a:ext>
                  </a:extLst>
                </a:gridCol>
                <a:gridCol w="1305523">
                  <a:extLst>
                    <a:ext uri="{9D8B030D-6E8A-4147-A177-3AD203B41FA5}">
                      <a16:colId xmlns:a16="http://schemas.microsoft.com/office/drawing/2014/main" val="20003"/>
                    </a:ext>
                  </a:extLst>
                </a:gridCol>
                <a:gridCol w="1305523">
                  <a:extLst>
                    <a:ext uri="{9D8B030D-6E8A-4147-A177-3AD203B41FA5}">
                      <a16:colId xmlns:a16="http://schemas.microsoft.com/office/drawing/2014/main" val="20004"/>
                    </a:ext>
                  </a:extLst>
                </a:gridCol>
                <a:gridCol w="1305523">
                  <a:extLst>
                    <a:ext uri="{9D8B030D-6E8A-4147-A177-3AD203B41FA5}">
                      <a16:colId xmlns:a16="http://schemas.microsoft.com/office/drawing/2014/main" val="20005"/>
                    </a:ext>
                  </a:extLst>
                </a:gridCol>
              </a:tblGrid>
              <a:tr h="258604">
                <a:tc>
                  <a:txBody>
                    <a:bodyPr/>
                    <a:lstStyle/>
                    <a:p>
                      <a:pPr algn="ctr" fontAlgn="b"/>
                      <a:r>
                        <a:rPr lang="en-US" sz="1700" b="1" i="0" u="none" strike="noStrike" dirty="0">
                          <a:solidFill>
                            <a:srgbClr val="000000"/>
                          </a:solidFill>
                          <a:effectLst/>
                          <a:latin typeface="Calibri" panose="020F0502020204030204" pitchFamily="34" charset="0"/>
                        </a:rPr>
                        <a:t>LOS Target</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Labor </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Equipment</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Materials</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Other</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Total</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$2,968,172</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$2,141,155</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$17,725,403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$12,131,536</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1" i="0" u="none" strike="noStrike" dirty="0">
                          <a:solidFill>
                            <a:srgbClr val="000000"/>
                          </a:solidFill>
                          <a:effectLst/>
                          <a:latin typeface="Calibri" panose="020F0502020204030204" pitchFamily="34" charset="0"/>
                        </a:rPr>
                        <a:t>$34,966,266</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1"/>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$3,593,340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$2,524,551</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$20,446,888</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0" i="0" u="none" strike="noStrike" dirty="0">
                          <a:solidFill>
                            <a:srgbClr val="000000"/>
                          </a:solidFill>
                          <a:effectLst/>
                          <a:latin typeface="Calibri" panose="020F0502020204030204" pitchFamily="34" charset="0"/>
                        </a:rPr>
                        <a:t>$13,875,041</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700" b="1" i="0" u="none" strike="noStrike" dirty="0">
                          <a:solidFill>
                            <a:srgbClr val="000000"/>
                          </a:solidFill>
                          <a:effectLst/>
                          <a:latin typeface="Calibri" panose="020F0502020204030204" pitchFamily="34" charset="0"/>
                        </a:rPr>
                        <a:t>$40,439,820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58604">
                <a:tc>
                  <a:txBody>
                    <a:bodyPr/>
                    <a:lstStyle/>
                    <a:p>
                      <a:pPr algn="ctr" fontAlgn="b"/>
                      <a:r>
                        <a:rPr lang="en-US" sz="1700" b="0" i="0" u="none" strike="noStrike" dirty="0">
                          <a:solidFill>
                            <a:srgbClr val="000000"/>
                          </a:solidFill>
                          <a:effectLst/>
                          <a:latin typeface="Calibri" panose="020F0502020204030204" pitchFamily="34" charset="0"/>
                        </a:rPr>
                        <a:t>C+</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$4,218,509</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$2,907,948</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$23,168,373</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0" i="0" u="none" strike="noStrike" dirty="0">
                          <a:solidFill>
                            <a:srgbClr val="000000"/>
                          </a:solidFill>
                          <a:effectLst/>
                          <a:latin typeface="Calibri" panose="020F0502020204030204" pitchFamily="34" charset="0"/>
                        </a:rPr>
                        <a:t>$15,618,545</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700" b="1" i="0" u="none" strike="noStrike" dirty="0">
                          <a:solidFill>
                            <a:srgbClr val="000000"/>
                          </a:solidFill>
                          <a:effectLst/>
                          <a:latin typeface="Calibri" panose="020F0502020204030204" pitchFamily="34" charset="0"/>
                        </a:rPr>
                        <a:t>$45,913,375</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3"/>
                  </a:ext>
                </a:extLst>
              </a:tr>
              <a:tr h="258604">
                <a:tc>
                  <a:txBody>
                    <a:bodyPr/>
                    <a:lstStyle/>
                    <a:p>
                      <a:pPr algn="ctr" fontAlgn="b"/>
                      <a:r>
                        <a:rPr lang="en-US" sz="1700" b="0" i="0" u="none" strike="noStrike" dirty="0">
                          <a:solidFill>
                            <a:srgbClr val="000000"/>
                          </a:solidFill>
                          <a:effectLst/>
                          <a:latin typeface="Calibri" panose="020F0502020204030204" pitchFamily="34" charset="0"/>
                        </a:rPr>
                        <a:t>B-</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$4,843,677</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$3,291,345</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$25,889,858</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0" i="0" u="none" strike="noStrike" dirty="0">
                          <a:solidFill>
                            <a:srgbClr val="000000"/>
                          </a:solidFill>
                          <a:effectLst/>
                          <a:latin typeface="Calibri" panose="020F0502020204030204" pitchFamily="34" charset="0"/>
                        </a:rPr>
                        <a:t>$17,362,050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b"/>
                      <a:r>
                        <a:rPr lang="en-US" sz="1700" b="1" i="0" u="none" strike="noStrike" dirty="0">
                          <a:solidFill>
                            <a:srgbClr val="000000"/>
                          </a:solidFill>
                          <a:effectLst/>
                          <a:latin typeface="Calibri" panose="020F0502020204030204" pitchFamily="34" charset="0"/>
                        </a:rPr>
                        <a:t>$51,386,930</a:t>
                      </a:r>
                    </a:p>
                  </a:txBody>
                  <a:tcPr marL="7144" marR="7144" marT="714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4"/>
                  </a:ext>
                </a:extLst>
              </a:tr>
            </a:tbl>
          </a:graphicData>
        </a:graphic>
      </p:graphicFrame>
      <p:sp>
        <p:nvSpPr>
          <p:cNvPr id="7" name="TextBox 6"/>
          <p:cNvSpPr txBox="1"/>
          <p:nvPr/>
        </p:nvSpPr>
        <p:spPr>
          <a:xfrm>
            <a:off x="985285" y="4162075"/>
            <a:ext cx="3105388" cy="300082"/>
          </a:xfrm>
          <a:prstGeom prst="rect">
            <a:avLst/>
          </a:prstGeom>
          <a:noFill/>
        </p:spPr>
        <p:txBody>
          <a:bodyPr wrap="square" rtlCol="0">
            <a:spAutoFit/>
          </a:bodyPr>
          <a:lstStyle/>
          <a:p>
            <a:r>
              <a:rPr lang="en-US" sz="1350" dirty="0"/>
              <a:t>1 Year Target</a:t>
            </a:r>
          </a:p>
        </p:txBody>
      </p:sp>
      <p:sp>
        <p:nvSpPr>
          <p:cNvPr id="8" name="TextBox 7"/>
          <p:cNvSpPr txBox="1"/>
          <p:nvPr/>
        </p:nvSpPr>
        <p:spPr>
          <a:xfrm>
            <a:off x="993858" y="2549521"/>
            <a:ext cx="2703034" cy="300082"/>
          </a:xfrm>
          <a:prstGeom prst="rect">
            <a:avLst/>
          </a:prstGeom>
          <a:noFill/>
        </p:spPr>
        <p:txBody>
          <a:bodyPr wrap="square" rtlCol="0">
            <a:spAutoFit/>
          </a:bodyPr>
          <a:lstStyle/>
          <a:p>
            <a:r>
              <a:rPr lang="en-US" sz="1350" dirty="0"/>
              <a:t>3 Year Target</a:t>
            </a:r>
          </a:p>
        </p:txBody>
      </p:sp>
    </p:spTree>
    <p:extLst>
      <p:ext uri="{BB962C8B-B14F-4D97-AF65-F5344CB8AC3E}">
        <p14:creationId xmlns:p14="http://schemas.microsoft.com/office/powerpoint/2010/main" val="3595702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lorado_DOT.final.ai"/>
          <p:cNvPicPr>
            <a:picLocks noChangeAspect="1"/>
          </p:cNvPicPr>
          <p:nvPr/>
        </p:nvPicPr>
        <p:blipFill rotWithShape="1">
          <a:blip r:embed="rId3">
            <a:extLst>
              <a:ext uri="{28A0092B-C50C-407E-A947-70E740481C1C}">
                <a14:useLocalDpi xmlns:a14="http://schemas.microsoft.com/office/drawing/2010/main" val="0"/>
              </a:ext>
            </a:extLst>
          </a:blip>
          <a:srcRect l="23147" t="41956" r="54782" b="42035"/>
          <a:stretch/>
        </p:blipFill>
        <p:spPr>
          <a:xfrm>
            <a:off x="439837" y="217071"/>
            <a:ext cx="1672664" cy="937457"/>
          </a:xfrm>
          <a:prstGeom prst="rect">
            <a:avLst/>
          </a:prstGeom>
        </p:spPr>
      </p:pic>
      <p:sp>
        <p:nvSpPr>
          <p:cNvPr id="4" name="Title 1"/>
          <p:cNvSpPr txBox="1">
            <a:spLocks/>
          </p:cNvSpPr>
          <p:nvPr/>
        </p:nvSpPr>
        <p:spPr>
          <a:xfrm>
            <a:off x="2286000" y="457200"/>
            <a:ext cx="6629400" cy="457200"/>
          </a:xfrm>
          <a:prstGeom prst="rect">
            <a:avLst/>
          </a:prstGeom>
        </p:spPr>
        <p:txBody>
          <a:bodyPr vert="horz" lIns="68580" tIns="34290" rIns="68580" bIns="3429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rgbClr val="1D3479"/>
                </a:solidFill>
                <a:latin typeface="Museo Slab 500"/>
                <a:cs typeface="Museo Slab 500"/>
              </a:rPr>
              <a:t>Region Striping Inventories</a:t>
            </a:r>
            <a:endParaRPr lang="en-US" sz="3200" b="1" dirty="0">
              <a:solidFill>
                <a:srgbClr val="FF0000"/>
              </a:solidFill>
              <a:latin typeface="Museo 300"/>
              <a:cs typeface="Museo 300"/>
            </a:endParaRPr>
          </a:p>
        </p:txBody>
      </p:sp>
      <p:cxnSp>
        <p:nvCxnSpPr>
          <p:cNvPr id="6" name="Shape 96"/>
          <p:cNvCxnSpPr/>
          <p:nvPr/>
        </p:nvCxnSpPr>
        <p:spPr>
          <a:xfrm>
            <a:off x="2286000" y="914400"/>
            <a:ext cx="6400800" cy="0"/>
          </a:xfrm>
          <a:prstGeom prst="straightConnector1">
            <a:avLst/>
          </a:prstGeom>
          <a:noFill/>
          <a:ln w="25400" cap="flat" cmpd="sng">
            <a:solidFill>
              <a:srgbClr val="AEB3B6"/>
            </a:solidFill>
            <a:prstDash val="dot"/>
            <a:round/>
            <a:headEnd type="none" w="med" len="med"/>
            <a:tailEnd type="none" w="med" len="med"/>
          </a:ln>
        </p:spPr>
      </p:cxnSp>
      <p:graphicFrame>
        <p:nvGraphicFramePr>
          <p:cNvPr id="7" name="Object 6"/>
          <p:cNvGraphicFramePr>
            <a:graphicFrameLocks noChangeAspect="1"/>
          </p:cNvGraphicFramePr>
          <p:nvPr>
            <p:extLst/>
          </p:nvPr>
        </p:nvGraphicFramePr>
        <p:xfrm>
          <a:off x="665905" y="1232344"/>
          <a:ext cx="7778750" cy="5035550"/>
        </p:xfrm>
        <a:graphic>
          <a:graphicData uri="http://schemas.openxmlformats.org/presentationml/2006/ole">
            <mc:AlternateContent xmlns:mc="http://schemas.openxmlformats.org/markup-compatibility/2006">
              <mc:Choice xmlns:v="urn:schemas-microsoft-com:vml" Requires="v">
                <p:oleObj spid="_x0000_s1035" name="Acrobat Document" r:id="rId4" imgW="9326880" imgH="6034757" progId="Acrobat.Document.2015">
                  <p:embed/>
                </p:oleObj>
              </mc:Choice>
              <mc:Fallback>
                <p:oleObj name="Acrobat Document" r:id="rId4" imgW="9326880" imgH="6034757" progId="Acrobat.Document.2015">
                  <p:embed/>
                  <p:pic>
                    <p:nvPicPr>
                      <p:cNvPr id="7" name="Object 6"/>
                      <p:cNvPicPr/>
                      <p:nvPr/>
                    </p:nvPicPr>
                    <p:blipFill>
                      <a:blip r:embed="rId5"/>
                      <a:stretch>
                        <a:fillRect/>
                      </a:stretch>
                    </p:blipFill>
                    <p:spPr>
                      <a:xfrm>
                        <a:off x="665905" y="1232344"/>
                        <a:ext cx="7778750" cy="5035550"/>
                      </a:xfrm>
                      <a:prstGeom prst="rect">
                        <a:avLst/>
                      </a:prstGeom>
                    </p:spPr>
                  </p:pic>
                </p:oleObj>
              </mc:Fallback>
            </mc:AlternateContent>
          </a:graphicData>
        </a:graphic>
      </p:graphicFrame>
    </p:spTree>
    <p:extLst>
      <p:ext uri="{BB962C8B-B14F-4D97-AF65-F5344CB8AC3E}">
        <p14:creationId xmlns:p14="http://schemas.microsoft.com/office/powerpoint/2010/main" val="1749593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CDOT">
  <a:themeElements>
    <a:clrScheme name="CDOT">
      <a:dk1>
        <a:sysClr val="windowText" lastClr="000000"/>
      </a:dk1>
      <a:lt1>
        <a:sysClr val="window" lastClr="FFFFFF"/>
      </a:lt1>
      <a:dk2>
        <a:srgbClr val="192C69"/>
      </a:dk2>
      <a:lt2>
        <a:srgbClr val="F2F2F2"/>
      </a:lt2>
      <a:accent1>
        <a:srgbClr val="192C69"/>
      </a:accent1>
      <a:accent2>
        <a:srgbClr val="EF7521"/>
      </a:accent2>
      <a:accent3>
        <a:srgbClr val="3EAF49"/>
      </a:accent3>
      <a:accent4>
        <a:srgbClr val="782F8A"/>
      </a:accent4>
      <a:accent5>
        <a:srgbClr val="009ADD"/>
      </a:accent5>
      <a:accent6>
        <a:srgbClr val="D23138"/>
      </a:accent6>
      <a:hlink>
        <a:srgbClr val="0000FF"/>
      </a:hlink>
      <a:folHlink>
        <a:srgbClr val="800080"/>
      </a:folHlink>
    </a:clrScheme>
    <a:fontScheme name="CDOT">
      <a:majorFont>
        <a:latin typeface="Museo Slab 500"/>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DOT" id="{5381ABA9-D061-40C3-9052-77727B9B7AAA}" vid="{665B8370-55BF-4F0C-91AA-B1FAB5D88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CDOT</Template>
  <TotalTime>345</TotalTime>
  <Words>1583</Words>
  <Application>Microsoft Office PowerPoint</Application>
  <PresentationFormat>On-screen Show (4:3)</PresentationFormat>
  <Paragraphs>446</Paragraphs>
  <Slides>25</Slides>
  <Notes>8</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6" baseType="lpstr">
      <vt:lpstr>MS PGothic</vt:lpstr>
      <vt:lpstr>Arial</vt:lpstr>
      <vt:lpstr>Calibri</vt:lpstr>
      <vt:lpstr>Courier New</vt:lpstr>
      <vt:lpstr>Museo 300</vt:lpstr>
      <vt:lpstr>Museo Slab 500</vt:lpstr>
      <vt:lpstr>Times New Roman</vt:lpstr>
      <vt:lpstr>Trebuchet MS</vt:lpstr>
      <vt:lpstr>Wingdings</vt:lpstr>
      <vt:lpstr>CDOT</vt:lpstr>
      <vt:lpstr>Acrobat Document</vt:lpstr>
      <vt:lpstr>PowerPoint Presentation</vt:lpstr>
      <vt:lpstr>PowerPoint Presentation</vt:lpstr>
      <vt:lpstr>Funding Maintenance:   Elements of LOS-Based Funding</vt:lpstr>
      <vt:lpstr>MLOS Budget and Expenditure Trends</vt:lpstr>
      <vt:lpstr>PowerPoint Presentation</vt:lpstr>
      <vt:lpstr> </vt:lpstr>
      <vt:lpstr>LOS Target Setting Results –  Traffic Services Example</vt:lpstr>
      <vt:lpstr>Striping Example</vt:lpstr>
      <vt:lpstr>PowerPoint Presentation</vt:lpstr>
      <vt:lpstr>PowerPoint Presentation</vt:lpstr>
      <vt:lpstr>Lead Metric:  Retro-reflectivity of Long-Line Pavement Markings </vt:lpstr>
      <vt:lpstr>PowerPoint Presentation</vt:lpstr>
      <vt:lpstr>PowerPoint Presentation</vt:lpstr>
      <vt:lpstr>PowerPoint Presentation</vt:lpstr>
      <vt:lpstr>PowerPoint Presentation</vt:lpstr>
      <vt:lpstr>PowerPoint Presentation</vt:lpstr>
      <vt:lpstr>Snow and Ice Expenditure History</vt:lpstr>
      <vt:lpstr>Snow and Ice Annual Comparison</vt:lpstr>
      <vt:lpstr>Current Performance Criteria</vt:lpstr>
      <vt:lpstr>Winter Operations Summary – FY17 LOS</vt:lpstr>
      <vt:lpstr>Winter Operations Summary - Storms</vt:lpstr>
      <vt:lpstr>PowerPoint Presentation</vt:lpstr>
      <vt:lpstr>Winter Operations – 14 Hour Coverage Report</vt:lpstr>
      <vt:lpstr>PowerPoint Presentation</vt:lpstr>
      <vt:lpstr>Questions?</vt:lpstr>
    </vt:vector>
  </TitlesOfParts>
  <Company>CDOT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Efficiency and Accountability Committee – June 2017</dc:title>
  <dc:creator>Johnson, Christopher (David)</dc:creator>
  <cp:lastModifiedBy>Lester, Kyle</cp:lastModifiedBy>
  <cp:revision>70</cp:revision>
  <cp:lastPrinted>2017-07-11T18:09:12Z</cp:lastPrinted>
  <dcterms:created xsi:type="dcterms:W3CDTF">2017-06-08T16:03:42Z</dcterms:created>
  <dcterms:modified xsi:type="dcterms:W3CDTF">2018-09-19T12:44:51Z</dcterms:modified>
</cp:coreProperties>
</file>