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96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9" r:id="rId9"/>
    <p:sldId id="271" r:id="rId10"/>
    <p:sldId id="268" r:id="rId11"/>
    <p:sldId id="270" r:id="rId12"/>
    <p:sldId id="264" r:id="rId13"/>
    <p:sldId id="266" r:id="rId14"/>
    <p:sldId id="265" r:id="rId15"/>
    <p:sldId id="267" r:id="rId16"/>
  </p:sldIdLst>
  <p:sldSz cx="9144000" cy="6858000" type="screen4x3"/>
  <p:notesSz cx="7023100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5F5B"/>
    <a:srgbClr val="CEE8BA"/>
    <a:srgbClr val="99F99E"/>
    <a:srgbClr val="FFFFFF"/>
    <a:srgbClr val="821C6B"/>
    <a:srgbClr val="A80404"/>
    <a:srgbClr val="DDFBA7"/>
    <a:srgbClr val="A9F51F"/>
    <a:srgbClr val="005C54"/>
    <a:srgbClr val="2540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98" autoAdjust="0"/>
    <p:restoredTop sz="95204" autoAdjust="0"/>
  </p:normalViewPr>
  <p:slideViewPr>
    <p:cSldViewPr>
      <p:cViewPr>
        <p:scale>
          <a:sx n="90" d="100"/>
          <a:sy n="90" d="100"/>
        </p:scale>
        <p:origin x="-1026" y="8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43762" cy="46277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303" tIns="46652" rIns="93303" bIns="46652" numCol="1" anchor="t" anchorCtr="0" compatLnSpc="1">
            <a:prstTxWarp prst="textNoShape">
              <a:avLst/>
            </a:prstTxWarp>
          </a:bodyPr>
          <a:lstStyle>
            <a:lvl1pPr defTabSz="933174"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7769" y="1"/>
            <a:ext cx="3043762" cy="46277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303" tIns="46652" rIns="93303" bIns="46652" numCol="1" anchor="t" anchorCtr="0" compatLnSpc="1">
            <a:prstTxWarp prst="textNoShape">
              <a:avLst/>
            </a:prstTxWarp>
          </a:bodyPr>
          <a:lstStyle>
            <a:lvl1pPr algn="r" defTabSz="933174"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44748"/>
            <a:ext cx="3043762" cy="46277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303" tIns="46652" rIns="93303" bIns="46652" numCol="1" anchor="b" anchorCtr="0" compatLnSpc="1">
            <a:prstTxWarp prst="textNoShape">
              <a:avLst/>
            </a:prstTxWarp>
          </a:bodyPr>
          <a:lstStyle>
            <a:lvl1pPr defTabSz="933174"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7769" y="8844748"/>
            <a:ext cx="3043762" cy="46277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303" tIns="46652" rIns="93303" bIns="46652" numCol="1" anchor="b" anchorCtr="0" compatLnSpc="1">
            <a:prstTxWarp prst="textNoShape">
              <a:avLst/>
            </a:prstTxWarp>
          </a:bodyPr>
          <a:lstStyle>
            <a:lvl1pPr algn="r" defTabSz="930684" eaLnBrk="1" hangingPunct="1">
              <a:defRPr sz="1300">
                <a:latin typeface="Arial" charset="0"/>
                <a:ea typeface="ＭＳ Ｐゴシック" pitchFamily="34" charset="-128"/>
                <a:cs typeface="Arial" charset="0"/>
              </a:defRPr>
            </a:lvl1pPr>
          </a:lstStyle>
          <a:p>
            <a:pPr>
              <a:defRPr/>
            </a:pPr>
            <a:fld id="{A30CFCC8-5F90-4312-B457-DE878A1899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06945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43762" cy="46277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303" tIns="46652" rIns="93303" bIns="46652" numCol="1" anchor="t" anchorCtr="0" compatLnSpc="1">
            <a:prstTxWarp prst="textNoShape">
              <a:avLst/>
            </a:prstTxWarp>
          </a:bodyPr>
          <a:lstStyle>
            <a:lvl1pPr defTabSz="933174"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77769" y="1"/>
            <a:ext cx="3043762" cy="46277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303" tIns="46652" rIns="93303" bIns="46652" numCol="1" anchor="t" anchorCtr="0" compatLnSpc="1">
            <a:prstTxWarp prst="textNoShape">
              <a:avLst/>
            </a:prstTxWarp>
          </a:bodyPr>
          <a:lstStyle>
            <a:lvl1pPr algn="r" defTabSz="933174"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700088"/>
            <a:ext cx="4654550" cy="34909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3252" y="4423161"/>
            <a:ext cx="5616596" cy="4185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303" tIns="46652" rIns="93303" bIns="466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44748"/>
            <a:ext cx="3043762" cy="46277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303" tIns="46652" rIns="93303" bIns="46652" numCol="1" anchor="b" anchorCtr="0" compatLnSpc="1">
            <a:prstTxWarp prst="textNoShape">
              <a:avLst/>
            </a:prstTxWarp>
          </a:bodyPr>
          <a:lstStyle>
            <a:lvl1pPr defTabSz="933174"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7769" y="8844748"/>
            <a:ext cx="3043762" cy="46277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303" tIns="46652" rIns="93303" bIns="46652" numCol="1" anchor="b" anchorCtr="0" compatLnSpc="1">
            <a:prstTxWarp prst="textNoShape">
              <a:avLst/>
            </a:prstTxWarp>
          </a:bodyPr>
          <a:lstStyle>
            <a:lvl1pPr algn="r" defTabSz="930684" eaLnBrk="1" hangingPunct="1">
              <a:defRPr sz="1300">
                <a:latin typeface="Arial" charset="0"/>
                <a:ea typeface="ＭＳ Ｐゴシック" pitchFamily="34" charset="-128"/>
                <a:cs typeface="Arial" charset="0"/>
              </a:defRPr>
            </a:lvl1pPr>
          </a:lstStyle>
          <a:p>
            <a:pPr>
              <a:defRPr/>
            </a:pPr>
            <a:fld id="{1C43CA0F-1955-4A62-9906-33A21A5C44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6128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2130426"/>
            <a:ext cx="7010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886200"/>
            <a:ext cx="63246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222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17CF5-E2AA-453D-994D-DB5044771681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3749-C81E-4686-AAE4-D583D0DAD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733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4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4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17CF5-E2AA-453D-994D-DB5044771681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3749-C81E-4686-AAE4-D583D0DAD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04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6676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2237"/>
            <a:ext cx="8229600" cy="3408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17CF5-E2AA-453D-994D-DB5044771681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3749-C81E-4686-AAE4-D583D0DAD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984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9558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954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1893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17CF5-E2AA-453D-994D-DB5044771681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3749-C81E-4686-AAE4-D583D0DAD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277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17CF5-E2AA-453D-994D-DB5044771681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3749-C81E-4686-AAE4-D583D0DAD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612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17CF5-E2AA-453D-994D-DB5044771681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3749-C81E-4686-AAE4-D583D0DAD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649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17CF5-E2AA-453D-994D-DB5044771681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3749-C81E-4686-AAE4-D583D0DAD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702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17CF5-E2AA-453D-994D-DB5044771681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3749-C81E-4686-AAE4-D583D0DAD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609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17CF5-E2AA-453D-994D-DB5044771681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3749-C81E-4686-AAE4-D583D0DAD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772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17CF5-E2AA-453D-994D-DB5044771681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A3749-C81E-4686-AAE4-D583D0DAD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641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7" r:id="rId1"/>
    <p:sldLayoutId id="2147484598" r:id="rId2"/>
    <p:sldLayoutId id="2147484599" r:id="rId3"/>
    <p:sldLayoutId id="2147484600" r:id="rId4"/>
    <p:sldLayoutId id="2147484601" r:id="rId5"/>
    <p:sldLayoutId id="2147484602" r:id="rId6"/>
    <p:sldLayoutId id="2147484603" r:id="rId7"/>
    <p:sldLayoutId id="2147484604" r:id="rId8"/>
    <p:sldLayoutId id="2147484605" r:id="rId9"/>
    <p:sldLayoutId id="2147484606" r:id="rId10"/>
    <p:sldLayoutId id="21474846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Performance Measures and Setting Performance Targets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447800" y="3673475"/>
            <a:ext cx="7772400" cy="1508125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ct val="0"/>
              </a:spcBef>
            </a:pPr>
            <a:r>
              <a:rPr lang="en-US" altLang="en-US" dirty="0"/>
              <a:t>John </a:t>
            </a:r>
            <a:r>
              <a:rPr lang="en-US" altLang="en-US" dirty="0" smtClean="0"/>
              <a:t>Roberts</a:t>
            </a:r>
          </a:p>
          <a:p>
            <a:pPr>
              <a:spcBef>
                <a:spcPct val="0"/>
              </a:spcBef>
            </a:pPr>
            <a:r>
              <a:rPr lang="en-US" altLang="en-US" dirty="0"/>
              <a:t>Transportation Systems Management and Operations</a:t>
            </a:r>
          </a:p>
          <a:p>
            <a:pPr>
              <a:spcBef>
                <a:spcPct val="0"/>
              </a:spcBef>
            </a:pPr>
            <a:r>
              <a:rPr lang="en-US" altLang="en-US" dirty="0"/>
              <a:t>Maintenance Management </a:t>
            </a:r>
            <a:r>
              <a:rPr lang="en-US" altLang="en-US" dirty="0" smtClean="0"/>
              <a:t>Services</a:t>
            </a:r>
            <a:endParaRPr lang="en-US" altLang="en-US" dirty="0"/>
          </a:p>
          <a:p>
            <a:pPr>
              <a:spcBef>
                <a:spcPct val="0"/>
              </a:spcBef>
            </a:pPr>
            <a:r>
              <a:rPr lang="en-US" altLang="en-US" dirty="0"/>
              <a:t>Arizona Department of Transportation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600200" y="5410200"/>
            <a:ext cx="3147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Maintenance Peer Exchange</a:t>
            </a:r>
          </a:p>
          <a:p>
            <a:r>
              <a:rPr lang="en-US" dirty="0" smtClean="0"/>
              <a:t>9/18/2018 – 9/20/2018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12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/>
          <p:cNvPicPr>
            <a:picLocks noChangeAspect="1"/>
          </p:cNvPicPr>
          <p:nvPr/>
        </p:nvPicPr>
        <p:blipFill>
          <a:blip r:embed="rId2" cstate="print">
            <a:lum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400800"/>
            <a:ext cx="2933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2874963" y="6656388"/>
            <a:ext cx="1489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b="1" dirty="0"/>
              <a:t>- Systems Management</a:t>
            </a:r>
          </a:p>
        </p:txBody>
      </p:sp>
      <p:pic>
        <p:nvPicPr>
          <p:cNvPr id="2" name="Snagit_PPT85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990600"/>
            <a:ext cx="9140825" cy="196596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90800" y="-3622"/>
            <a:ext cx="2909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Setting Targets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199" y="3276600"/>
            <a:ext cx="867635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Cost for the target effort is calculated based </a:t>
            </a:r>
          </a:p>
          <a:p>
            <a:r>
              <a:rPr lang="en-US" sz="3200" dirty="0" smtClean="0"/>
              <a:t>    on historical unit cost and accomplishment 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target.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Individual resource amounts are calculated </a:t>
            </a:r>
          </a:p>
          <a:p>
            <a:r>
              <a:rPr lang="en-US" sz="3200" dirty="0" smtClean="0"/>
              <a:t>    based on a ratio of historical cost to target </a:t>
            </a:r>
          </a:p>
          <a:p>
            <a:r>
              <a:rPr lang="en-US" sz="3200" dirty="0" smtClean="0"/>
              <a:t>    accomplishment.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34112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image0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1"/>
          <a:stretch/>
        </p:blipFill>
        <p:spPr bwMode="auto">
          <a:xfrm>
            <a:off x="1" y="838200"/>
            <a:ext cx="9143999" cy="1874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7" descr="image0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61"/>
          <a:stretch/>
        </p:blipFill>
        <p:spPr bwMode="auto">
          <a:xfrm>
            <a:off x="0" y="2712720"/>
            <a:ext cx="9144000" cy="19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5" descr="image01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53" b="9003"/>
          <a:stretch/>
        </p:blipFill>
        <p:spPr bwMode="auto">
          <a:xfrm>
            <a:off x="1" y="4648200"/>
            <a:ext cx="914400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6" descr="image01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2" b="25577"/>
          <a:stretch/>
        </p:blipFill>
        <p:spPr bwMode="auto">
          <a:xfrm>
            <a:off x="-1" y="5699760"/>
            <a:ext cx="6181725" cy="118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590800" y="-3622"/>
            <a:ext cx="2909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Setting Targets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497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55"/>
          <p:cNvSpPr txBox="1">
            <a:spLocks noChangeArrowheads="1"/>
          </p:cNvSpPr>
          <p:nvPr/>
        </p:nvSpPr>
        <p:spPr bwMode="auto">
          <a:xfrm>
            <a:off x="2743200" y="10611"/>
            <a:ext cx="219162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 smtClean="0">
                <a:solidFill>
                  <a:prstClr val="white"/>
                </a:solidFill>
                <a:ea typeface="+mn-ea"/>
                <a:cs typeface="Arial" charset="0"/>
              </a:rPr>
              <a:t>NBB Model</a:t>
            </a:r>
            <a:endParaRPr lang="en-US" altLang="en-US" sz="3200" b="1" dirty="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pic>
        <p:nvPicPr>
          <p:cNvPr id="4" name="Snagit_PPTB3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" t="12038" r="64721" b="23148"/>
          <a:stretch/>
        </p:blipFill>
        <p:spPr>
          <a:xfrm>
            <a:off x="0" y="990600"/>
            <a:ext cx="5897880" cy="58521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88355" y="1752600"/>
            <a:ext cx="339548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Final targets and </a:t>
            </a:r>
          </a:p>
          <a:p>
            <a:r>
              <a:rPr lang="en-US" sz="3200" dirty="0" smtClean="0"/>
              <a:t>budget allocation </a:t>
            </a:r>
          </a:p>
          <a:p>
            <a:r>
              <a:rPr lang="en-US" sz="3200" dirty="0" smtClean="0"/>
              <a:t>established in </a:t>
            </a:r>
          </a:p>
          <a:p>
            <a:r>
              <a:rPr lang="en-US" sz="3200" dirty="0" smtClean="0"/>
              <a:t>Needs Based </a:t>
            </a:r>
          </a:p>
          <a:p>
            <a:r>
              <a:rPr lang="en-US" sz="3200" dirty="0" smtClean="0"/>
              <a:t>Budget </a:t>
            </a:r>
          </a:p>
          <a:p>
            <a:r>
              <a:rPr lang="en-US" sz="3200" dirty="0" smtClean="0"/>
              <a:t>application.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64495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55"/>
          <p:cNvSpPr txBox="1">
            <a:spLocks noChangeArrowheads="1"/>
          </p:cNvSpPr>
          <p:nvPr/>
        </p:nvSpPr>
        <p:spPr bwMode="auto">
          <a:xfrm>
            <a:off x="3124200" y="6989"/>
            <a:ext cx="13288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 err="1" smtClean="0">
                <a:solidFill>
                  <a:prstClr val="white"/>
                </a:solidFill>
                <a:ea typeface="+mn-ea"/>
                <a:cs typeface="Arial" charset="0"/>
              </a:rPr>
              <a:t>PeCoS</a:t>
            </a:r>
            <a:endParaRPr lang="en-US" altLang="en-US" sz="3200" b="1" dirty="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pic>
        <p:nvPicPr>
          <p:cNvPr id="5" name="Snagit_PPTA67A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4996"/>
          <a:stretch/>
        </p:blipFill>
        <p:spPr>
          <a:xfrm>
            <a:off x="0" y="854916"/>
            <a:ext cx="6756363" cy="5852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27788" y="1143000"/>
            <a:ext cx="2392001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District </a:t>
            </a:r>
          </a:p>
          <a:p>
            <a:r>
              <a:rPr lang="en-US" sz="3200" dirty="0" smtClean="0"/>
              <a:t>allocations </a:t>
            </a:r>
          </a:p>
          <a:p>
            <a:r>
              <a:rPr lang="en-US" sz="3200" dirty="0" smtClean="0"/>
              <a:t>are entered </a:t>
            </a:r>
          </a:p>
          <a:p>
            <a:r>
              <a:rPr lang="en-US" sz="3200" dirty="0" smtClean="0"/>
              <a:t>into Pecos. </a:t>
            </a:r>
          </a:p>
          <a:p>
            <a:r>
              <a:rPr lang="en-US" sz="3200" dirty="0" smtClean="0"/>
              <a:t>Districts </a:t>
            </a:r>
          </a:p>
          <a:p>
            <a:r>
              <a:rPr lang="en-US" sz="3200" dirty="0" smtClean="0"/>
              <a:t>allocate to </a:t>
            </a:r>
          </a:p>
          <a:p>
            <a:r>
              <a:rPr lang="en-US" sz="3200" dirty="0" smtClean="0"/>
              <a:t>individual </a:t>
            </a:r>
          </a:p>
          <a:p>
            <a:r>
              <a:rPr lang="en-US" sz="3200" dirty="0" smtClean="0"/>
              <a:t>units. Each </a:t>
            </a:r>
          </a:p>
          <a:p>
            <a:r>
              <a:rPr lang="en-US" sz="3200" dirty="0" smtClean="0"/>
              <a:t>unit plans </a:t>
            </a:r>
          </a:p>
          <a:p>
            <a:r>
              <a:rPr lang="en-US" sz="3200" dirty="0" smtClean="0"/>
              <a:t>individual </a:t>
            </a:r>
          </a:p>
          <a:p>
            <a:r>
              <a:rPr lang="en-US" sz="3200" dirty="0" smtClean="0"/>
              <a:t>activities.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49701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229600" cy="3408363"/>
          </a:xfrm>
        </p:spPr>
        <p:txBody>
          <a:bodyPr/>
          <a:lstStyle/>
          <a:p>
            <a:r>
              <a:rPr lang="en-US" dirty="0" smtClean="0"/>
              <a:t>Drainage</a:t>
            </a:r>
          </a:p>
          <a:p>
            <a:r>
              <a:rPr lang="en-US" dirty="0" smtClean="0"/>
              <a:t>ITS</a:t>
            </a:r>
          </a:p>
          <a:p>
            <a:r>
              <a:rPr lang="en-US" dirty="0" smtClean="0"/>
              <a:t>Lighting</a:t>
            </a:r>
          </a:p>
          <a:p>
            <a:r>
              <a:rPr lang="en-US" dirty="0" smtClean="0"/>
              <a:t>Pavement</a:t>
            </a:r>
          </a:p>
          <a:p>
            <a:r>
              <a:rPr lang="en-US" dirty="0" smtClean="0"/>
              <a:t>Cattle Guards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81200" y="15903"/>
            <a:ext cx="39419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Other Appropriations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 cstate="print">
            <a:lum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400800"/>
            <a:ext cx="2933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874963" y="6656388"/>
            <a:ext cx="1489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b="1" dirty="0"/>
              <a:t>- Systems Management</a:t>
            </a:r>
          </a:p>
        </p:txBody>
      </p:sp>
    </p:spTree>
    <p:extLst>
      <p:ext uri="{BB962C8B-B14F-4D97-AF65-F5344CB8AC3E}">
        <p14:creationId xmlns:p14="http://schemas.microsoft.com/office/powerpoint/2010/main" val="85798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/>
          </p:cNvPicPr>
          <p:nvPr/>
        </p:nvPicPr>
        <p:blipFill>
          <a:blip r:embed="rId2" cstate="print">
            <a:lum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400800"/>
            <a:ext cx="2933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874963" y="6656388"/>
            <a:ext cx="1489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b="1" dirty="0"/>
              <a:t>- Systems Management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56635" y="2209800"/>
            <a:ext cx="701480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John Roberts</a:t>
            </a:r>
          </a:p>
          <a:p>
            <a:r>
              <a:rPr lang="en-US" sz="3200" dirty="0" smtClean="0"/>
              <a:t>Arizona Department of Transportation</a:t>
            </a:r>
          </a:p>
          <a:p>
            <a:r>
              <a:rPr lang="en-US" sz="3200" dirty="0" smtClean="0"/>
              <a:t>602-712-3830</a:t>
            </a:r>
          </a:p>
          <a:p>
            <a:r>
              <a:rPr lang="en-US" sz="3200" dirty="0" smtClean="0"/>
              <a:t>jroberts@azdot.gov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2286000" y="6272"/>
            <a:ext cx="37593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Contact Information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94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229600" cy="3408363"/>
          </a:xfrm>
        </p:spPr>
        <p:txBody>
          <a:bodyPr>
            <a:noAutofit/>
          </a:bodyPr>
          <a:lstStyle/>
          <a:p>
            <a:r>
              <a:rPr lang="en-US" dirty="0"/>
              <a:t>Network Size</a:t>
            </a:r>
          </a:p>
          <a:p>
            <a:pPr lvl="1"/>
            <a:r>
              <a:rPr lang="en-US" sz="3200" dirty="0" smtClean="0"/>
              <a:t>29,687 </a:t>
            </a:r>
            <a:r>
              <a:rPr lang="en-US" sz="3200" dirty="0"/>
              <a:t>Maintenance Lane Miles</a:t>
            </a:r>
          </a:p>
          <a:p>
            <a:pPr lvl="1"/>
            <a:r>
              <a:rPr lang="en-US" sz="3200" dirty="0" smtClean="0"/>
              <a:t>6,127 </a:t>
            </a:r>
            <a:r>
              <a:rPr lang="en-US" sz="3200" dirty="0"/>
              <a:t>Center Line </a:t>
            </a:r>
            <a:r>
              <a:rPr lang="en-US" sz="3200" dirty="0" smtClean="0"/>
              <a:t>Miles</a:t>
            </a:r>
            <a:endParaRPr lang="en-US" sz="3200" dirty="0"/>
          </a:p>
          <a:p>
            <a:r>
              <a:rPr lang="en-US" dirty="0"/>
              <a:t>Agency Size</a:t>
            </a:r>
          </a:p>
          <a:p>
            <a:pPr lvl="1"/>
            <a:r>
              <a:rPr lang="en-US" sz="3200" dirty="0" smtClean="0"/>
              <a:t>3700 </a:t>
            </a:r>
            <a:r>
              <a:rPr lang="en-US" sz="3200" dirty="0"/>
              <a:t>Employees</a:t>
            </a:r>
          </a:p>
          <a:p>
            <a:pPr lvl="1"/>
            <a:r>
              <a:rPr lang="en-US" sz="3200" dirty="0"/>
              <a:t>900+ Maintenance Employees</a:t>
            </a:r>
          </a:p>
          <a:p>
            <a:endParaRPr lang="en-US" dirty="0"/>
          </a:p>
        </p:txBody>
      </p:sp>
      <p:sp>
        <p:nvSpPr>
          <p:cNvPr id="4" name="TextBox 155"/>
          <p:cNvSpPr txBox="1">
            <a:spLocks noChangeArrowheads="1"/>
          </p:cNvSpPr>
          <p:nvPr/>
        </p:nvSpPr>
        <p:spPr bwMode="auto">
          <a:xfrm>
            <a:off x="2590800" y="24825"/>
            <a:ext cx="24345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>
                <a:solidFill>
                  <a:prstClr val="white"/>
                </a:solidFill>
                <a:ea typeface="+mn-ea"/>
                <a:cs typeface="Arial" charset="0"/>
              </a:rPr>
              <a:t>About ADOT</a:t>
            </a:r>
            <a:endParaRPr lang="en-US" altLang="en-US" sz="3200" b="1" dirty="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pic>
        <p:nvPicPr>
          <p:cNvPr id="5" name="Content Placeholder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1600200"/>
            <a:ext cx="2276475" cy="2889372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3" cstate="print">
            <a:lum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400800"/>
            <a:ext cx="2933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2874963" y="6656388"/>
            <a:ext cx="1489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b="1" dirty="0"/>
              <a:t>- Systems Management</a:t>
            </a:r>
          </a:p>
        </p:txBody>
      </p:sp>
    </p:spTree>
    <p:extLst>
      <p:ext uri="{BB962C8B-B14F-4D97-AF65-F5344CB8AC3E}">
        <p14:creationId xmlns:p14="http://schemas.microsoft.com/office/powerpoint/2010/main" val="126404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7"/>
          <p:cNvPicPr>
            <a:picLocks noChangeAspect="1"/>
          </p:cNvPicPr>
          <p:nvPr/>
        </p:nvPicPr>
        <p:blipFill>
          <a:blip r:embed="rId2" cstate="print">
            <a:lum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400800"/>
            <a:ext cx="2933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2874963" y="6656388"/>
            <a:ext cx="1489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b="1" dirty="0"/>
              <a:t>- Systems Management</a:t>
            </a:r>
          </a:p>
        </p:txBody>
      </p:sp>
      <p:sp>
        <p:nvSpPr>
          <p:cNvPr id="7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76" name="Rectangle 38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77" name="Rectangle 38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78" name="Rectangle 38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79" name="Rectangle 40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80" name="Rectangle 41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81" name="Rectangle 42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82" name="Rectangle 43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83" name="Rectangle 4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84" name="Rectangle 49"/>
          <p:cNvSpPr>
            <a:spLocks noChangeArrowheads="1"/>
          </p:cNvSpPr>
          <p:nvPr/>
        </p:nvSpPr>
        <p:spPr bwMode="auto">
          <a:xfrm>
            <a:off x="544513" y="3976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85" name="Rectangle 40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86" name="Rectangle 43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87" name="Rectangle 52"/>
          <p:cNvSpPr>
            <a:spLocks noChangeArrowheads="1"/>
          </p:cNvSpPr>
          <p:nvPr/>
        </p:nvSpPr>
        <p:spPr bwMode="auto">
          <a:xfrm>
            <a:off x="696913" y="41259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906463" y="2827338"/>
            <a:ext cx="1776412" cy="368300"/>
          </a:xfrm>
          <a:prstGeom prst="rect">
            <a:avLst/>
          </a:prstGeom>
          <a:solidFill>
            <a:srgbClr val="D6ECFF">
              <a:lumMod val="25000"/>
            </a:srgb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LOS Inspection</a:t>
            </a:r>
          </a:p>
        </p:txBody>
      </p:sp>
      <p:sp>
        <p:nvSpPr>
          <p:cNvPr id="89" name="Rectangle 88"/>
          <p:cNvSpPr/>
          <p:nvPr/>
        </p:nvSpPr>
        <p:spPr>
          <a:xfrm>
            <a:off x="906463" y="3657600"/>
            <a:ext cx="1776412" cy="644525"/>
          </a:xfrm>
          <a:prstGeom prst="rect">
            <a:avLst/>
          </a:prstGeom>
          <a:solidFill>
            <a:srgbClr val="D6ECFF">
              <a:lumMod val="25000"/>
            </a:srgb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Feature grades calculated</a:t>
            </a:r>
          </a:p>
        </p:txBody>
      </p:sp>
      <p:sp>
        <p:nvSpPr>
          <p:cNvPr id="90" name="Rectangle 89"/>
          <p:cNvSpPr/>
          <p:nvPr/>
        </p:nvSpPr>
        <p:spPr>
          <a:xfrm>
            <a:off x="906463" y="4654550"/>
            <a:ext cx="1776412" cy="539750"/>
          </a:xfrm>
          <a:prstGeom prst="rect">
            <a:avLst/>
          </a:prstGeom>
          <a:solidFill>
            <a:srgbClr val="D6ECFF">
              <a:lumMod val="25000"/>
            </a:srgb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Current FY </a:t>
            </a:r>
            <a:r>
              <a:rPr lang="en-US" kern="0" noProof="0" dirty="0" smtClean="0">
                <a:solidFill>
                  <a:prstClr val="white"/>
                </a:solidFill>
                <a:latin typeface="Corbel"/>
                <a:ea typeface="+mn-ea"/>
              </a:rPr>
              <a:t>Pecos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data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3557588" y="1443038"/>
            <a:ext cx="1776412" cy="614362"/>
          </a:xfrm>
          <a:prstGeom prst="rect">
            <a:avLst/>
          </a:prstGeom>
          <a:solidFill>
            <a:srgbClr val="D6ECFF">
              <a:lumMod val="25000"/>
            </a:srgb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Activities defined</a:t>
            </a:r>
          </a:p>
        </p:txBody>
      </p:sp>
      <p:sp>
        <p:nvSpPr>
          <p:cNvPr id="92" name="Rectangle 91"/>
          <p:cNvSpPr/>
          <p:nvPr/>
        </p:nvSpPr>
        <p:spPr>
          <a:xfrm>
            <a:off x="906463" y="1349375"/>
            <a:ext cx="1776412" cy="906463"/>
          </a:xfrm>
          <a:prstGeom prst="rect">
            <a:avLst/>
          </a:prstGeom>
          <a:solidFill>
            <a:srgbClr val="D6ECFF">
              <a:lumMod val="25000"/>
            </a:srgb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Work performed/data entered in Pecos</a:t>
            </a:r>
          </a:p>
        </p:txBody>
      </p:sp>
      <p:sp>
        <p:nvSpPr>
          <p:cNvPr id="93" name="Rectangle 92"/>
          <p:cNvSpPr/>
          <p:nvPr/>
        </p:nvSpPr>
        <p:spPr>
          <a:xfrm>
            <a:off x="3640138" y="3514725"/>
            <a:ext cx="2735262" cy="2733675"/>
          </a:xfrm>
          <a:prstGeom prst="rect">
            <a:avLst/>
          </a:prstGeom>
          <a:solidFill>
            <a:srgbClr val="D6ECFF">
              <a:lumMod val="25000"/>
            </a:srgb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Needs Based Budget Model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Actual Data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Current Feature Grades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Activity to Feature Assignments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Budget Allocations and Appropriations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Proposed Targets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906463" y="5478463"/>
            <a:ext cx="1776412" cy="539750"/>
          </a:xfrm>
          <a:prstGeom prst="rect">
            <a:avLst/>
          </a:prstGeom>
          <a:solidFill>
            <a:srgbClr val="D6ECFF">
              <a:lumMod val="25000"/>
            </a:srgb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Current Feature Inventory</a:t>
            </a:r>
          </a:p>
        </p:txBody>
      </p:sp>
      <p:sp>
        <p:nvSpPr>
          <p:cNvPr id="95" name="Rectangle 94"/>
          <p:cNvSpPr/>
          <p:nvPr/>
        </p:nvSpPr>
        <p:spPr>
          <a:xfrm>
            <a:off x="7150100" y="3997325"/>
            <a:ext cx="1776413" cy="539750"/>
          </a:xfrm>
          <a:prstGeom prst="rect">
            <a:avLst/>
          </a:prstGeom>
          <a:solidFill>
            <a:srgbClr val="D6ECFF">
              <a:lumMod val="25000"/>
            </a:srgb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Allocated Budget</a:t>
            </a:r>
          </a:p>
        </p:txBody>
      </p:sp>
      <p:sp>
        <p:nvSpPr>
          <p:cNvPr id="96" name="Rectangle 95"/>
          <p:cNvSpPr/>
          <p:nvPr/>
        </p:nvSpPr>
        <p:spPr>
          <a:xfrm>
            <a:off x="7150100" y="5103813"/>
            <a:ext cx="1776413" cy="539750"/>
          </a:xfrm>
          <a:prstGeom prst="rect">
            <a:avLst/>
          </a:prstGeom>
          <a:solidFill>
            <a:srgbClr val="D6ECFF">
              <a:lumMod val="25000"/>
            </a:srgb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Pecos Activity Plans</a:t>
            </a:r>
          </a:p>
        </p:txBody>
      </p:sp>
      <p:sp>
        <p:nvSpPr>
          <p:cNvPr id="97" name="Down Arrow 96"/>
          <p:cNvSpPr/>
          <p:nvPr/>
        </p:nvSpPr>
        <p:spPr>
          <a:xfrm rot="5400000">
            <a:off x="2878137" y="1328739"/>
            <a:ext cx="484187" cy="874713"/>
          </a:xfrm>
          <a:prstGeom prst="downArrow">
            <a:avLst/>
          </a:prstGeom>
          <a:solidFill>
            <a:sysClr val="window" lastClr="FFFFFF">
              <a:lumMod val="95000"/>
            </a:sys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98" name="Down Arrow 97"/>
          <p:cNvSpPr/>
          <p:nvPr/>
        </p:nvSpPr>
        <p:spPr>
          <a:xfrm>
            <a:off x="1511300" y="2260600"/>
            <a:ext cx="484188" cy="565150"/>
          </a:xfrm>
          <a:prstGeom prst="downArrow">
            <a:avLst/>
          </a:prstGeom>
          <a:solidFill>
            <a:sysClr val="window" lastClr="FFFFFF">
              <a:lumMod val="95000"/>
            </a:sys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99" name="Down Arrow 98"/>
          <p:cNvSpPr/>
          <p:nvPr/>
        </p:nvSpPr>
        <p:spPr>
          <a:xfrm>
            <a:off x="1519238" y="3192463"/>
            <a:ext cx="485775" cy="465137"/>
          </a:xfrm>
          <a:prstGeom prst="downArrow">
            <a:avLst/>
          </a:prstGeom>
          <a:solidFill>
            <a:sysClr val="window" lastClr="FFFFFF">
              <a:lumMod val="95000"/>
            </a:sys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00" name="Down Arrow 99"/>
          <p:cNvSpPr/>
          <p:nvPr/>
        </p:nvSpPr>
        <p:spPr>
          <a:xfrm>
            <a:off x="7796213" y="4532313"/>
            <a:ext cx="484187" cy="566737"/>
          </a:xfrm>
          <a:prstGeom prst="downArrow">
            <a:avLst/>
          </a:prstGeom>
          <a:solidFill>
            <a:sysClr val="window" lastClr="FFFFFF">
              <a:lumMod val="95000"/>
            </a:sys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01" name="Right Arrow 100"/>
          <p:cNvSpPr/>
          <p:nvPr/>
        </p:nvSpPr>
        <p:spPr>
          <a:xfrm>
            <a:off x="6375400" y="4024313"/>
            <a:ext cx="774700" cy="485775"/>
          </a:xfrm>
          <a:prstGeom prst="rightArrow">
            <a:avLst/>
          </a:prstGeom>
          <a:solidFill>
            <a:sysClr val="window" lastClr="FFFFFF">
              <a:lumMod val="95000"/>
            </a:sys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02" name="Right Arrow 101"/>
          <p:cNvSpPr/>
          <p:nvPr/>
        </p:nvSpPr>
        <p:spPr>
          <a:xfrm>
            <a:off x="2682875" y="3695700"/>
            <a:ext cx="957263" cy="484188"/>
          </a:xfrm>
          <a:prstGeom prst="rightArrow">
            <a:avLst/>
          </a:prstGeom>
          <a:solidFill>
            <a:sysClr val="window" lastClr="FFFFFF">
              <a:lumMod val="95000"/>
            </a:sys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03" name="Right Arrow 102"/>
          <p:cNvSpPr/>
          <p:nvPr/>
        </p:nvSpPr>
        <p:spPr>
          <a:xfrm>
            <a:off x="2682875" y="4683125"/>
            <a:ext cx="957263" cy="484188"/>
          </a:xfrm>
          <a:prstGeom prst="rightArrow">
            <a:avLst/>
          </a:prstGeom>
          <a:solidFill>
            <a:sysClr val="window" lastClr="FFFFFF">
              <a:lumMod val="95000"/>
            </a:sys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04" name="Right Arrow 103"/>
          <p:cNvSpPr/>
          <p:nvPr/>
        </p:nvSpPr>
        <p:spPr>
          <a:xfrm>
            <a:off x="2682875" y="5532438"/>
            <a:ext cx="957263" cy="485775"/>
          </a:xfrm>
          <a:prstGeom prst="rightArrow">
            <a:avLst/>
          </a:prstGeom>
          <a:solidFill>
            <a:sysClr val="window" lastClr="FFFFFF">
              <a:lumMod val="95000"/>
            </a:sys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7217245" y="1242676"/>
            <a:ext cx="182252" cy="230347"/>
            <a:chOff x="2694115" y="480630"/>
            <a:chExt cx="182252" cy="230347"/>
          </a:xfrm>
          <a:solidFill>
            <a:sysClr val="window" lastClr="FFFFFF">
              <a:lumMod val="95000"/>
            </a:sysClr>
          </a:solidFill>
        </p:grpSpPr>
        <p:sp>
          <p:nvSpPr>
            <p:cNvPr id="109" name="Right Arrow 108"/>
            <p:cNvSpPr/>
            <p:nvPr/>
          </p:nvSpPr>
          <p:spPr>
            <a:xfrm rot="1800000">
              <a:off x="2694115" y="480630"/>
              <a:ext cx="182252" cy="230347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ln>
              <a:noFill/>
            </a:ln>
            <a:effectLst/>
          </p:spPr>
        </p:sp>
        <p:sp>
          <p:nvSpPr>
            <p:cNvPr id="110" name="Right Arrow 6"/>
            <p:cNvSpPr/>
            <p:nvPr/>
          </p:nvSpPr>
          <p:spPr>
            <a:xfrm rot="1800000">
              <a:off x="2697778" y="513030"/>
              <a:ext cx="127576" cy="138209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lIns="0" tIns="0" rIns="0" bIns="0" spcCol="1270" anchor="ctr"/>
            <a:lstStyle/>
            <a:p>
              <a:pPr marL="0" marR="0" lvl="0" indent="0" algn="ctr" defTabSz="2222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642101" y="2033933"/>
            <a:ext cx="230347" cy="182252"/>
            <a:chOff x="3118971" y="1271887"/>
            <a:chExt cx="230347" cy="182252"/>
          </a:xfrm>
          <a:solidFill>
            <a:sysClr val="window" lastClr="FFFFFF">
              <a:lumMod val="95000"/>
            </a:sysClr>
          </a:solidFill>
        </p:grpSpPr>
        <p:sp>
          <p:nvSpPr>
            <p:cNvPr id="115" name="Right Arrow 114"/>
            <p:cNvSpPr/>
            <p:nvPr/>
          </p:nvSpPr>
          <p:spPr>
            <a:xfrm rot="5400000">
              <a:off x="3143019" y="1247839"/>
              <a:ext cx="182252" cy="230347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ln>
              <a:noFill/>
            </a:ln>
            <a:effectLst/>
          </p:spPr>
        </p:sp>
        <p:sp>
          <p:nvSpPr>
            <p:cNvPr id="116" name="Right Arrow 10"/>
            <p:cNvSpPr/>
            <p:nvPr/>
          </p:nvSpPr>
          <p:spPr>
            <a:xfrm rot="5400000">
              <a:off x="3170357" y="1266570"/>
              <a:ext cx="127576" cy="138209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lIns="0" tIns="0" rIns="0" bIns="0" spcCol="1270" anchor="ctr"/>
            <a:lstStyle/>
            <a:p>
              <a:pPr marL="0" marR="0" lvl="0" indent="0" algn="ctr" defTabSz="2222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7226179" y="2782252"/>
            <a:ext cx="182252" cy="230347"/>
            <a:chOff x="2703049" y="2020206"/>
            <a:chExt cx="182252" cy="230347"/>
          </a:xfrm>
          <a:solidFill>
            <a:sysClr val="window" lastClr="FFFFFF">
              <a:lumMod val="95000"/>
            </a:sysClr>
          </a:solidFill>
        </p:grpSpPr>
        <p:sp>
          <p:nvSpPr>
            <p:cNvPr id="121" name="Right Arrow 120"/>
            <p:cNvSpPr/>
            <p:nvPr/>
          </p:nvSpPr>
          <p:spPr>
            <a:xfrm rot="9000000">
              <a:off x="2703049" y="2020206"/>
              <a:ext cx="182252" cy="230347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ln>
              <a:noFill/>
            </a:ln>
            <a:effectLst/>
          </p:spPr>
        </p:sp>
        <p:sp>
          <p:nvSpPr>
            <p:cNvPr id="122" name="Right Arrow 14"/>
            <p:cNvSpPr/>
            <p:nvPr/>
          </p:nvSpPr>
          <p:spPr>
            <a:xfrm rot="19800000">
              <a:off x="2754062" y="2052606"/>
              <a:ext cx="127576" cy="138209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lIns="0" tIns="0" rIns="0" bIns="0" spcCol="1270" anchor="ctr"/>
            <a:lstStyle/>
            <a:p>
              <a:pPr marL="0" marR="0" lvl="0" indent="0" algn="ctr" defTabSz="2222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6337304" y="2787410"/>
            <a:ext cx="182252" cy="230347"/>
            <a:chOff x="1814174" y="2025364"/>
            <a:chExt cx="182252" cy="230347"/>
          </a:xfrm>
          <a:solidFill>
            <a:sysClr val="window" lastClr="FFFFFF">
              <a:lumMod val="95000"/>
            </a:sysClr>
          </a:solidFill>
        </p:grpSpPr>
        <p:sp>
          <p:nvSpPr>
            <p:cNvPr id="127" name="Right Arrow 126"/>
            <p:cNvSpPr/>
            <p:nvPr/>
          </p:nvSpPr>
          <p:spPr>
            <a:xfrm rot="12600000">
              <a:off x="1814174" y="2025364"/>
              <a:ext cx="182252" cy="230347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ln>
              <a:noFill/>
            </a:ln>
            <a:effectLst/>
          </p:spPr>
        </p:sp>
        <p:sp>
          <p:nvSpPr>
            <p:cNvPr id="128" name="Right Arrow 18"/>
            <p:cNvSpPr/>
            <p:nvPr/>
          </p:nvSpPr>
          <p:spPr>
            <a:xfrm rot="23400000">
              <a:off x="1865187" y="2085102"/>
              <a:ext cx="127576" cy="138209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lIns="0" tIns="0" rIns="0" bIns="0" spcCol="1270" anchor="ctr"/>
            <a:lstStyle/>
            <a:p>
              <a:pPr marL="0" marR="0" lvl="0" indent="0" algn="ctr" defTabSz="2222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5864352" y="2044249"/>
            <a:ext cx="230347" cy="182252"/>
            <a:chOff x="1341222" y="1282203"/>
            <a:chExt cx="230347" cy="182252"/>
          </a:xfrm>
          <a:solidFill>
            <a:sysClr val="window" lastClr="FFFFFF">
              <a:lumMod val="95000"/>
            </a:sysClr>
          </a:solidFill>
        </p:grpSpPr>
        <p:sp>
          <p:nvSpPr>
            <p:cNvPr id="133" name="Right Arrow 132"/>
            <p:cNvSpPr/>
            <p:nvPr/>
          </p:nvSpPr>
          <p:spPr>
            <a:xfrm rot="16200000">
              <a:off x="1365270" y="1258155"/>
              <a:ext cx="182252" cy="230347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ln>
              <a:noFill/>
            </a:ln>
            <a:effectLst/>
          </p:spPr>
        </p:sp>
        <p:sp>
          <p:nvSpPr>
            <p:cNvPr id="134" name="Right Arrow 22"/>
            <p:cNvSpPr/>
            <p:nvPr/>
          </p:nvSpPr>
          <p:spPr>
            <a:xfrm rot="16200000">
              <a:off x="1392608" y="1331562"/>
              <a:ext cx="127576" cy="138209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lIns="0" tIns="0" rIns="0" bIns="0" spcCol="1270" anchor="ctr"/>
            <a:lstStyle/>
            <a:p>
              <a:pPr marL="0" marR="0" lvl="0" indent="0" algn="ctr" defTabSz="2222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6328370" y="1247834"/>
            <a:ext cx="182252" cy="230347"/>
            <a:chOff x="1805240" y="485788"/>
            <a:chExt cx="182252" cy="230347"/>
          </a:xfrm>
          <a:solidFill>
            <a:sysClr val="window" lastClr="FFFFFF">
              <a:lumMod val="95000"/>
            </a:sysClr>
          </a:solidFill>
        </p:grpSpPr>
        <p:sp>
          <p:nvSpPr>
            <p:cNvPr id="139" name="Right Arrow 138"/>
            <p:cNvSpPr/>
            <p:nvPr/>
          </p:nvSpPr>
          <p:spPr>
            <a:xfrm rot="19800000">
              <a:off x="1805240" y="485788"/>
              <a:ext cx="182252" cy="230347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ln>
              <a:noFill/>
            </a:ln>
            <a:effectLst/>
          </p:spPr>
        </p:sp>
        <p:sp>
          <p:nvSpPr>
            <p:cNvPr id="140" name="Right Arrow 26"/>
            <p:cNvSpPr/>
            <p:nvPr/>
          </p:nvSpPr>
          <p:spPr>
            <a:xfrm rot="19800000">
              <a:off x="1808903" y="545526"/>
              <a:ext cx="127576" cy="138209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lIns="0" tIns="0" rIns="0" bIns="0" spcCol="1270" anchor="ctr"/>
            <a:lstStyle/>
            <a:p>
              <a:pPr marL="0" marR="0" lvl="0" indent="0" algn="ctr" defTabSz="2222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sp>
        <p:nvSpPr>
          <p:cNvPr id="141" name="TextBox 155"/>
          <p:cNvSpPr txBox="1">
            <a:spLocks noChangeArrowheads="1"/>
          </p:cNvSpPr>
          <p:nvPr/>
        </p:nvSpPr>
        <p:spPr bwMode="auto">
          <a:xfrm>
            <a:off x="2817708" y="-1"/>
            <a:ext cx="244009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 smtClean="0">
                <a:solidFill>
                  <a:prstClr val="white"/>
                </a:solidFill>
                <a:ea typeface="+mn-ea"/>
                <a:cs typeface="Arial" charset="0"/>
              </a:rPr>
              <a:t>NBB Process</a:t>
            </a:r>
            <a:endParaRPr lang="en-US" altLang="en-US" sz="3200" b="1" dirty="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33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391400" cy="457200"/>
          </a:xfrm>
        </p:spPr>
        <p:txBody>
          <a:bodyPr>
            <a:normAutofit fontScale="90000"/>
          </a:bodyPr>
          <a:lstStyle/>
          <a:p>
            <a:r>
              <a:rPr lang="en-US" altLang="en-US" sz="3600" u="sng" dirty="0">
                <a:solidFill>
                  <a:schemeClr val="bg1"/>
                </a:solidFill>
              </a:rPr>
              <a:t>Pe</a:t>
            </a:r>
            <a:r>
              <a:rPr lang="en-US" altLang="en-US" sz="3600" dirty="0">
                <a:solidFill>
                  <a:schemeClr val="bg1"/>
                </a:solidFill>
              </a:rPr>
              <a:t>rformance</a:t>
            </a:r>
            <a:r>
              <a:rPr lang="en-US" altLang="en-US" dirty="0">
                <a:solidFill>
                  <a:schemeClr val="bg1"/>
                </a:solidFill>
              </a:rPr>
              <a:t> </a:t>
            </a:r>
            <a:r>
              <a:rPr lang="en-US" altLang="en-US" u="sng" dirty="0" smtClean="0">
                <a:solidFill>
                  <a:schemeClr val="bg1"/>
                </a:solidFill>
              </a:rPr>
              <a:t>Co</a:t>
            </a:r>
            <a:r>
              <a:rPr lang="en-US" altLang="en-US" dirty="0" smtClean="0">
                <a:solidFill>
                  <a:schemeClr val="bg1"/>
                </a:solidFill>
              </a:rPr>
              <a:t>ntrol </a:t>
            </a:r>
            <a:r>
              <a:rPr lang="en-US" altLang="en-US" u="sng" dirty="0" smtClean="0">
                <a:solidFill>
                  <a:schemeClr val="bg1"/>
                </a:solidFill>
              </a:rPr>
              <a:t>S</a:t>
            </a:r>
            <a:r>
              <a:rPr lang="en-US" altLang="en-US" dirty="0" smtClean="0">
                <a:solidFill>
                  <a:schemeClr val="bg1"/>
                </a:solidFill>
              </a:rPr>
              <a:t>ystem</a:t>
            </a:r>
            <a:r>
              <a:rPr lang="en-US" altLang="en-US" sz="4000" dirty="0"/>
              <a:t/>
            </a:r>
            <a:br>
              <a:rPr lang="en-US" altLang="en-US" sz="4000" dirty="0"/>
            </a:br>
            <a:endParaRPr lang="en-US" altLang="en-US" sz="4000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620000" cy="4525963"/>
          </a:xfrm>
        </p:spPr>
        <p:txBody>
          <a:bodyPr>
            <a:noAutofit/>
          </a:bodyPr>
          <a:lstStyle/>
          <a:p>
            <a:r>
              <a:rPr lang="en-US" altLang="en-US" dirty="0" smtClean="0"/>
              <a:t>Guidelines for 200+ Maintenance Activities</a:t>
            </a:r>
            <a:endParaRPr lang="en-US" altLang="en-US" dirty="0" smtClean="0"/>
          </a:p>
          <a:p>
            <a:r>
              <a:rPr lang="en-US" altLang="en-US" dirty="0" smtClean="0"/>
              <a:t>Records 100% </a:t>
            </a:r>
            <a:r>
              <a:rPr lang="en-US" altLang="en-US" dirty="0" smtClean="0"/>
              <a:t>of Maintenance </a:t>
            </a:r>
            <a:r>
              <a:rPr lang="en-US" altLang="en-US" dirty="0" smtClean="0"/>
              <a:t>Funds</a:t>
            </a:r>
          </a:p>
          <a:p>
            <a:r>
              <a:rPr lang="en-US" altLang="en-US" dirty="0" smtClean="0"/>
              <a:t>Documents </a:t>
            </a:r>
            <a:r>
              <a:rPr lang="en-US" altLang="en-US" dirty="0"/>
              <a:t>Maintenance Work Performed</a:t>
            </a:r>
          </a:p>
          <a:p>
            <a:pPr marL="400050" lvl="2" indent="0"/>
            <a:r>
              <a:rPr lang="en-US" altLang="en-US" sz="3200" dirty="0"/>
              <a:t>What work was performed and where?</a:t>
            </a:r>
          </a:p>
          <a:p>
            <a:pPr marL="400050" lvl="2" indent="0"/>
            <a:r>
              <a:rPr lang="en-US" altLang="en-US" sz="3200" dirty="0" smtClean="0"/>
              <a:t>Who performed the work?</a:t>
            </a:r>
          </a:p>
          <a:p>
            <a:pPr marL="400050" lvl="2" indent="0"/>
            <a:r>
              <a:rPr lang="en-US" altLang="en-US" sz="3200" dirty="0"/>
              <a:t>What </a:t>
            </a:r>
            <a:r>
              <a:rPr lang="en-US" altLang="en-US" sz="3200" dirty="0" smtClean="0"/>
              <a:t>resources </a:t>
            </a:r>
            <a:r>
              <a:rPr lang="en-US" altLang="en-US" sz="3200" dirty="0"/>
              <a:t>were used?</a:t>
            </a:r>
          </a:p>
          <a:p>
            <a:pPr marL="400050" lvl="2" indent="0"/>
            <a:r>
              <a:rPr lang="en-US" altLang="en-US" sz="3200" dirty="0"/>
              <a:t>What was the cost?</a:t>
            </a:r>
          </a:p>
          <a:p>
            <a:r>
              <a:rPr lang="en-US" altLang="en-US" dirty="0"/>
              <a:t>Manage Material </a:t>
            </a:r>
            <a:r>
              <a:rPr lang="en-US" altLang="en-US" dirty="0" smtClean="0"/>
              <a:t>Inventories</a:t>
            </a:r>
          </a:p>
          <a:p>
            <a:r>
              <a:rPr lang="en-US" altLang="en-US" dirty="0" smtClean="0"/>
              <a:t>Activity Plans</a:t>
            </a:r>
            <a:endParaRPr lang="en-US" altLang="en-US" dirty="0" smtClean="0"/>
          </a:p>
          <a:p>
            <a:pPr marL="0" indent="0">
              <a:buNone/>
            </a:pPr>
            <a:endParaRPr lang="en-US" altLang="en-US" dirty="0" smtClean="0"/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 cstate="print">
            <a:lum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400800"/>
            <a:ext cx="2933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874963" y="6656388"/>
            <a:ext cx="1489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b="1" dirty="0"/>
              <a:t>- Systems Management</a:t>
            </a:r>
          </a:p>
        </p:txBody>
      </p:sp>
    </p:spTree>
    <p:extLst>
      <p:ext uri="{BB962C8B-B14F-4D97-AF65-F5344CB8AC3E}">
        <p14:creationId xmlns:p14="http://schemas.microsoft.com/office/powerpoint/2010/main" val="86953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4" y="0"/>
            <a:ext cx="8229600" cy="513522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Feature Inventory System (FIS)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92237"/>
            <a:ext cx="8229600" cy="3408363"/>
          </a:xfrm>
        </p:spPr>
        <p:txBody>
          <a:bodyPr>
            <a:normAutofit/>
          </a:bodyPr>
          <a:lstStyle/>
          <a:p>
            <a:r>
              <a:rPr lang="en-US" dirty="0"/>
              <a:t>Web </a:t>
            </a:r>
            <a:r>
              <a:rPr lang="en-US" dirty="0" smtClean="0"/>
              <a:t>based application </a:t>
            </a:r>
            <a:r>
              <a:rPr lang="en-US" dirty="0"/>
              <a:t>t</a:t>
            </a:r>
            <a:r>
              <a:rPr lang="en-US" dirty="0" smtClean="0"/>
              <a:t>hat </a:t>
            </a:r>
            <a:r>
              <a:rPr lang="en-US" dirty="0"/>
              <a:t>i</a:t>
            </a:r>
            <a:r>
              <a:rPr lang="en-US" dirty="0" smtClean="0"/>
              <a:t>dentifies </a:t>
            </a:r>
            <a:r>
              <a:rPr lang="en-US" dirty="0"/>
              <a:t>and l</a:t>
            </a:r>
            <a:r>
              <a:rPr lang="en-US" dirty="0" smtClean="0"/>
              <a:t>ocates highway features</a:t>
            </a:r>
            <a:endParaRPr lang="en-US" dirty="0"/>
          </a:p>
          <a:p>
            <a:r>
              <a:rPr lang="en-US" dirty="0" smtClean="0"/>
              <a:t>Tracks all roadway features except bridges</a:t>
            </a:r>
          </a:p>
          <a:p>
            <a:r>
              <a:rPr lang="en-US" dirty="0" smtClean="0"/>
              <a:t>Includes electrical features</a:t>
            </a:r>
          </a:p>
          <a:p>
            <a:r>
              <a:rPr lang="en-US" dirty="0" smtClean="0"/>
              <a:t>Feature asset, location, attributes and condition can all be recorded in FIS</a:t>
            </a:r>
          </a:p>
          <a:p>
            <a:endParaRPr lang="en-US" dirty="0"/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 cstate="print">
            <a:lum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400800"/>
            <a:ext cx="2933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74963" y="6656388"/>
            <a:ext cx="1489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b="1" dirty="0"/>
              <a:t>- Systems Management</a:t>
            </a:r>
          </a:p>
        </p:txBody>
      </p:sp>
    </p:spTree>
    <p:extLst>
      <p:ext uri="{BB962C8B-B14F-4D97-AF65-F5344CB8AC3E}">
        <p14:creationId xmlns:p14="http://schemas.microsoft.com/office/powerpoint/2010/main" val="22172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-76200"/>
            <a:ext cx="5105400" cy="720724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Level of Service (LOS)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68437"/>
            <a:ext cx="8229600" cy="3408363"/>
          </a:xfrm>
        </p:spPr>
        <p:txBody>
          <a:bodyPr>
            <a:noAutofit/>
          </a:bodyPr>
          <a:lstStyle/>
          <a:p>
            <a:r>
              <a:rPr lang="en-US" dirty="0" smtClean="0"/>
              <a:t>Centralized team</a:t>
            </a:r>
          </a:p>
          <a:p>
            <a:r>
              <a:rPr lang="en-US" dirty="0" smtClean="0"/>
              <a:t>Year round inspection</a:t>
            </a:r>
            <a:endParaRPr lang="en-US" dirty="0"/>
          </a:p>
          <a:p>
            <a:r>
              <a:rPr lang="en-US" dirty="0"/>
              <a:t>Evaluate </a:t>
            </a:r>
            <a:r>
              <a:rPr lang="en-US" dirty="0" smtClean="0"/>
              <a:t>~ 3% of statewide system</a:t>
            </a:r>
          </a:p>
          <a:p>
            <a:pPr lvl="1"/>
            <a:r>
              <a:rPr lang="en-US" b="1" i="1" u="sng" dirty="0" smtClean="0"/>
              <a:t>Approximately 2000 segments inspected</a:t>
            </a:r>
            <a:endParaRPr lang="en-US" b="1" i="1" u="sng" dirty="0"/>
          </a:p>
          <a:p>
            <a:pPr lvl="1"/>
            <a:r>
              <a:rPr lang="en-US" sz="3200" dirty="0"/>
              <a:t>One-tenth (1/10) </a:t>
            </a:r>
            <a:r>
              <a:rPr lang="en-US" sz="3200" dirty="0" smtClean="0"/>
              <a:t>mile </a:t>
            </a:r>
            <a:r>
              <a:rPr lang="en-US" sz="3200" dirty="0"/>
              <a:t>segments – Roadway</a:t>
            </a:r>
          </a:p>
          <a:p>
            <a:pPr lvl="1"/>
            <a:r>
              <a:rPr lang="en-US" sz="3200" dirty="0"/>
              <a:t>One (1) mile segments – Signing &amp; </a:t>
            </a:r>
            <a:r>
              <a:rPr lang="en-US" sz="3200" dirty="0" smtClean="0"/>
              <a:t>Striping</a:t>
            </a:r>
          </a:p>
          <a:p>
            <a:pPr lvl="1"/>
            <a:r>
              <a:rPr lang="en-US" sz="3200" dirty="0" smtClean="0"/>
              <a:t>Percentage of electrical assets</a:t>
            </a:r>
            <a:endParaRPr lang="en-US" sz="3200" dirty="0"/>
          </a:p>
          <a:p>
            <a:r>
              <a:rPr lang="en-US" dirty="0"/>
              <a:t>ROW Fence to ROW </a:t>
            </a:r>
            <a:r>
              <a:rPr lang="en-US" dirty="0" smtClean="0"/>
              <a:t>Fence</a:t>
            </a:r>
            <a:endParaRPr lang="en-US" dirty="0"/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 cstate="print">
            <a:lum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400800"/>
            <a:ext cx="2933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74963" y="6656388"/>
            <a:ext cx="1489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b="1" dirty="0"/>
              <a:t>- Systems Management</a:t>
            </a:r>
          </a:p>
        </p:txBody>
      </p:sp>
    </p:spTree>
    <p:extLst>
      <p:ext uri="{BB962C8B-B14F-4D97-AF65-F5344CB8AC3E}">
        <p14:creationId xmlns:p14="http://schemas.microsoft.com/office/powerpoint/2010/main" val="121402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/>
          <p:cNvPicPr>
            <a:picLocks noChangeAspect="1"/>
          </p:cNvPicPr>
          <p:nvPr/>
        </p:nvPicPr>
        <p:blipFill>
          <a:blip r:embed="rId2" cstate="print">
            <a:lum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400800"/>
            <a:ext cx="2933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2874963" y="6656388"/>
            <a:ext cx="1489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b="1" dirty="0"/>
              <a:t>- Systems Management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2735" y="3048000"/>
            <a:ext cx="841127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Grades established based on LOS feature </a:t>
            </a:r>
          </a:p>
          <a:p>
            <a:r>
              <a:rPr lang="en-US" sz="3200" dirty="0" smtClean="0"/>
              <a:t>    survey.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Actual score reflects a percent deficiency.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Target grade changed, proposed budget </a:t>
            </a:r>
          </a:p>
          <a:p>
            <a:r>
              <a:rPr lang="en-US" sz="3200" dirty="0" smtClean="0"/>
              <a:t>    changes accordingly.</a:t>
            </a:r>
          </a:p>
        </p:txBody>
      </p:sp>
      <p:pic>
        <p:nvPicPr>
          <p:cNvPr id="12" name="Snagit_PPT8E7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02"/>
          <a:stretch/>
        </p:blipFill>
        <p:spPr>
          <a:xfrm>
            <a:off x="10464" y="1003916"/>
            <a:ext cx="9144000" cy="18379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590800" y="-3622"/>
            <a:ext cx="2909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Setting Targets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82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/>
          <p:cNvPicPr>
            <a:picLocks noChangeAspect="1"/>
          </p:cNvPicPr>
          <p:nvPr/>
        </p:nvPicPr>
        <p:blipFill>
          <a:blip r:embed="rId2" cstate="print">
            <a:lum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400800"/>
            <a:ext cx="2933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2874963" y="6656388"/>
            <a:ext cx="1489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b="1" dirty="0"/>
              <a:t>- Systems Management</a:t>
            </a:r>
          </a:p>
        </p:txBody>
      </p:sp>
      <p:pic>
        <p:nvPicPr>
          <p:cNvPr id="2" name="Snagit_PPT127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990600"/>
            <a:ext cx="9144000" cy="206836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90800" y="-3622"/>
            <a:ext cx="2909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Setting Targets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276600"/>
            <a:ext cx="786465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Each feature has associated activities.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Previous year’s data provides actual </a:t>
            </a:r>
          </a:p>
          <a:p>
            <a:r>
              <a:rPr lang="en-US" sz="3200" dirty="0" smtClean="0"/>
              <a:t>    accomplishments and cost.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Inventory is the feature inventory within </a:t>
            </a:r>
          </a:p>
          <a:p>
            <a:r>
              <a:rPr lang="en-US" sz="3200" dirty="0" smtClean="0"/>
              <a:t>    each district.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92492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/>
          <p:cNvPicPr>
            <a:picLocks noChangeAspect="1"/>
          </p:cNvPicPr>
          <p:nvPr/>
        </p:nvPicPr>
        <p:blipFill>
          <a:blip r:embed="rId2" cstate="print">
            <a:lum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400800"/>
            <a:ext cx="2933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2874963" y="6656388"/>
            <a:ext cx="1489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b="1" dirty="0"/>
              <a:t>- Systems Management</a:t>
            </a:r>
          </a:p>
        </p:txBody>
      </p:sp>
      <p:pic>
        <p:nvPicPr>
          <p:cNvPr id="2" name="Snagit_PPTCDC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1295400"/>
            <a:ext cx="9144000" cy="103405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90800" y="-3622"/>
            <a:ext cx="2909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Setting Targets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66" y="2514600"/>
            <a:ext cx="842070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Previous year’s accomplishment is a C- or </a:t>
            </a:r>
          </a:p>
          <a:p>
            <a:r>
              <a:rPr lang="en-US" sz="3200" dirty="0" smtClean="0"/>
              <a:t>    268 12 Foot Lane Miles.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</a:t>
            </a:r>
            <a:r>
              <a:rPr lang="en-US" sz="3200" dirty="0" smtClean="0"/>
              <a:t>he target for the current year is B- or </a:t>
            </a:r>
          </a:p>
          <a:p>
            <a:r>
              <a:rPr lang="en-US" sz="3200" dirty="0" smtClean="0"/>
              <a:t>    570 12 Foot Lane Miles.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7404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7-357-PowerPoint-Templates-ADOT-New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104775</TotalTime>
  <Words>437</Words>
  <Application>Microsoft Office PowerPoint</Application>
  <PresentationFormat>On-screen Show (4:3)</PresentationFormat>
  <Paragraphs>120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17-357-PowerPoint-Templates-ADOT-New-Design</vt:lpstr>
      <vt:lpstr>Performance Measures and Setting Performance Targets</vt:lpstr>
      <vt:lpstr>PowerPoint Presentation</vt:lpstr>
      <vt:lpstr>PowerPoint Presentation</vt:lpstr>
      <vt:lpstr>Performance Control System </vt:lpstr>
      <vt:lpstr>Feature Inventory System (FIS)</vt:lpstr>
      <vt:lpstr>Level of Service (LOS)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ADOT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Employee</dc:creator>
  <cp:lastModifiedBy>Employee</cp:lastModifiedBy>
  <cp:revision>725</cp:revision>
  <cp:lastPrinted>2018-03-14T22:35:05Z</cp:lastPrinted>
  <dcterms:created xsi:type="dcterms:W3CDTF">2011-12-21T19:48:53Z</dcterms:created>
  <dcterms:modified xsi:type="dcterms:W3CDTF">2018-09-17T23:09:22Z</dcterms:modified>
</cp:coreProperties>
</file>