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64" r:id="rId2"/>
    <p:sldId id="272" r:id="rId3"/>
    <p:sldId id="289" r:id="rId4"/>
    <p:sldId id="259" r:id="rId5"/>
    <p:sldId id="256" r:id="rId6"/>
    <p:sldId id="292" r:id="rId7"/>
    <p:sldId id="273" r:id="rId8"/>
    <p:sldId id="293" r:id="rId9"/>
    <p:sldId id="295" r:id="rId10"/>
    <p:sldId id="294" r:id="rId11"/>
    <p:sldId id="299" r:id="rId12"/>
    <p:sldId id="300" r:id="rId13"/>
    <p:sldId id="265" r:id="rId14"/>
    <p:sldId id="290" r:id="rId15"/>
    <p:sldId id="258" r:id="rId16"/>
    <p:sldId id="275" r:id="rId17"/>
    <p:sldId id="278" r:id="rId18"/>
    <p:sldId id="279" r:id="rId19"/>
    <p:sldId id="276" r:id="rId20"/>
    <p:sldId id="280" r:id="rId21"/>
    <p:sldId id="282" r:id="rId22"/>
    <p:sldId id="283" r:id="rId23"/>
    <p:sldId id="284" r:id="rId24"/>
    <p:sldId id="285" r:id="rId25"/>
    <p:sldId id="301" r:id="rId26"/>
    <p:sldId id="286" r:id="rId27"/>
    <p:sldId id="287" r:id="rId28"/>
    <p:sldId id="288" r:id="rId29"/>
    <p:sldId id="291"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B3B6"/>
    <a:srgbClr val="5C656C"/>
    <a:srgbClr val="48545D"/>
    <a:srgbClr val="0287D6"/>
    <a:srgbClr val="C6C9CA"/>
    <a:srgbClr val="010E5D"/>
    <a:srgbClr val="FFC600"/>
    <a:srgbClr val="1D3D7F"/>
    <a:srgbClr val="EC542A"/>
    <a:srgbClr val="34A32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5602" autoAdjust="0"/>
  </p:normalViewPr>
  <p:slideViewPr>
    <p:cSldViewPr snapToGrid="0" snapToObjects="1">
      <p:cViewPr varScale="1">
        <p:scale>
          <a:sx n="56" d="100"/>
          <a:sy n="56" d="100"/>
        </p:scale>
        <p:origin x="150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A081B6-A48A-5843-80E6-9737380E5024}" type="datetimeFigureOut">
              <a:rPr lang="en-US" smtClean="0"/>
              <a:t>9/18/2018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28C5E9-D05C-1D4D-99E2-87483ED3AF4F}" type="slidenum">
              <a:rPr lang="en-US" smtClean="0"/>
              <a:t>‹#›</a:t>
            </a:fld>
            <a:endParaRPr lang="en-US"/>
          </a:p>
        </p:txBody>
      </p:sp>
    </p:spTree>
    <p:extLst>
      <p:ext uri="{BB962C8B-B14F-4D97-AF65-F5344CB8AC3E}">
        <p14:creationId xmlns:p14="http://schemas.microsoft.com/office/powerpoint/2010/main" val="244320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another option for intro/title slide.</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a:t>
            </a:fld>
            <a:endParaRPr lang="en-US"/>
          </a:p>
        </p:txBody>
      </p:sp>
    </p:spTree>
    <p:extLst>
      <p:ext uri="{BB962C8B-B14F-4D97-AF65-F5344CB8AC3E}">
        <p14:creationId xmlns:p14="http://schemas.microsoft.com/office/powerpoint/2010/main" val="693356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10</a:t>
            </a:fld>
            <a:endParaRPr lang="en-US"/>
          </a:p>
        </p:txBody>
      </p:sp>
    </p:spTree>
    <p:extLst>
      <p:ext uri="{BB962C8B-B14F-4D97-AF65-F5344CB8AC3E}">
        <p14:creationId xmlns:p14="http://schemas.microsoft.com/office/powerpoint/2010/main" val="3682060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11</a:t>
            </a:fld>
            <a:endParaRPr lang="en-US"/>
          </a:p>
        </p:txBody>
      </p:sp>
    </p:spTree>
    <p:extLst>
      <p:ext uri="{BB962C8B-B14F-4D97-AF65-F5344CB8AC3E}">
        <p14:creationId xmlns:p14="http://schemas.microsoft.com/office/powerpoint/2010/main" val="71445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12</a:t>
            </a:fld>
            <a:endParaRPr lang="en-US"/>
          </a:p>
        </p:txBody>
      </p:sp>
    </p:spTree>
    <p:extLst>
      <p:ext uri="{BB962C8B-B14F-4D97-AF65-F5344CB8AC3E}">
        <p14:creationId xmlns:p14="http://schemas.microsoft.com/office/powerpoint/2010/main" val="2153955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13</a:t>
            </a:fld>
            <a:endParaRPr lang="en-US"/>
          </a:p>
        </p:txBody>
      </p:sp>
    </p:spTree>
    <p:extLst>
      <p:ext uri="{BB962C8B-B14F-4D97-AF65-F5344CB8AC3E}">
        <p14:creationId xmlns:p14="http://schemas.microsoft.com/office/powerpoint/2010/main" val="856526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14</a:t>
            </a:fld>
            <a:endParaRPr lang="en-US"/>
          </a:p>
        </p:txBody>
      </p:sp>
    </p:spTree>
    <p:extLst>
      <p:ext uri="{BB962C8B-B14F-4D97-AF65-F5344CB8AC3E}">
        <p14:creationId xmlns:p14="http://schemas.microsoft.com/office/powerpoint/2010/main" val="1385807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Metric description: </a:t>
            </a:r>
            <a:r>
              <a:rPr lang="en-US" sz="1200" b="0" i="0" u="none" strike="noStrike" kern="1200" baseline="0" dirty="0" smtClean="0">
                <a:solidFill>
                  <a:schemeClr val="tx1"/>
                </a:solidFill>
                <a:latin typeface="+mn-lt"/>
                <a:ea typeface="+mn-ea"/>
                <a:cs typeface="+mn-cs"/>
              </a:rPr>
              <a:t>Achieve a cumulative Scheduled Performance Index (SPI) of 0.90 on active bridge enterprise projects in calendar year 2018.</a:t>
            </a:r>
          </a:p>
          <a:p>
            <a:r>
              <a:rPr lang="en-US" sz="1200" b="1" i="0" u="none" strike="noStrike" kern="1200" baseline="0" dirty="0" smtClean="0">
                <a:solidFill>
                  <a:schemeClr val="tx1"/>
                </a:solidFill>
                <a:latin typeface="+mn-lt"/>
                <a:ea typeface="+mn-ea"/>
                <a:cs typeface="+mn-cs"/>
              </a:rPr>
              <a:t>Why it matters: </a:t>
            </a:r>
            <a:r>
              <a:rPr lang="en-US" sz="1200" b="0" i="0" u="none" strike="noStrike" kern="1200" baseline="0" dirty="0" smtClean="0">
                <a:solidFill>
                  <a:schemeClr val="tx1"/>
                </a:solidFill>
                <a:latin typeface="+mn-lt"/>
                <a:ea typeface="+mn-ea"/>
                <a:cs typeface="+mn-cs"/>
              </a:rPr>
              <a:t>This metric indicates project performance as a measurement of physical completeness during both preconstruction and construction, which is then rolled up into a programmatic level metric. At a project level, CBE staff can identify individual projects that are behind schedule as soon as delay impacts transpire. This allows for corrective action to be identified, facilitating the delivery of individual projects and the program as a whole.</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15</a:t>
            </a:fld>
            <a:endParaRPr lang="en-US"/>
          </a:p>
        </p:txBody>
      </p:sp>
    </p:spTree>
    <p:extLst>
      <p:ext uri="{BB962C8B-B14F-4D97-AF65-F5344CB8AC3E}">
        <p14:creationId xmlns:p14="http://schemas.microsoft.com/office/powerpoint/2010/main" val="600856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16</a:t>
            </a:fld>
            <a:endParaRPr lang="en-US"/>
          </a:p>
        </p:txBody>
      </p:sp>
    </p:spTree>
    <p:extLst>
      <p:ext uri="{BB962C8B-B14F-4D97-AF65-F5344CB8AC3E}">
        <p14:creationId xmlns:p14="http://schemas.microsoft.com/office/powerpoint/2010/main" val="1200798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17</a:t>
            </a:fld>
            <a:endParaRPr lang="en-US"/>
          </a:p>
        </p:txBody>
      </p:sp>
    </p:spTree>
    <p:extLst>
      <p:ext uri="{BB962C8B-B14F-4D97-AF65-F5344CB8AC3E}">
        <p14:creationId xmlns:p14="http://schemas.microsoft.com/office/powerpoint/2010/main" val="25593294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18</a:t>
            </a:fld>
            <a:endParaRPr lang="en-US"/>
          </a:p>
        </p:txBody>
      </p:sp>
    </p:spTree>
    <p:extLst>
      <p:ext uri="{BB962C8B-B14F-4D97-AF65-F5344CB8AC3E}">
        <p14:creationId xmlns:p14="http://schemas.microsoft.com/office/powerpoint/2010/main" val="2537452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19</a:t>
            </a:fld>
            <a:endParaRPr lang="en-US"/>
          </a:p>
        </p:txBody>
      </p:sp>
    </p:spTree>
    <p:extLst>
      <p:ext uri="{BB962C8B-B14F-4D97-AF65-F5344CB8AC3E}">
        <p14:creationId xmlns:p14="http://schemas.microsoft.com/office/powerpoint/2010/main" val="2967288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a:t>
            </a:fld>
            <a:endParaRPr lang="en-US"/>
          </a:p>
        </p:txBody>
      </p:sp>
    </p:spTree>
    <p:extLst>
      <p:ext uri="{BB962C8B-B14F-4D97-AF65-F5344CB8AC3E}">
        <p14:creationId xmlns:p14="http://schemas.microsoft.com/office/powerpoint/2010/main" val="2942392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20</a:t>
            </a:fld>
            <a:endParaRPr lang="en-US"/>
          </a:p>
        </p:txBody>
      </p:sp>
    </p:spTree>
    <p:extLst>
      <p:ext uri="{BB962C8B-B14F-4D97-AF65-F5344CB8AC3E}">
        <p14:creationId xmlns:p14="http://schemas.microsoft.com/office/powerpoint/2010/main" val="3120948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21</a:t>
            </a:fld>
            <a:endParaRPr lang="en-US"/>
          </a:p>
        </p:txBody>
      </p:sp>
    </p:spTree>
    <p:extLst>
      <p:ext uri="{BB962C8B-B14F-4D97-AF65-F5344CB8AC3E}">
        <p14:creationId xmlns:p14="http://schemas.microsoft.com/office/powerpoint/2010/main" val="340769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22</a:t>
            </a:fld>
            <a:endParaRPr lang="en-US"/>
          </a:p>
        </p:txBody>
      </p:sp>
    </p:spTree>
    <p:extLst>
      <p:ext uri="{BB962C8B-B14F-4D97-AF65-F5344CB8AC3E}">
        <p14:creationId xmlns:p14="http://schemas.microsoft.com/office/powerpoint/2010/main" val="192922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23</a:t>
            </a:fld>
            <a:endParaRPr lang="en-US"/>
          </a:p>
        </p:txBody>
      </p:sp>
    </p:spTree>
    <p:extLst>
      <p:ext uri="{BB962C8B-B14F-4D97-AF65-F5344CB8AC3E}">
        <p14:creationId xmlns:p14="http://schemas.microsoft.com/office/powerpoint/2010/main" val="1852890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24</a:t>
            </a:fld>
            <a:endParaRPr lang="en-US"/>
          </a:p>
        </p:txBody>
      </p:sp>
    </p:spTree>
    <p:extLst>
      <p:ext uri="{BB962C8B-B14F-4D97-AF65-F5344CB8AC3E}">
        <p14:creationId xmlns:p14="http://schemas.microsoft.com/office/powerpoint/2010/main" val="112457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Metric description: </a:t>
            </a:r>
            <a:r>
              <a:rPr lang="en-US" sz="1200" b="0" i="0" u="none" strike="noStrike" kern="1200" baseline="0" dirty="0" smtClean="0">
                <a:solidFill>
                  <a:schemeClr val="tx1"/>
                </a:solidFill>
                <a:latin typeface="+mn-lt"/>
                <a:ea typeface="+mn-ea"/>
                <a:cs typeface="+mn-cs"/>
              </a:rPr>
              <a:t>Achieve a cumulative Scheduled Performance Index (SPI) of 0.90 on active bridge enterprise projects in calendar year 2018.</a:t>
            </a:r>
          </a:p>
          <a:p>
            <a:r>
              <a:rPr lang="en-US" sz="1200" b="1" i="0" u="none" strike="noStrike" kern="1200" baseline="0" dirty="0" smtClean="0">
                <a:solidFill>
                  <a:schemeClr val="tx1"/>
                </a:solidFill>
                <a:latin typeface="+mn-lt"/>
                <a:ea typeface="+mn-ea"/>
                <a:cs typeface="+mn-cs"/>
              </a:rPr>
              <a:t>Why it matters: </a:t>
            </a:r>
            <a:r>
              <a:rPr lang="en-US" sz="1200" b="0" i="0" u="none" strike="noStrike" kern="1200" baseline="0" dirty="0" smtClean="0">
                <a:solidFill>
                  <a:schemeClr val="tx1"/>
                </a:solidFill>
                <a:latin typeface="+mn-lt"/>
                <a:ea typeface="+mn-ea"/>
                <a:cs typeface="+mn-cs"/>
              </a:rPr>
              <a:t>This metric indicates project performance as a measurement of physical completeness during both preconstruction and construction, which is then rolled up into a programmatic level metric. At a project level, CBE staff can identify individual projects that are behind schedule as soon as delay impacts transpire. This allows for corrective action to be identified, facilitating the delivery of individual projects and the program as a whole.</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25</a:t>
            </a:fld>
            <a:endParaRPr lang="en-US"/>
          </a:p>
        </p:txBody>
      </p:sp>
    </p:spTree>
    <p:extLst>
      <p:ext uri="{BB962C8B-B14F-4D97-AF65-F5344CB8AC3E}">
        <p14:creationId xmlns:p14="http://schemas.microsoft.com/office/powerpoint/2010/main" val="13412474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26</a:t>
            </a:fld>
            <a:endParaRPr lang="en-US"/>
          </a:p>
        </p:txBody>
      </p:sp>
    </p:spTree>
    <p:extLst>
      <p:ext uri="{BB962C8B-B14F-4D97-AF65-F5344CB8AC3E}">
        <p14:creationId xmlns:p14="http://schemas.microsoft.com/office/powerpoint/2010/main" val="36409865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27</a:t>
            </a:fld>
            <a:endParaRPr lang="en-US"/>
          </a:p>
        </p:txBody>
      </p:sp>
    </p:spTree>
    <p:extLst>
      <p:ext uri="{BB962C8B-B14F-4D97-AF65-F5344CB8AC3E}">
        <p14:creationId xmlns:p14="http://schemas.microsoft.com/office/powerpoint/2010/main" val="4002831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secondary</a:t>
            </a:r>
            <a:r>
              <a:rPr lang="en-US" baseline="0" dirty="0" smtClean="0"/>
              <a:t> slide design. It is one of 4 that may be used.</a:t>
            </a:r>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28</a:t>
            </a:fld>
            <a:endParaRPr lang="en-US"/>
          </a:p>
        </p:txBody>
      </p:sp>
    </p:spTree>
    <p:extLst>
      <p:ext uri="{BB962C8B-B14F-4D97-AF65-F5344CB8AC3E}">
        <p14:creationId xmlns:p14="http://schemas.microsoft.com/office/powerpoint/2010/main" val="26365626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29</a:t>
            </a:fld>
            <a:endParaRPr lang="en-US"/>
          </a:p>
        </p:txBody>
      </p:sp>
    </p:spTree>
    <p:extLst>
      <p:ext uri="{BB962C8B-B14F-4D97-AF65-F5344CB8AC3E}">
        <p14:creationId xmlns:p14="http://schemas.microsoft.com/office/powerpoint/2010/main" val="2904333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3</a:t>
            </a:fld>
            <a:endParaRPr lang="en-US"/>
          </a:p>
        </p:txBody>
      </p:sp>
    </p:spTree>
    <p:extLst>
      <p:ext uri="{BB962C8B-B14F-4D97-AF65-F5344CB8AC3E}">
        <p14:creationId xmlns:p14="http://schemas.microsoft.com/office/powerpoint/2010/main" val="3852485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is a secondary</a:t>
            </a:r>
            <a:r>
              <a:rPr lang="en-US" baseline="0" dirty="0" smtClean="0"/>
              <a:t> slide design. It is one of 4 that may be used.</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4</a:t>
            </a:fld>
            <a:endParaRPr lang="en-US"/>
          </a:p>
        </p:txBody>
      </p:sp>
    </p:spTree>
    <p:extLst>
      <p:ext uri="{BB962C8B-B14F-4D97-AF65-F5344CB8AC3E}">
        <p14:creationId xmlns:p14="http://schemas.microsoft.com/office/powerpoint/2010/main" val="3424420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5</a:t>
            </a:fld>
            <a:endParaRPr lang="en-US"/>
          </a:p>
        </p:txBody>
      </p:sp>
    </p:spTree>
    <p:extLst>
      <p:ext uri="{BB962C8B-B14F-4D97-AF65-F5344CB8AC3E}">
        <p14:creationId xmlns:p14="http://schemas.microsoft.com/office/powerpoint/2010/main" val="3785101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6</a:t>
            </a:fld>
            <a:endParaRPr lang="en-US"/>
          </a:p>
        </p:txBody>
      </p:sp>
    </p:spTree>
    <p:extLst>
      <p:ext uri="{BB962C8B-B14F-4D97-AF65-F5344CB8AC3E}">
        <p14:creationId xmlns:p14="http://schemas.microsoft.com/office/powerpoint/2010/main" val="250120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7</a:t>
            </a:fld>
            <a:endParaRPr lang="en-US"/>
          </a:p>
        </p:txBody>
      </p:sp>
    </p:spTree>
    <p:extLst>
      <p:ext uri="{BB962C8B-B14F-4D97-AF65-F5344CB8AC3E}">
        <p14:creationId xmlns:p14="http://schemas.microsoft.com/office/powerpoint/2010/main" val="3312334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8</a:t>
            </a:fld>
            <a:endParaRPr lang="en-US"/>
          </a:p>
        </p:txBody>
      </p:sp>
    </p:spTree>
    <p:extLst>
      <p:ext uri="{BB962C8B-B14F-4D97-AF65-F5344CB8AC3E}">
        <p14:creationId xmlns:p14="http://schemas.microsoft.com/office/powerpoint/2010/main" val="104474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could be the second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D28C5E9-D05C-1D4D-99E2-87483ED3AF4F}" type="slidenum">
              <a:rPr lang="en-US" smtClean="0"/>
              <a:t>9</a:t>
            </a:fld>
            <a:endParaRPr lang="en-US"/>
          </a:p>
        </p:txBody>
      </p:sp>
    </p:spTree>
    <p:extLst>
      <p:ext uri="{BB962C8B-B14F-4D97-AF65-F5344CB8AC3E}">
        <p14:creationId xmlns:p14="http://schemas.microsoft.com/office/powerpoint/2010/main" val="65409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1BD085-3FDF-DB42-A92E-6B693E115016}"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842619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1BD085-3FDF-DB42-A92E-6B693E115016}"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3773593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1BD085-3FDF-DB42-A92E-6B693E115016}"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2838510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1BD085-3FDF-DB42-A92E-6B693E115016}"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194763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1BD085-3FDF-DB42-A92E-6B693E115016}"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57172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1BD085-3FDF-DB42-A92E-6B693E115016}"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2016315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1BD085-3FDF-DB42-A92E-6B693E115016}" type="datetimeFigureOut">
              <a:rPr lang="en-US" smtClean="0"/>
              <a:t>9/18/2018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2675506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1BD085-3FDF-DB42-A92E-6B693E115016}" type="datetimeFigureOut">
              <a:rPr lang="en-US" smtClean="0"/>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2644855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1BD085-3FDF-DB42-A92E-6B693E115016}" type="datetimeFigureOut">
              <a:rPr lang="en-US" smtClean="0"/>
              <a:t>9/18/2018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3442812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1BD085-3FDF-DB42-A92E-6B693E115016}"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3297463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1BD085-3FDF-DB42-A92E-6B693E115016}"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13A2E-32E4-6045-94ED-D844C5710F2C}" type="slidenum">
              <a:rPr lang="en-US" smtClean="0"/>
              <a:t>‹#›</a:t>
            </a:fld>
            <a:endParaRPr lang="en-US"/>
          </a:p>
        </p:txBody>
      </p:sp>
    </p:spTree>
    <p:extLst>
      <p:ext uri="{BB962C8B-B14F-4D97-AF65-F5344CB8AC3E}">
        <p14:creationId xmlns:p14="http://schemas.microsoft.com/office/powerpoint/2010/main" val="912432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BD085-3FDF-DB42-A92E-6B693E115016}" type="datetimeFigureOut">
              <a:rPr lang="en-US" smtClean="0"/>
              <a:t>9/18/2018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13A2E-32E4-6045-94ED-D844C5710F2C}" type="slidenum">
              <a:rPr lang="en-US" smtClean="0"/>
              <a:t>‹#›</a:t>
            </a:fld>
            <a:endParaRPr lang="en-US"/>
          </a:p>
        </p:txBody>
      </p:sp>
    </p:spTree>
    <p:extLst>
      <p:ext uri="{BB962C8B-B14F-4D97-AF65-F5344CB8AC3E}">
        <p14:creationId xmlns:p14="http://schemas.microsoft.com/office/powerpoint/2010/main" val="1020692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emf"/></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1.emf"/><Relationship Id="rId4" Type="http://schemas.openxmlformats.org/officeDocument/2006/relationships/image" Target="../media/image20.JPG"/></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0" y="1917157"/>
            <a:ext cx="9144000" cy="3448811"/>
            <a:chOff x="4738625" y="2293872"/>
            <a:chExt cx="3611858" cy="3448811"/>
          </a:xfrm>
        </p:grpSpPr>
        <p:sp>
          <p:nvSpPr>
            <p:cNvPr id="5" name="Rectangle 4"/>
            <p:cNvSpPr/>
            <p:nvPr/>
          </p:nvSpPr>
          <p:spPr>
            <a:xfrm>
              <a:off x="4738625" y="4512954"/>
              <a:ext cx="3611858" cy="120191"/>
            </a:xfrm>
            <a:prstGeom prst="rect">
              <a:avLst/>
            </a:prstGeom>
            <a:solidFill>
              <a:srgbClr val="511C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738625" y="4143107"/>
              <a:ext cx="3611858" cy="120191"/>
            </a:xfrm>
            <a:prstGeom prst="rect">
              <a:avLst/>
            </a:prstGeom>
            <a:solidFill>
              <a:srgbClr val="C21E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738625" y="5252648"/>
              <a:ext cx="3611858" cy="120191"/>
            </a:xfrm>
            <a:prstGeom prst="rect">
              <a:avLst/>
            </a:prstGeom>
            <a:solidFill>
              <a:srgbClr val="34A3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738625" y="4882801"/>
              <a:ext cx="3611858" cy="120191"/>
            </a:xfrm>
            <a:prstGeom prst="rect">
              <a:avLst/>
            </a:prstGeom>
            <a:solidFill>
              <a:srgbClr val="0287D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738625" y="3403413"/>
              <a:ext cx="3611858" cy="120191"/>
            </a:xfrm>
            <a:prstGeom prst="rect">
              <a:avLst/>
            </a:prstGeom>
            <a:solidFill>
              <a:srgbClr val="EC542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738625" y="2293872"/>
              <a:ext cx="3611858" cy="120191"/>
            </a:xfrm>
            <a:prstGeom prst="rect">
              <a:avLst/>
            </a:prstGeom>
            <a:solidFill>
              <a:srgbClr val="1D3D7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738625" y="5622492"/>
              <a:ext cx="3611858" cy="120191"/>
            </a:xfrm>
            <a:prstGeom prst="rect">
              <a:avLst/>
            </a:prstGeom>
            <a:solidFill>
              <a:srgbClr val="FFC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738625" y="3773260"/>
              <a:ext cx="3611858" cy="120191"/>
            </a:xfrm>
            <a:prstGeom prst="rect">
              <a:avLst/>
            </a:prstGeom>
            <a:solidFill>
              <a:srgbClr val="010E5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738625" y="3033566"/>
              <a:ext cx="3611858" cy="120191"/>
            </a:xfrm>
            <a:prstGeom prst="rect">
              <a:avLst/>
            </a:prstGeom>
            <a:solidFill>
              <a:srgbClr val="C6C9C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738625" y="2663719"/>
              <a:ext cx="3611858" cy="120191"/>
            </a:xfrm>
            <a:prstGeom prst="rect">
              <a:avLst/>
            </a:prstGeom>
            <a:solidFill>
              <a:srgbClr val="48545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2" name="Title 1"/>
          <p:cNvSpPr>
            <a:spLocks noGrp="1"/>
          </p:cNvSpPr>
          <p:nvPr>
            <p:ph type="title"/>
          </p:nvPr>
        </p:nvSpPr>
        <p:spPr>
          <a:xfrm>
            <a:off x="1289424" y="5776056"/>
            <a:ext cx="7854576" cy="691027"/>
          </a:xfrm>
        </p:spPr>
        <p:txBody>
          <a:bodyPr>
            <a:normAutofit/>
          </a:bodyPr>
          <a:lstStyle/>
          <a:p>
            <a:pPr algn="r"/>
            <a:r>
              <a:rPr lang="en-US" sz="3400" dirty="0" smtClean="0">
                <a:solidFill>
                  <a:srgbClr val="1D3479"/>
                </a:solidFill>
                <a:latin typeface="Museo Slab 500"/>
                <a:cs typeface="Museo Slab 500"/>
              </a:rPr>
              <a:t>Peer Exchange Session 2</a:t>
            </a:r>
            <a:endParaRPr lang="en-US" sz="3400" b="1" dirty="0">
              <a:solidFill>
                <a:srgbClr val="1D3479"/>
              </a:solidFill>
              <a:latin typeface="Museo 300"/>
              <a:cs typeface="Museo 300"/>
            </a:endParaRPr>
          </a:p>
        </p:txBody>
      </p:sp>
      <p:sp>
        <p:nvSpPr>
          <p:cNvPr id="15" name="TextBox 14"/>
          <p:cNvSpPr txBox="1"/>
          <p:nvPr/>
        </p:nvSpPr>
        <p:spPr>
          <a:xfrm>
            <a:off x="0" y="5776056"/>
            <a:ext cx="5240867" cy="923330"/>
          </a:xfrm>
          <a:prstGeom prst="rect">
            <a:avLst/>
          </a:prstGeom>
          <a:noFill/>
        </p:spPr>
        <p:txBody>
          <a:bodyPr wrap="square" rtlCol="0">
            <a:spAutoFit/>
          </a:bodyPr>
          <a:lstStyle/>
          <a:p>
            <a:r>
              <a:rPr lang="en-US" dirty="0" smtClean="0">
                <a:solidFill>
                  <a:srgbClr val="FF6600"/>
                </a:solidFill>
              </a:rPr>
              <a:t>B.J. Jacobs</a:t>
            </a:r>
          </a:p>
          <a:p>
            <a:r>
              <a:rPr lang="en-US" dirty="0" smtClean="0">
                <a:solidFill>
                  <a:srgbClr val="FF6600"/>
                </a:solidFill>
              </a:rPr>
              <a:t>Maintenance Asset Manager</a:t>
            </a:r>
          </a:p>
          <a:p>
            <a:r>
              <a:rPr lang="en-US" dirty="0">
                <a:solidFill>
                  <a:srgbClr val="FF6600"/>
                </a:solidFill>
              </a:rPr>
              <a:t>Division of Highway Maintenance</a:t>
            </a:r>
          </a:p>
        </p:txBody>
      </p:sp>
      <p:pic>
        <p:nvPicPr>
          <p:cNvPr id="18" name="Picture 17"/>
          <p:cNvPicPr>
            <a:picLocks noChangeAspect="1"/>
          </p:cNvPicPr>
          <p:nvPr/>
        </p:nvPicPr>
        <p:blipFill rotWithShape="1">
          <a:blip r:embed="rId3"/>
          <a:srcRect l="20433" t="39643" r="18612" b="38942"/>
          <a:stretch/>
        </p:blipFill>
        <p:spPr>
          <a:xfrm>
            <a:off x="457202" y="160865"/>
            <a:ext cx="5240867" cy="1422400"/>
          </a:xfrm>
          <a:prstGeom prst="rect">
            <a:avLst/>
          </a:prstGeom>
        </p:spPr>
      </p:pic>
    </p:spTree>
    <p:extLst>
      <p:ext uri="{BB962C8B-B14F-4D97-AF65-F5344CB8AC3E}">
        <p14:creationId xmlns:p14="http://schemas.microsoft.com/office/powerpoint/2010/main" val="3210467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76" y="2280492"/>
            <a:ext cx="8939213" cy="4160474"/>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MLOS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818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6731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320" y="2279676"/>
            <a:ext cx="8780443" cy="4156439"/>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MLOS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818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5191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585" y="2195576"/>
            <a:ext cx="8749162" cy="4006920"/>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MLOS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818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3683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23091" t="41555" r="54850" b="41109"/>
          <a:stretch/>
        </p:blipFill>
        <p:spPr>
          <a:xfrm>
            <a:off x="511544" y="274562"/>
            <a:ext cx="1307353" cy="793750"/>
          </a:xfrm>
          <a:prstGeom prst="rect">
            <a:avLst/>
          </a:prstGeom>
        </p:spPr>
      </p:pic>
      <p:cxnSp>
        <p:nvCxnSpPr>
          <p:cNvPr id="13" name="Straight Connector 12"/>
          <p:cNvCxnSpPr/>
          <p:nvPr/>
        </p:nvCxnSpPr>
        <p:spPr>
          <a:xfrm>
            <a:off x="2092058" y="979600"/>
            <a:ext cx="662676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22" name="Title 1"/>
          <p:cNvSpPr txBox="1">
            <a:spLocks/>
          </p:cNvSpPr>
          <p:nvPr/>
        </p:nvSpPr>
        <p:spPr>
          <a:xfrm>
            <a:off x="2092058" y="367060"/>
            <a:ext cx="6626760" cy="47625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Times New Roman" panose="02020603050405020304" pitchFamily="18" charset="0"/>
              </a:rPr>
              <a:t>Lead/Lag (L2) Metrics</a:t>
            </a:r>
            <a:endParaRPr lang="en-US" sz="3200" b="1" dirty="0">
              <a:solidFill>
                <a:srgbClr val="1D3479"/>
              </a:solidFill>
              <a:latin typeface="Museo Slab 500"/>
              <a:cs typeface="Times New Roman" panose="02020603050405020304" pitchFamily="18" charset="0"/>
            </a:endParaRPr>
          </a:p>
        </p:txBody>
      </p:sp>
      <p:sp>
        <p:nvSpPr>
          <p:cNvPr id="4" name="Content Placeholder 3"/>
          <p:cNvSpPr>
            <a:spLocks noGrp="1"/>
          </p:cNvSpPr>
          <p:nvPr>
            <p:ph idx="1"/>
          </p:nvPr>
        </p:nvSpPr>
        <p:spPr/>
        <p:txBody>
          <a:bodyPr/>
          <a:lstStyle/>
          <a:p>
            <a:r>
              <a:rPr lang="en-US" dirty="0" smtClean="0"/>
              <a:t>Recommendation from the Governor’s Office</a:t>
            </a:r>
          </a:p>
          <a:p>
            <a:r>
              <a:rPr lang="en-US" dirty="0" smtClean="0"/>
              <a:t>Started in 2015</a:t>
            </a:r>
          </a:p>
          <a:p>
            <a:r>
              <a:rPr lang="en-US" dirty="0" smtClean="0"/>
              <a:t>L2 Metrics reviewed monthly with Executive Management</a:t>
            </a:r>
          </a:p>
          <a:p>
            <a:r>
              <a:rPr lang="en-US" dirty="0" smtClean="0"/>
              <a:t>Part of the Four Disciplines of Execution (4DX)</a:t>
            </a:r>
          </a:p>
        </p:txBody>
      </p:sp>
      <p:pic>
        <p:nvPicPr>
          <p:cNvPr id="2" name="Picture 1"/>
          <p:cNvPicPr>
            <a:picLocks noChangeAspect="1"/>
          </p:cNvPicPr>
          <p:nvPr/>
        </p:nvPicPr>
        <p:blipFill>
          <a:blip r:embed="rId4"/>
          <a:stretch>
            <a:fillRect/>
          </a:stretch>
        </p:blipFill>
        <p:spPr>
          <a:xfrm>
            <a:off x="3738563" y="4667742"/>
            <a:ext cx="1666875" cy="1662113"/>
          </a:xfrm>
          <a:prstGeom prst="rect">
            <a:avLst/>
          </a:prstGeom>
        </p:spPr>
      </p:pic>
    </p:spTree>
    <p:extLst>
      <p:ext uri="{BB962C8B-B14F-4D97-AF65-F5344CB8AC3E}">
        <p14:creationId xmlns:p14="http://schemas.microsoft.com/office/powerpoint/2010/main" val="2778566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23091" t="41555" r="54850" b="41109"/>
          <a:stretch/>
        </p:blipFill>
        <p:spPr>
          <a:xfrm>
            <a:off x="511544" y="274562"/>
            <a:ext cx="1307353" cy="793750"/>
          </a:xfrm>
          <a:prstGeom prst="rect">
            <a:avLst/>
          </a:prstGeom>
        </p:spPr>
      </p:pic>
      <p:cxnSp>
        <p:nvCxnSpPr>
          <p:cNvPr id="13" name="Straight Connector 12"/>
          <p:cNvCxnSpPr/>
          <p:nvPr/>
        </p:nvCxnSpPr>
        <p:spPr>
          <a:xfrm>
            <a:off x="2092058" y="979600"/>
            <a:ext cx="662676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22" name="Title 1"/>
          <p:cNvSpPr txBox="1">
            <a:spLocks/>
          </p:cNvSpPr>
          <p:nvPr/>
        </p:nvSpPr>
        <p:spPr>
          <a:xfrm>
            <a:off x="2092058" y="367060"/>
            <a:ext cx="6626760" cy="47625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Times New Roman" panose="02020603050405020304" pitchFamily="18" charset="0"/>
              </a:rPr>
              <a:t>Lead/Lag (L2) Metrics</a:t>
            </a:r>
            <a:endParaRPr lang="en-US" sz="3200" b="1" dirty="0">
              <a:solidFill>
                <a:srgbClr val="1D3479"/>
              </a:solidFill>
              <a:latin typeface="Museo Slab 500"/>
              <a:cs typeface="Times New Roman" panose="02020603050405020304" pitchFamily="18" charset="0"/>
            </a:endParaRPr>
          </a:p>
        </p:txBody>
      </p:sp>
      <p:sp>
        <p:nvSpPr>
          <p:cNvPr id="4" name="Content Placeholder 3"/>
          <p:cNvSpPr>
            <a:spLocks noGrp="1"/>
          </p:cNvSpPr>
          <p:nvPr>
            <p:ph idx="1"/>
          </p:nvPr>
        </p:nvSpPr>
        <p:spPr>
          <a:xfrm>
            <a:off x="457200" y="1907094"/>
            <a:ext cx="8229600" cy="4219069"/>
          </a:xfrm>
        </p:spPr>
        <p:txBody>
          <a:bodyPr/>
          <a:lstStyle/>
          <a:p>
            <a:r>
              <a:rPr lang="en-US" dirty="0" smtClean="0"/>
              <a:t>Executive Director</a:t>
            </a:r>
          </a:p>
          <a:p>
            <a:r>
              <a:rPr lang="en-US" dirty="0" smtClean="0"/>
              <a:t>Chief Engineer</a:t>
            </a:r>
          </a:p>
          <a:p>
            <a:r>
              <a:rPr lang="en-US" dirty="0" smtClean="0"/>
              <a:t>Director – Division of Transportation Development</a:t>
            </a:r>
          </a:p>
          <a:p>
            <a:r>
              <a:rPr lang="en-US" dirty="0" smtClean="0"/>
              <a:t>Region Transportation Directors</a:t>
            </a:r>
          </a:p>
          <a:p>
            <a:r>
              <a:rPr lang="en-US" dirty="0" smtClean="0"/>
              <a:t>Director – Division of Highway Maintenance</a:t>
            </a:r>
          </a:p>
          <a:p>
            <a:pPr marL="0" indent="0">
              <a:buNone/>
            </a:pPr>
            <a:endParaRPr lang="en-US" dirty="0" smtClean="0"/>
          </a:p>
        </p:txBody>
      </p:sp>
      <p:sp>
        <p:nvSpPr>
          <p:cNvPr id="7" name="Title 1"/>
          <p:cNvSpPr txBox="1">
            <a:spLocks/>
          </p:cNvSpPr>
          <p:nvPr/>
        </p:nvSpPr>
        <p:spPr>
          <a:xfrm>
            <a:off x="511544" y="1195985"/>
            <a:ext cx="8175256"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Executive Management L2 Members</a:t>
            </a:r>
            <a:endParaRPr lang="en-US" sz="3200" b="1" dirty="0">
              <a:solidFill>
                <a:srgbClr val="1D3479"/>
              </a:solidFill>
              <a:latin typeface="Museo 300"/>
              <a:cs typeface="Museo 300"/>
            </a:endParaRPr>
          </a:p>
        </p:txBody>
      </p:sp>
    </p:spTree>
    <p:extLst>
      <p:ext uri="{BB962C8B-B14F-4D97-AF65-F5344CB8AC3E}">
        <p14:creationId xmlns:p14="http://schemas.microsoft.com/office/powerpoint/2010/main" val="1310073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3971" y="1439332"/>
            <a:ext cx="3031067" cy="2249040"/>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Bridge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818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6" y="2572518"/>
            <a:ext cx="2926080" cy="2231708"/>
          </a:xfrm>
          <a:prstGeom prst="roundRect">
            <a:avLst>
              <a:gd name="adj" fmla="val 10447"/>
            </a:avLst>
          </a:prstGeom>
          <a:ln>
            <a:solidFill>
              <a:schemeClr val="tx2"/>
            </a:solidFill>
          </a:ln>
        </p:spPr>
      </p:pic>
      <p:sp>
        <p:nvSpPr>
          <p:cNvPr id="5" name="Content Placeholder 4"/>
          <p:cNvSpPr>
            <a:spLocks noGrp="1"/>
          </p:cNvSpPr>
          <p:nvPr>
            <p:ph idx="1"/>
          </p:nvPr>
        </p:nvSpPr>
        <p:spPr>
          <a:xfrm>
            <a:off x="457200" y="2279676"/>
            <a:ext cx="4566745" cy="3846487"/>
          </a:xfrm>
        </p:spPr>
        <p:txBody>
          <a:bodyPr/>
          <a:lstStyle/>
          <a:p>
            <a:r>
              <a:rPr lang="en-US" dirty="0" smtClean="0"/>
              <a:t>Bridge Deck Area Condition</a:t>
            </a:r>
          </a:p>
          <a:p>
            <a:r>
              <a:rPr lang="en-US" dirty="0" smtClean="0"/>
              <a:t>Scheduled Performance Index</a:t>
            </a:r>
            <a:endParaRPr lang="en-US"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10378" y="4097594"/>
            <a:ext cx="2994660" cy="2243138"/>
          </a:xfrm>
          <a:prstGeom prst="roundRect">
            <a:avLst>
              <a:gd name="adj" fmla="val 10447"/>
            </a:avLst>
          </a:prstGeom>
          <a:ln>
            <a:solidFill>
              <a:schemeClr val="tx2"/>
            </a:solidFill>
          </a:ln>
        </p:spPr>
      </p:pic>
    </p:spTree>
    <p:extLst>
      <p:ext uri="{BB962C8B-B14F-4D97-AF65-F5344CB8AC3E}">
        <p14:creationId xmlns:p14="http://schemas.microsoft.com/office/powerpoint/2010/main" val="2057975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537" y="1439332"/>
            <a:ext cx="2937935" cy="2249040"/>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Pavement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6004" y="2572518"/>
            <a:ext cx="2925889" cy="2231708"/>
          </a:xfrm>
          <a:prstGeom prst="roundRect">
            <a:avLst>
              <a:gd name="adj" fmla="val 10447"/>
            </a:avLst>
          </a:prstGeom>
          <a:ln>
            <a:solidFill>
              <a:schemeClr val="tx2"/>
            </a:solidFill>
          </a:ln>
        </p:spPr>
      </p:pic>
      <p:sp>
        <p:nvSpPr>
          <p:cNvPr id="10" name="Content Placeholder 4"/>
          <p:cNvSpPr>
            <a:spLocks noGrp="1"/>
          </p:cNvSpPr>
          <p:nvPr>
            <p:ph idx="1"/>
          </p:nvPr>
        </p:nvSpPr>
        <p:spPr>
          <a:xfrm>
            <a:off x="457200" y="2279676"/>
            <a:ext cx="4566745" cy="3846487"/>
          </a:xfrm>
        </p:spPr>
        <p:txBody>
          <a:bodyPr>
            <a:normAutofit/>
          </a:bodyPr>
          <a:lstStyle/>
          <a:p>
            <a:r>
              <a:rPr lang="en-US" dirty="0" smtClean="0"/>
              <a:t>Drivability Match</a:t>
            </a:r>
          </a:p>
          <a:p>
            <a:r>
              <a:rPr lang="en-US" dirty="0" smtClean="0"/>
              <a:t>Percent Match to pavement model recommendations and high priority corridors</a:t>
            </a:r>
            <a:endParaRPr lang="en-US"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0967" y="4091879"/>
            <a:ext cx="2897505" cy="2243138"/>
          </a:xfrm>
          <a:prstGeom prst="roundRect">
            <a:avLst>
              <a:gd name="adj" fmla="val 10447"/>
            </a:avLst>
          </a:prstGeom>
          <a:ln>
            <a:solidFill>
              <a:schemeClr val="tx2"/>
            </a:solidFill>
          </a:ln>
        </p:spPr>
      </p:pic>
    </p:spTree>
    <p:extLst>
      <p:ext uri="{BB962C8B-B14F-4D97-AF65-F5344CB8AC3E}">
        <p14:creationId xmlns:p14="http://schemas.microsoft.com/office/powerpoint/2010/main" val="1382987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2532" y="1628174"/>
            <a:ext cx="2937935" cy="2212024"/>
          </a:xfrm>
          <a:prstGeom prst="roundRect">
            <a:avLst>
              <a:gd name="adj" fmla="val 7941"/>
            </a:avLst>
          </a:prstGeom>
          <a:ln>
            <a:solidFill>
              <a:schemeClr val="tx2"/>
            </a:solidFill>
          </a:ln>
        </p:spPr>
      </p:pic>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TSM&amp;O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4"/>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31233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575729" y="2195577"/>
            <a:ext cx="4572000" cy="1077218"/>
          </a:xfrm>
          <a:prstGeom prst="rect">
            <a:avLst/>
          </a:prstGeom>
        </p:spPr>
        <p:txBody>
          <a:bodyPr>
            <a:spAutoFit/>
          </a:bodyPr>
          <a:lstStyle/>
          <a:p>
            <a:r>
              <a:rPr lang="en-US" sz="3200" dirty="0" smtClean="0"/>
              <a:t>Incident clearance time in high priority corridors</a:t>
            </a:r>
            <a:endParaRPr lang="en-US" sz="3200" dirty="0"/>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8866" y="3272795"/>
            <a:ext cx="2774558" cy="2137458"/>
          </a:xfrm>
          <a:prstGeom prst="roundRect">
            <a:avLst>
              <a:gd name="adj" fmla="val 10447"/>
            </a:avLst>
          </a:prstGeom>
          <a:ln>
            <a:solidFill>
              <a:schemeClr val="tx2"/>
            </a:solidFill>
          </a:ln>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4578" y="4033076"/>
            <a:ext cx="2925889" cy="2207299"/>
          </a:xfrm>
          <a:prstGeom prst="roundRect">
            <a:avLst>
              <a:gd name="adj" fmla="val 10447"/>
            </a:avLst>
          </a:prstGeom>
          <a:ln>
            <a:solidFill>
              <a:schemeClr val="tx2"/>
            </a:solidFill>
          </a:ln>
        </p:spPr>
      </p:pic>
    </p:spTree>
    <p:extLst>
      <p:ext uri="{BB962C8B-B14F-4D97-AF65-F5344CB8AC3E}">
        <p14:creationId xmlns:p14="http://schemas.microsoft.com/office/powerpoint/2010/main" val="1063173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TSM&amp;O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93133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0772" y="1673064"/>
            <a:ext cx="2925889" cy="2214575"/>
          </a:xfrm>
          <a:prstGeom prst="roundRect">
            <a:avLst>
              <a:gd name="adj" fmla="val 10447"/>
            </a:avLst>
          </a:prstGeom>
          <a:ln>
            <a:solidFill>
              <a:schemeClr val="tx2"/>
            </a:solidFill>
          </a:ln>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9156" y="4270937"/>
            <a:ext cx="2897505" cy="2137458"/>
          </a:xfrm>
          <a:prstGeom prst="roundRect">
            <a:avLst>
              <a:gd name="adj" fmla="val 10447"/>
            </a:avLst>
          </a:prstGeom>
          <a:ln>
            <a:solidFill>
              <a:schemeClr val="tx2"/>
            </a:solidFill>
          </a:ln>
        </p:spPr>
      </p:pic>
      <p:sp>
        <p:nvSpPr>
          <p:cNvPr id="2" name="Rectangle 1"/>
          <p:cNvSpPr/>
          <p:nvPr/>
        </p:nvSpPr>
        <p:spPr>
          <a:xfrm>
            <a:off x="575729" y="2195577"/>
            <a:ext cx="4572000" cy="584775"/>
          </a:xfrm>
          <a:prstGeom prst="rect">
            <a:avLst/>
          </a:prstGeom>
        </p:spPr>
        <p:txBody>
          <a:bodyPr>
            <a:spAutoFit/>
          </a:bodyPr>
          <a:lstStyle/>
          <a:p>
            <a:r>
              <a:rPr lang="en-US" sz="3200" dirty="0" smtClean="0"/>
              <a:t>Average travel time</a:t>
            </a:r>
            <a:endParaRPr lang="en-US" sz="3200"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28491" y="3132367"/>
            <a:ext cx="2919238" cy="2207299"/>
          </a:xfrm>
          <a:prstGeom prst="roundRect">
            <a:avLst>
              <a:gd name="adj" fmla="val 10447"/>
            </a:avLst>
          </a:prstGeom>
          <a:ln>
            <a:solidFill>
              <a:schemeClr val="tx2"/>
            </a:solidFill>
          </a:ln>
        </p:spPr>
      </p:pic>
    </p:spTree>
    <p:extLst>
      <p:ext uri="{BB962C8B-B14F-4D97-AF65-F5344CB8AC3E}">
        <p14:creationId xmlns:p14="http://schemas.microsoft.com/office/powerpoint/2010/main" val="3673289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TSM&amp;O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9709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575729" y="2195577"/>
            <a:ext cx="4057231" cy="1077218"/>
          </a:xfrm>
          <a:prstGeom prst="rect">
            <a:avLst/>
          </a:prstGeom>
        </p:spPr>
        <p:txBody>
          <a:bodyPr wrap="square">
            <a:spAutoFit/>
          </a:bodyPr>
          <a:lstStyle/>
          <a:p>
            <a:r>
              <a:rPr lang="en-US" sz="3200" dirty="0" smtClean="0"/>
              <a:t>Travel Incident Management Training</a:t>
            </a:r>
            <a:endParaRPr lang="en-US" sz="3200" dirty="0"/>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7834" y="2195576"/>
            <a:ext cx="3905250" cy="2960370"/>
          </a:xfrm>
          <a:prstGeom prst="roundRect">
            <a:avLst>
              <a:gd name="adj" fmla="val 10447"/>
            </a:avLst>
          </a:prstGeom>
          <a:ln>
            <a:solidFill>
              <a:schemeClr val="tx2"/>
            </a:solidFill>
          </a:ln>
        </p:spPr>
      </p:pic>
    </p:spTree>
    <p:extLst>
      <p:ext uri="{BB962C8B-B14F-4D97-AF65-F5344CB8AC3E}">
        <p14:creationId xmlns:p14="http://schemas.microsoft.com/office/powerpoint/2010/main" val="2706470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841617" y="1583265"/>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11" name="Content Placeholder 10"/>
          <p:cNvSpPr>
            <a:spLocks noGrp="1"/>
          </p:cNvSpPr>
          <p:nvPr>
            <p:ph idx="1"/>
          </p:nvPr>
        </p:nvSpPr>
        <p:spPr/>
        <p:txBody>
          <a:bodyPr/>
          <a:lstStyle/>
          <a:p>
            <a:r>
              <a:rPr lang="en-US" dirty="0" smtClean="0"/>
              <a:t>CDOT’s Maintenance Levels of Service Budgeting System</a:t>
            </a:r>
          </a:p>
          <a:p>
            <a:r>
              <a:rPr lang="en-US" dirty="0"/>
              <a:t>CDOT’s Lead/Lag Metrics</a:t>
            </a:r>
          </a:p>
          <a:p>
            <a:endParaRPr lang="en-US" dirty="0"/>
          </a:p>
        </p:txBody>
      </p:sp>
    </p:spTree>
    <p:extLst>
      <p:ext uri="{BB962C8B-B14F-4D97-AF65-F5344CB8AC3E}">
        <p14:creationId xmlns:p14="http://schemas.microsoft.com/office/powerpoint/2010/main" val="19195313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138" y="3034568"/>
            <a:ext cx="2884451" cy="2219244"/>
          </a:xfrm>
          <a:prstGeom prst="roundRect">
            <a:avLst>
              <a:gd name="adj" fmla="val 10447"/>
            </a:avLst>
          </a:prstGeom>
          <a:ln>
            <a:solidFill>
              <a:schemeClr val="tx2"/>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591" y="1439332"/>
            <a:ext cx="2930128" cy="2249040"/>
          </a:xfrm>
          <a:prstGeom prst="roundRect">
            <a:avLst>
              <a:gd name="adj" fmla="val 7941"/>
            </a:avLst>
          </a:prstGeom>
          <a:ln>
            <a:solidFill>
              <a:schemeClr val="tx2"/>
            </a:solidFill>
          </a:ln>
        </p:spPr>
      </p:pic>
      <p:sp>
        <p:nvSpPr>
          <p:cNvPr id="9" name="Title 1"/>
          <p:cNvSpPr txBox="1">
            <a:spLocks/>
          </p:cNvSpPr>
          <p:nvPr/>
        </p:nvSpPr>
        <p:spPr>
          <a:xfrm>
            <a:off x="534746" y="1523431"/>
            <a:ext cx="4954235"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Traffic Safety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5"/>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93751" y="3685608"/>
            <a:ext cx="2910056" cy="2231708"/>
          </a:xfrm>
          <a:prstGeom prst="roundRect">
            <a:avLst>
              <a:gd name="adj" fmla="val 10447"/>
            </a:avLst>
          </a:prstGeom>
          <a:ln>
            <a:solidFill>
              <a:schemeClr val="tx2"/>
            </a:solidFill>
          </a:ln>
        </p:spPr>
      </p:pic>
      <p:sp>
        <p:nvSpPr>
          <p:cNvPr id="10" name="Content Placeholder 4"/>
          <p:cNvSpPr>
            <a:spLocks noGrp="1"/>
          </p:cNvSpPr>
          <p:nvPr>
            <p:ph idx="1"/>
          </p:nvPr>
        </p:nvSpPr>
        <p:spPr>
          <a:xfrm>
            <a:off x="457200" y="2279677"/>
            <a:ext cx="4566745" cy="1405932"/>
          </a:xfrm>
        </p:spPr>
        <p:txBody>
          <a:bodyPr>
            <a:normAutofit/>
          </a:bodyPr>
          <a:lstStyle/>
          <a:p>
            <a:r>
              <a:rPr lang="en-US" dirty="0" smtClean="0"/>
              <a:t>Striping Performance </a:t>
            </a:r>
            <a:endParaRPr lang="en-US" dirty="0"/>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30214" y="4015930"/>
            <a:ext cx="2897505" cy="2219244"/>
          </a:xfrm>
          <a:prstGeom prst="roundRect">
            <a:avLst>
              <a:gd name="adj" fmla="val 10447"/>
            </a:avLst>
          </a:prstGeom>
          <a:ln>
            <a:solidFill>
              <a:schemeClr val="tx2"/>
            </a:solidFill>
          </a:ln>
        </p:spPr>
      </p:pic>
    </p:spTree>
    <p:extLst>
      <p:ext uri="{BB962C8B-B14F-4D97-AF65-F5344CB8AC3E}">
        <p14:creationId xmlns:p14="http://schemas.microsoft.com/office/powerpoint/2010/main" val="39577323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5329" y="1481381"/>
            <a:ext cx="6800850" cy="5173980"/>
          </a:xfrm>
          <a:prstGeom prst="roundRect">
            <a:avLst>
              <a:gd name="adj" fmla="val 10447"/>
            </a:avLst>
          </a:prstGeom>
          <a:ln>
            <a:solidFill>
              <a:schemeClr val="tx2"/>
            </a:solidFill>
          </a:ln>
        </p:spPr>
      </p:pic>
    </p:spTree>
    <p:extLst>
      <p:ext uri="{BB962C8B-B14F-4D97-AF65-F5344CB8AC3E}">
        <p14:creationId xmlns:p14="http://schemas.microsoft.com/office/powerpoint/2010/main" val="12004393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5329" y="1487485"/>
            <a:ext cx="6800850" cy="5161772"/>
          </a:xfrm>
          <a:prstGeom prst="roundRect">
            <a:avLst>
              <a:gd name="adj" fmla="val 10447"/>
            </a:avLst>
          </a:prstGeom>
          <a:ln>
            <a:solidFill>
              <a:schemeClr val="tx2"/>
            </a:solidFill>
          </a:ln>
        </p:spPr>
      </p:pic>
    </p:spTree>
    <p:extLst>
      <p:ext uri="{BB962C8B-B14F-4D97-AF65-F5344CB8AC3E}">
        <p14:creationId xmlns:p14="http://schemas.microsoft.com/office/powerpoint/2010/main" val="566844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5329" y="1523835"/>
            <a:ext cx="6800850" cy="5089071"/>
          </a:xfrm>
          <a:prstGeom prst="roundRect">
            <a:avLst>
              <a:gd name="adj" fmla="val 10447"/>
            </a:avLst>
          </a:prstGeom>
          <a:ln>
            <a:solidFill>
              <a:schemeClr val="tx2"/>
            </a:solidFill>
          </a:ln>
        </p:spPr>
      </p:pic>
    </p:spTree>
    <p:extLst>
      <p:ext uri="{BB962C8B-B14F-4D97-AF65-F5344CB8AC3E}">
        <p14:creationId xmlns:p14="http://schemas.microsoft.com/office/powerpoint/2010/main" val="3339622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2187" y="1523835"/>
            <a:ext cx="6707134" cy="5089071"/>
          </a:xfrm>
          <a:prstGeom prst="roundRect">
            <a:avLst>
              <a:gd name="adj" fmla="val 10447"/>
            </a:avLst>
          </a:prstGeom>
          <a:ln>
            <a:solidFill>
              <a:schemeClr val="tx2"/>
            </a:solidFill>
          </a:ln>
        </p:spPr>
      </p:pic>
    </p:spTree>
    <p:extLst>
      <p:ext uri="{BB962C8B-B14F-4D97-AF65-F5344CB8AC3E}">
        <p14:creationId xmlns:p14="http://schemas.microsoft.com/office/powerpoint/2010/main" val="39513077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Bridge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818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7297" y="2195577"/>
            <a:ext cx="5989320" cy="4486275"/>
          </a:xfrm>
          <a:prstGeom prst="roundRect">
            <a:avLst>
              <a:gd name="adj" fmla="val 10447"/>
            </a:avLst>
          </a:prstGeom>
          <a:ln>
            <a:solidFill>
              <a:schemeClr val="tx2"/>
            </a:solidFill>
          </a:ln>
        </p:spPr>
      </p:pic>
    </p:spTree>
    <p:extLst>
      <p:ext uri="{BB962C8B-B14F-4D97-AF65-F5344CB8AC3E}">
        <p14:creationId xmlns:p14="http://schemas.microsoft.com/office/powerpoint/2010/main" val="1063051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2187" y="1593119"/>
            <a:ext cx="6707134" cy="4950503"/>
          </a:xfrm>
          <a:prstGeom prst="roundRect">
            <a:avLst>
              <a:gd name="adj" fmla="val 10447"/>
            </a:avLst>
          </a:prstGeom>
          <a:ln>
            <a:solidFill>
              <a:schemeClr val="tx2"/>
            </a:solidFill>
          </a:ln>
        </p:spPr>
      </p:pic>
    </p:spTree>
    <p:extLst>
      <p:ext uri="{BB962C8B-B14F-4D97-AF65-F5344CB8AC3E}">
        <p14:creationId xmlns:p14="http://schemas.microsoft.com/office/powerpoint/2010/main" val="4094648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3273" y="1593119"/>
            <a:ext cx="6604962" cy="4950503"/>
          </a:xfrm>
          <a:prstGeom prst="roundRect">
            <a:avLst>
              <a:gd name="adj" fmla="val 10447"/>
            </a:avLst>
          </a:prstGeom>
          <a:ln>
            <a:solidFill>
              <a:schemeClr val="tx2"/>
            </a:solidFill>
          </a:ln>
        </p:spPr>
      </p:pic>
    </p:spTree>
    <p:extLst>
      <p:ext uri="{BB962C8B-B14F-4D97-AF65-F5344CB8AC3E}">
        <p14:creationId xmlns:p14="http://schemas.microsoft.com/office/powerpoint/2010/main" val="2221875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59463" y="491456"/>
            <a:ext cx="593100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solidFill>
                  <a:srgbClr val="1D3479"/>
                </a:solidFill>
                <a:latin typeface="Museo Slab 500"/>
                <a:cs typeface="Museo Slab 500"/>
              </a:rPr>
              <a:t>Maintenance L2 Metrics</a:t>
            </a:r>
            <a:endParaRPr lang="en-US" sz="3200" b="1" dirty="0">
              <a:solidFill>
                <a:srgbClr val="1D3479"/>
              </a:solidFill>
              <a:latin typeface="Museo 300"/>
              <a:cs typeface="Museo 300"/>
            </a:endParaRPr>
          </a:p>
        </p:txBody>
      </p:sp>
      <p:pic>
        <p:nvPicPr>
          <p:cNvPr id="11" name="Picture 10"/>
          <p:cNvPicPr>
            <a:picLocks noChangeAspect="1"/>
          </p:cNvPicPr>
          <p:nvPr/>
        </p:nvPicPr>
        <p:blipFill rotWithShape="1">
          <a:blip r:embed="rId3"/>
          <a:srcRect l="23091" t="41555" r="54850" b="41109"/>
          <a:stretch/>
        </p:blipFill>
        <p:spPr>
          <a:xfrm>
            <a:off x="575729" y="380999"/>
            <a:ext cx="1743137" cy="1058333"/>
          </a:xfrm>
          <a:prstGeom prst="rect">
            <a:avLst/>
          </a:prstGeom>
        </p:spPr>
      </p:pic>
      <p:cxnSp>
        <p:nvCxnSpPr>
          <p:cNvPr id="14" name="Straight Connector 13"/>
          <p:cNvCxnSpPr/>
          <p:nvPr/>
        </p:nvCxnSpPr>
        <p:spPr>
          <a:xfrm>
            <a:off x="2459463" y="1205651"/>
            <a:ext cx="5931004"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198" y="1593119"/>
            <a:ext cx="6509112" cy="4950503"/>
          </a:xfrm>
          <a:prstGeom prst="roundRect">
            <a:avLst>
              <a:gd name="adj" fmla="val 10447"/>
            </a:avLst>
          </a:prstGeom>
          <a:ln>
            <a:solidFill>
              <a:schemeClr val="tx2"/>
            </a:solidFill>
          </a:ln>
        </p:spPr>
      </p:pic>
    </p:spTree>
    <p:extLst>
      <p:ext uri="{BB962C8B-B14F-4D97-AF65-F5344CB8AC3E}">
        <p14:creationId xmlns:p14="http://schemas.microsoft.com/office/powerpoint/2010/main" val="11522017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
        <p:nvSpPr>
          <p:cNvPr id="3" name="Action Button: Help 2">
            <a:hlinkClick r:id="" action="ppaction://noaction" highlightClick="1"/>
          </p:cNvPr>
          <p:cNvSpPr/>
          <p:nvPr/>
        </p:nvSpPr>
        <p:spPr>
          <a:xfrm>
            <a:off x="6128643" y="2384817"/>
            <a:ext cx="2236424" cy="2357609"/>
          </a:xfrm>
          <a:prstGeom prst="actionButtonHel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Content Placeholder 3"/>
          <p:cNvSpPr>
            <a:spLocks noGrp="1"/>
          </p:cNvSpPr>
          <p:nvPr>
            <p:ph idx="1"/>
          </p:nvPr>
        </p:nvSpPr>
        <p:spPr>
          <a:xfrm>
            <a:off x="457199" y="2160270"/>
            <a:ext cx="5083409" cy="3965893"/>
          </a:xfrm>
        </p:spPr>
        <p:txBody>
          <a:bodyPr/>
          <a:lstStyle/>
          <a:p>
            <a:pPr marL="0" indent="0">
              <a:buNone/>
            </a:pPr>
            <a:r>
              <a:rPr lang="en-US" dirty="0" smtClean="0"/>
              <a:t>B.J. Jacobs</a:t>
            </a:r>
          </a:p>
          <a:p>
            <a:pPr marL="0" indent="0">
              <a:buNone/>
            </a:pPr>
            <a:r>
              <a:rPr lang="en-US" dirty="0" smtClean="0"/>
              <a:t>Division of Highway Maintenance</a:t>
            </a:r>
          </a:p>
          <a:p>
            <a:pPr marL="0" indent="0">
              <a:buNone/>
            </a:pPr>
            <a:r>
              <a:rPr lang="en-US" dirty="0" smtClean="0"/>
              <a:t>Asset Management</a:t>
            </a:r>
            <a:endParaRPr lang="en-US" dirty="0"/>
          </a:p>
        </p:txBody>
      </p:sp>
    </p:spTree>
    <p:extLst>
      <p:ext uri="{BB962C8B-B14F-4D97-AF65-F5344CB8AC3E}">
        <p14:creationId xmlns:p14="http://schemas.microsoft.com/office/powerpoint/2010/main" val="3214336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2800" b="1" dirty="0" smtClean="0">
                <a:solidFill>
                  <a:srgbClr val="1D3479"/>
                </a:solidFill>
                <a:latin typeface="Museo Slab 500"/>
                <a:cs typeface="Museo Slab 500"/>
              </a:rPr>
              <a:t>MLOS</a:t>
            </a:r>
            <a:endParaRPr lang="en-US" sz="2800" b="1" dirty="0">
              <a:solidFill>
                <a:srgbClr val="1D3479"/>
              </a:solidFill>
              <a:latin typeface="Museo Slab 500"/>
              <a:cs typeface="Museo Slab 500"/>
            </a:endParaRPr>
          </a:p>
        </p:txBody>
      </p:sp>
      <p:sp>
        <p:nvSpPr>
          <p:cNvPr id="6" name="TextBox 5"/>
          <p:cNvSpPr txBox="1"/>
          <p:nvPr/>
        </p:nvSpPr>
        <p:spPr>
          <a:xfrm>
            <a:off x="698398" y="2668599"/>
            <a:ext cx="7226401" cy="4031873"/>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CDOT’s performance-based budgeting system used to allocate Maintenance funds to each state and Maintenance Program Area (MPA).</a:t>
            </a:r>
          </a:p>
          <a:p>
            <a:r>
              <a:rPr lang="en-US" sz="3200" dirty="0" smtClean="0">
                <a:solidFill>
                  <a:schemeClr val="tx1">
                    <a:lumMod val="95000"/>
                    <a:lumOff val="5000"/>
                  </a:schemeClr>
                </a:solidFill>
                <a:latin typeface="Trebuchet MS"/>
                <a:cs typeface="Trebuchet MS"/>
              </a:rPr>
              <a:t>The first MLOS budgeting system was launched in 1999.</a:t>
            </a:r>
          </a:p>
          <a:p>
            <a:r>
              <a:rPr lang="en-US" sz="3200" dirty="0" smtClean="0">
                <a:solidFill>
                  <a:schemeClr val="tx1">
                    <a:lumMod val="95000"/>
                    <a:lumOff val="5000"/>
                  </a:schemeClr>
                </a:solidFill>
                <a:latin typeface="Trebuchet MS"/>
                <a:cs typeface="Trebuchet MS"/>
              </a:rPr>
              <a:t>The optimized MLOS budgeting system </a:t>
            </a:r>
            <a:r>
              <a:rPr lang="en-US" sz="3200" smtClean="0">
                <a:solidFill>
                  <a:schemeClr val="tx1">
                    <a:lumMod val="95000"/>
                    <a:lumOff val="5000"/>
                  </a:schemeClr>
                </a:solidFill>
                <a:latin typeface="Trebuchet MS"/>
                <a:cs typeface="Trebuchet MS"/>
              </a:rPr>
              <a:t>was launched </a:t>
            </a:r>
            <a:r>
              <a:rPr lang="en-US" sz="3200" dirty="0" smtClean="0">
                <a:solidFill>
                  <a:schemeClr val="tx1">
                    <a:lumMod val="95000"/>
                    <a:lumOff val="5000"/>
                  </a:schemeClr>
                </a:solidFill>
                <a:latin typeface="Trebuchet MS"/>
                <a:cs typeface="Trebuchet MS"/>
              </a:rPr>
              <a:t>in 2015.</a:t>
            </a:r>
            <a:endParaRPr lang="en-US" sz="3200" dirty="0">
              <a:solidFill>
                <a:schemeClr val="tx1">
                  <a:lumMod val="95000"/>
                  <a:lumOff val="5000"/>
                </a:schemeClr>
              </a:solidFill>
              <a:latin typeface="Trebuchet MS"/>
              <a:cs typeface="Trebuchet MS"/>
            </a:endParaRP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2532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46600" y="2350672"/>
            <a:ext cx="4390466" cy="3539430"/>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Performance targets are set and the system calculates amount of work and cost it will take to achieve the targeted level of service.</a:t>
            </a:r>
          </a:p>
        </p:txBody>
      </p:sp>
      <p:sp>
        <p:nvSpPr>
          <p:cNvPr id="10" name="Rounded Rectangle 9"/>
          <p:cNvSpPr/>
          <p:nvPr/>
        </p:nvSpPr>
        <p:spPr>
          <a:xfrm>
            <a:off x="5255172" y="1722351"/>
            <a:ext cx="3216475" cy="4536898"/>
          </a:xfrm>
          <a:prstGeom prst="roundRect">
            <a:avLst>
              <a:gd name="adj" fmla="val 5549"/>
            </a:avLst>
          </a:prstGeom>
          <a:solidFill>
            <a:srgbClr val="207AB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492077" y="2001254"/>
            <a:ext cx="2898390" cy="3046988"/>
          </a:xfrm>
          <a:prstGeom prst="rect">
            <a:avLst/>
          </a:prstGeom>
          <a:noFill/>
        </p:spPr>
        <p:txBody>
          <a:bodyPr wrap="square" rtlCol="0">
            <a:spAutoFit/>
          </a:bodyPr>
          <a:lstStyle/>
          <a:p>
            <a:r>
              <a:rPr lang="en-US" sz="3200" dirty="0" smtClean="0">
                <a:solidFill>
                  <a:schemeClr val="bg1"/>
                </a:solidFill>
                <a:latin typeface="Trebuchet MS"/>
                <a:cs typeface="Trebuchet MS"/>
              </a:rPr>
              <a:t>Performance is communicated through letter grades</a:t>
            </a:r>
          </a:p>
          <a:p>
            <a:r>
              <a:rPr lang="en-US" sz="3200" dirty="0" smtClean="0">
                <a:solidFill>
                  <a:schemeClr val="bg1"/>
                </a:solidFill>
                <a:latin typeface="Trebuchet MS"/>
                <a:cs typeface="Trebuchet MS"/>
              </a:rPr>
              <a:t>A+ through F</a:t>
            </a:r>
          </a:p>
        </p:txBody>
      </p:sp>
      <p:sp>
        <p:nvSpPr>
          <p:cNvPr id="14" name="Title 1"/>
          <p:cNvSpPr txBox="1">
            <a:spLocks/>
          </p:cNvSpPr>
          <p:nvPr/>
        </p:nvSpPr>
        <p:spPr>
          <a:xfrm>
            <a:off x="534747" y="1523431"/>
            <a:ext cx="4639224" cy="6721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b="1" dirty="0" smtClean="0">
                <a:solidFill>
                  <a:srgbClr val="1D3479"/>
                </a:solidFill>
                <a:latin typeface="Museo Slab 500"/>
                <a:cs typeface="Museo Slab 500"/>
              </a:rPr>
              <a:t>MLOS</a:t>
            </a:r>
            <a:endParaRPr lang="en-US" sz="2800" b="1" dirty="0">
              <a:solidFill>
                <a:srgbClr val="1D3479"/>
              </a:solidFill>
              <a:latin typeface="Museo 300"/>
              <a:cs typeface="Museo 300"/>
            </a:endParaRPr>
          </a:p>
        </p:txBody>
      </p:sp>
      <p:cxnSp>
        <p:nvCxnSpPr>
          <p:cNvPr id="13" name="Straight Connector 12"/>
          <p:cNvCxnSpPr/>
          <p:nvPr/>
        </p:nvCxnSpPr>
        <p:spPr>
          <a:xfrm>
            <a:off x="651641" y="1439332"/>
            <a:ext cx="7738826"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a:srcRect l="20433" t="39643" r="18612" b="38942"/>
          <a:stretch/>
        </p:blipFill>
        <p:spPr>
          <a:xfrm>
            <a:off x="352098" y="101031"/>
            <a:ext cx="5240867" cy="1422400"/>
          </a:xfrm>
          <a:prstGeom prst="rect">
            <a:avLst/>
          </a:prstGeom>
        </p:spPr>
      </p:pic>
    </p:spTree>
    <p:extLst>
      <p:ext uri="{BB962C8B-B14F-4D97-AF65-F5344CB8AC3E}">
        <p14:creationId xmlns:p14="http://schemas.microsoft.com/office/powerpoint/2010/main" val="27523864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3200" b="1" dirty="0" smtClean="0">
                <a:solidFill>
                  <a:srgbClr val="1D3479"/>
                </a:solidFill>
                <a:latin typeface="Museo Slab 500"/>
                <a:cs typeface="Museo Slab 500"/>
              </a:rPr>
              <a:t>MLOS</a:t>
            </a:r>
            <a:endParaRPr lang="en-US" sz="2800" b="1" dirty="0">
              <a:solidFill>
                <a:srgbClr val="1D3479"/>
              </a:solidFill>
              <a:latin typeface="Museo Slab 500"/>
              <a:cs typeface="Museo Slab 500"/>
            </a:endParaRPr>
          </a:p>
        </p:txBody>
      </p:sp>
      <p:sp>
        <p:nvSpPr>
          <p:cNvPr id="6" name="TextBox 5"/>
          <p:cNvSpPr txBox="1"/>
          <p:nvPr/>
        </p:nvSpPr>
        <p:spPr>
          <a:xfrm>
            <a:off x="198304" y="2668599"/>
            <a:ext cx="8615190" cy="4031873"/>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Condition Assessments</a:t>
            </a:r>
          </a:p>
          <a:p>
            <a:pPr lvl="1"/>
            <a:r>
              <a:rPr lang="en-US" sz="3200" dirty="0" smtClean="0">
                <a:solidFill>
                  <a:schemeClr val="tx1">
                    <a:lumMod val="95000"/>
                    <a:lumOff val="5000"/>
                  </a:schemeClr>
                </a:solidFill>
                <a:latin typeface="Trebuchet MS"/>
                <a:cs typeface="Trebuchet MS"/>
              </a:rPr>
              <a:t>Pavement Condition Data – 100%</a:t>
            </a:r>
          </a:p>
          <a:p>
            <a:pPr lvl="1"/>
            <a:r>
              <a:rPr lang="en-US" sz="3200" dirty="0" smtClean="0">
                <a:solidFill>
                  <a:schemeClr val="tx1">
                    <a:lumMod val="95000"/>
                    <a:lumOff val="5000"/>
                  </a:schemeClr>
                </a:solidFill>
                <a:latin typeface="Trebuchet MS"/>
                <a:cs typeface="Trebuchet MS"/>
              </a:rPr>
              <a:t>Bridge Inspections – 50% every other year</a:t>
            </a:r>
          </a:p>
          <a:p>
            <a:pPr lvl="1"/>
            <a:r>
              <a:rPr lang="en-US" sz="3200" dirty="0" smtClean="0">
                <a:solidFill>
                  <a:schemeClr val="tx1">
                    <a:lumMod val="95000"/>
                    <a:lumOff val="5000"/>
                  </a:schemeClr>
                </a:solidFill>
                <a:latin typeface="Trebuchet MS"/>
                <a:cs typeface="Trebuchet MS"/>
              </a:rPr>
              <a:t>Striping Task Force – average retro rating</a:t>
            </a:r>
          </a:p>
          <a:p>
            <a:pPr lvl="1"/>
            <a:r>
              <a:rPr lang="en-US" sz="3200" dirty="0" smtClean="0">
                <a:solidFill>
                  <a:schemeClr val="tx1">
                    <a:lumMod val="95000"/>
                    <a:lumOff val="5000"/>
                  </a:schemeClr>
                </a:solidFill>
                <a:latin typeface="Trebuchet MS"/>
                <a:cs typeface="Trebuchet MS"/>
              </a:rPr>
              <a:t>Night Inspections – reflectivity and lighting</a:t>
            </a:r>
          </a:p>
          <a:p>
            <a:pPr lvl="1"/>
            <a:r>
              <a:rPr lang="en-US" sz="3200" dirty="0" smtClean="0">
                <a:solidFill>
                  <a:schemeClr val="tx1">
                    <a:lumMod val="95000"/>
                    <a:lumOff val="5000"/>
                  </a:schemeClr>
                </a:solidFill>
                <a:latin typeface="Trebuchet MS"/>
                <a:cs typeface="Trebuchet MS"/>
              </a:rPr>
              <a:t>Snow LOS – time to bare pavement</a:t>
            </a:r>
          </a:p>
          <a:p>
            <a:pPr lvl="1"/>
            <a:r>
              <a:rPr lang="en-US" sz="3200" dirty="0" smtClean="0">
                <a:solidFill>
                  <a:schemeClr val="tx1">
                    <a:lumMod val="95000"/>
                    <a:lumOff val="5000"/>
                  </a:schemeClr>
                </a:solidFill>
                <a:latin typeface="Trebuchet MS"/>
                <a:cs typeface="Trebuchet MS"/>
              </a:rPr>
              <a:t>Summer Survey</a:t>
            </a:r>
            <a:r>
              <a:rPr lang="en-US" sz="3200" dirty="0">
                <a:solidFill>
                  <a:schemeClr val="tx1">
                    <a:lumMod val="95000"/>
                    <a:lumOff val="5000"/>
                  </a:schemeClr>
                </a:solidFill>
                <a:latin typeface="Trebuchet MS"/>
                <a:cs typeface="Trebuchet MS"/>
              </a:rPr>
              <a:t> </a:t>
            </a:r>
            <a:r>
              <a:rPr lang="en-US" sz="3200" dirty="0" smtClean="0">
                <a:solidFill>
                  <a:schemeClr val="tx1">
                    <a:lumMod val="95000"/>
                    <a:lumOff val="5000"/>
                  </a:schemeClr>
                </a:solidFill>
                <a:latin typeface="Trebuchet MS"/>
                <a:cs typeface="Trebuchet MS"/>
              </a:rPr>
              <a:t>– roadsides, guardrails, signals, signs</a:t>
            </a: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9445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3200" b="1" dirty="0" smtClean="0">
                <a:solidFill>
                  <a:srgbClr val="1D3479"/>
                </a:solidFill>
                <a:latin typeface="Museo Slab 500"/>
                <a:cs typeface="Museo Slab 500"/>
              </a:rPr>
              <a:t>MLOS Maintenance Program Areas</a:t>
            </a:r>
            <a:endParaRPr lang="en-US" sz="2800" b="1" dirty="0">
              <a:solidFill>
                <a:srgbClr val="1D3479"/>
              </a:solidFill>
              <a:latin typeface="Museo Slab 500"/>
              <a:cs typeface="Museo Slab 500"/>
            </a:endParaRPr>
          </a:p>
        </p:txBody>
      </p:sp>
      <p:sp>
        <p:nvSpPr>
          <p:cNvPr id="6" name="TextBox 5"/>
          <p:cNvSpPr txBox="1"/>
          <p:nvPr/>
        </p:nvSpPr>
        <p:spPr>
          <a:xfrm>
            <a:off x="698398" y="2668599"/>
            <a:ext cx="7226401" cy="3539430"/>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MPA Priorities</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Snow and Ice Control</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Roadway Surface</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Tunnels</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Roadside Facilities</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Roadside Appearance</a:t>
            </a:r>
          </a:p>
          <a:p>
            <a:pPr marL="514350" indent="-514350">
              <a:buFont typeface="+mj-lt"/>
              <a:buAutoNum type="arabicPeriod"/>
            </a:pPr>
            <a:r>
              <a:rPr lang="en-US" sz="3200" dirty="0" smtClean="0">
                <a:solidFill>
                  <a:schemeClr val="tx1">
                    <a:lumMod val="95000"/>
                    <a:lumOff val="5000"/>
                  </a:schemeClr>
                </a:solidFill>
                <a:latin typeface="Trebuchet MS"/>
                <a:cs typeface="Trebuchet MS"/>
              </a:rPr>
              <a:t>Structure Maintenance</a:t>
            </a:r>
            <a:endParaRPr lang="en-US" sz="3200" dirty="0">
              <a:solidFill>
                <a:schemeClr val="tx1">
                  <a:lumMod val="95000"/>
                  <a:lumOff val="5000"/>
                </a:schemeClr>
              </a:solidFill>
              <a:latin typeface="Trebuchet MS"/>
              <a:cs typeface="Trebuchet MS"/>
            </a:endParaRP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6769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2800" b="1" dirty="0" smtClean="0">
                <a:solidFill>
                  <a:srgbClr val="1D3479"/>
                </a:solidFill>
                <a:latin typeface="Museo Slab 500"/>
                <a:cs typeface="Museo Slab 500"/>
              </a:rPr>
              <a:t>MLOS Maintenance Program Areas</a:t>
            </a:r>
            <a:endParaRPr lang="en-US" sz="2800" b="1" dirty="0">
              <a:solidFill>
                <a:srgbClr val="1D3479"/>
              </a:solidFill>
              <a:latin typeface="Museo Slab 500"/>
              <a:cs typeface="Museo Slab 500"/>
            </a:endParaRPr>
          </a:p>
        </p:txBody>
      </p:sp>
      <p:sp>
        <p:nvSpPr>
          <p:cNvPr id="6" name="TextBox 5"/>
          <p:cNvSpPr txBox="1"/>
          <p:nvPr/>
        </p:nvSpPr>
        <p:spPr>
          <a:xfrm>
            <a:off x="698398" y="2668599"/>
            <a:ext cx="7226401" cy="2062103"/>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MPA Priorities</a:t>
            </a:r>
          </a:p>
          <a:p>
            <a:pPr marL="514350" indent="-514350">
              <a:buFont typeface="+mj-lt"/>
              <a:buAutoNum type="arabicPeriod" startAt="7"/>
            </a:pPr>
            <a:r>
              <a:rPr lang="en-US" sz="3200" dirty="0" smtClean="0">
                <a:solidFill>
                  <a:schemeClr val="tx1">
                    <a:lumMod val="95000"/>
                    <a:lumOff val="5000"/>
                  </a:schemeClr>
                </a:solidFill>
                <a:latin typeface="Trebuchet MS"/>
                <a:cs typeface="Trebuchet MS"/>
              </a:rPr>
              <a:t>Traffic Services</a:t>
            </a:r>
          </a:p>
          <a:p>
            <a:pPr marL="514350" indent="-514350">
              <a:buFont typeface="+mj-lt"/>
              <a:buAutoNum type="arabicPeriod" startAt="7"/>
            </a:pPr>
            <a:r>
              <a:rPr lang="en-US" sz="3200" dirty="0" smtClean="0">
                <a:solidFill>
                  <a:schemeClr val="tx1">
                    <a:lumMod val="95000"/>
                    <a:lumOff val="5000"/>
                  </a:schemeClr>
                </a:solidFill>
                <a:latin typeface="Trebuchet MS"/>
                <a:cs typeface="Trebuchet MS"/>
              </a:rPr>
              <a:t>Material, Equipment and Buildings</a:t>
            </a:r>
          </a:p>
          <a:p>
            <a:pPr marL="514350" indent="-514350">
              <a:buFont typeface="+mj-lt"/>
              <a:buAutoNum type="arabicPeriod" startAt="7"/>
            </a:pPr>
            <a:r>
              <a:rPr lang="en-US" sz="3200" dirty="0" smtClean="0">
                <a:solidFill>
                  <a:schemeClr val="tx1">
                    <a:lumMod val="95000"/>
                    <a:lumOff val="5000"/>
                  </a:schemeClr>
                </a:solidFill>
                <a:latin typeface="Trebuchet MS"/>
                <a:cs typeface="Trebuchet MS"/>
              </a:rPr>
              <a:t>Planning and Scheduling</a:t>
            </a:r>
            <a:endParaRPr lang="en-US" sz="3200" dirty="0">
              <a:solidFill>
                <a:schemeClr val="tx1">
                  <a:lumMod val="95000"/>
                  <a:lumOff val="5000"/>
                </a:schemeClr>
              </a:solidFill>
              <a:latin typeface="Trebuchet MS"/>
              <a:cs typeface="Trebuchet MS"/>
            </a:endParaRP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84413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3200" b="1" dirty="0" smtClean="0">
                <a:solidFill>
                  <a:srgbClr val="1D3479"/>
                </a:solidFill>
                <a:latin typeface="Museo Slab 500"/>
                <a:cs typeface="Museo Slab 500"/>
              </a:rPr>
              <a:t>MLOS</a:t>
            </a:r>
            <a:endParaRPr lang="en-US" sz="2800" b="1" dirty="0">
              <a:solidFill>
                <a:srgbClr val="1D3479"/>
              </a:solidFill>
              <a:latin typeface="Museo Slab 500"/>
              <a:cs typeface="Museo Slab 500"/>
            </a:endParaRPr>
          </a:p>
        </p:txBody>
      </p:sp>
      <p:sp>
        <p:nvSpPr>
          <p:cNvPr id="6" name="TextBox 5"/>
          <p:cNvSpPr txBox="1"/>
          <p:nvPr/>
        </p:nvSpPr>
        <p:spPr>
          <a:xfrm>
            <a:off x="275422" y="2668599"/>
            <a:ext cx="8670274"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solidFill>
                  <a:schemeClr val="tx1">
                    <a:lumMod val="95000"/>
                    <a:lumOff val="5000"/>
                  </a:schemeClr>
                </a:solidFill>
                <a:latin typeface="Trebuchet MS"/>
                <a:cs typeface="Trebuchet MS"/>
              </a:rPr>
              <a:t>Statewide – weighted average at MPA and state levels</a:t>
            </a:r>
          </a:p>
          <a:p>
            <a:pPr marL="457200" indent="-457200">
              <a:buFont typeface="Arial" panose="020B0604020202020204" pitchFamily="34" charset="0"/>
              <a:buChar char="•"/>
            </a:pPr>
            <a:r>
              <a:rPr lang="en-US" sz="3200" dirty="0" smtClean="0">
                <a:solidFill>
                  <a:schemeClr val="tx1">
                    <a:lumMod val="95000"/>
                    <a:lumOff val="5000"/>
                  </a:schemeClr>
                </a:solidFill>
                <a:latin typeface="Trebuchet MS"/>
                <a:cs typeface="Trebuchet MS"/>
              </a:rPr>
              <a:t>Section – weighted average at MPA and section levels</a:t>
            </a:r>
          </a:p>
          <a:p>
            <a:pPr marL="457200" indent="-457200">
              <a:buFont typeface="Arial" panose="020B0604020202020204" pitchFamily="34" charset="0"/>
              <a:buChar char="•"/>
            </a:pPr>
            <a:r>
              <a:rPr lang="en-US" sz="3200" dirty="0" smtClean="0">
                <a:solidFill>
                  <a:schemeClr val="tx1">
                    <a:lumMod val="95000"/>
                    <a:lumOff val="5000"/>
                  </a:schemeClr>
                </a:solidFill>
                <a:latin typeface="Trebuchet MS"/>
                <a:cs typeface="Trebuchet MS"/>
              </a:rPr>
              <a:t>Supervisor Area – weighted average at MPA level</a:t>
            </a:r>
          </a:p>
          <a:p>
            <a:pPr marL="457200" indent="-457200">
              <a:buFont typeface="Arial" panose="020B0604020202020204" pitchFamily="34" charset="0"/>
              <a:buChar char="•"/>
            </a:pPr>
            <a:r>
              <a:rPr lang="en-US" sz="3200" dirty="0" smtClean="0">
                <a:solidFill>
                  <a:schemeClr val="tx1">
                    <a:lumMod val="95000"/>
                    <a:lumOff val="5000"/>
                  </a:schemeClr>
                </a:solidFill>
                <a:latin typeface="Trebuchet MS"/>
                <a:cs typeface="Trebuchet MS"/>
              </a:rPr>
              <a:t>Activity – performance targets set at this level</a:t>
            </a:r>
            <a:endParaRPr lang="en-US" sz="2800" dirty="0" smtClean="0">
              <a:solidFill>
                <a:schemeClr val="tx1">
                  <a:lumMod val="95000"/>
                  <a:lumOff val="5000"/>
                </a:schemeClr>
              </a:solidFill>
              <a:latin typeface="Trebuchet MS"/>
              <a:cs typeface="Trebuchet MS"/>
            </a:endParaRP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0197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398" y="1920160"/>
            <a:ext cx="7358484" cy="672146"/>
          </a:xfrm>
        </p:spPr>
        <p:txBody>
          <a:bodyPr>
            <a:noAutofit/>
          </a:bodyPr>
          <a:lstStyle/>
          <a:p>
            <a:pPr algn="l"/>
            <a:r>
              <a:rPr lang="en-US" sz="3200" b="1" dirty="0" smtClean="0">
                <a:solidFill>
                  <a:srgbClr val="1D3479"/>
                </a:solidFill>
                <a:latin typeface="Museo Slab 500"/>
                <a:cs typeface="Museo Slab 500"/>
              </a:rPr>
              <a:t>MLOS</a:t>
            </a:r>
            <a:endParaRPr lang="en-US" sz="2800" b="1" dirty="0">
              <a:solidFill>
                <a:srgbClr val="1D3479"/>
              </a:solidFill>
              <a:latin typeface="Museo Slab 500"/>
              <a:cs typeface="Museo Slab 500"/>
            </a:endParaRPr>
          </a:p>
        </p:txBody>
      </p:sp>
      <p:sp>
        <p:nvSpPr>
          <p:cNvPr id="6" name="TextBox 5"/>
          <p:cNvSpPr txBox="1"/>
          <p:nvPr/>
        </p:nvSpPr>
        <p:spPr>
          <a:xfrm>
            <a:off x="698396" y="2668599"/>
            <a:ext cx="7666671" cy="3293209"/>
          </a:xfrm>
          <a:prstGeom prst="rect">
            <a:avLst/>
          </a:prstGeom>
          <a:noFill/>
        </p:spPr>
        <p:txBody>
          <a:bodyPr wrap="square" rtlCol="0">
            <a:spAutoFit/>
          </a:bodyPr>
          <a:lstStyle/>
          <a:p>
            <a:r>
              <a:rPr lang="en-US" sz="3200" dirty="0" smtClean="0">
                <a:solidFill>
                  <a:schemeClr val="tx1">
                    <a:lumMod val="95000"/>
                    <a:lumOff val="5000"/>
                  </a:schemeClr>
                </a:solidFill>
                <a:latin typeface="Trebuchet MS"/>
                <a:cs typeface="Trebuchet MS"/>
              </a:rPr>
              <a:t>Targets adjusted each year based on funding</a:t>
            </a:r>
          </a:p>
          <a:p>
            <a:r>
              <a:rPr lang="en-US" sz="3200" dirty="0" smtClean="0">
                <a:solidFill>
                  <a:schemeClr val="tx1">
                    <a:lumMod val="95000"/>
                    <a:lumOff val="5000"/>
                  </a:schemeClr>
                </a:solidFill>
                <a:latin typeface="Trebuchet MS"/>
                <a:cs typeface="Trebuchet MS"/>
              </a:rPr>
              <a:t>Targets differ for each section based on:</a:t>
            </a:r>
          </a:p>
          <a:p>
            <a:pPr lvl="1"/>
            <a:r>
              <a:rPr lang="en-US" sz="2800" dirty="0" smtClean="0">
                <a:solidFill>
                  <a:schemeClr val="tx1">
                    <a:lumMod val="95000"/>
                    <a:lumOff val="5000"/>
                  </a:schemeClr>
                </a:solidFill>
                <a:latin typeface="Trebuchet MS"/>
                <a:cs typeface="Trebuchet MS"/>
              </a:rPr>
              <a:t>Current LOS</a:t>
            </a:r>
          </a:p>
          <a:p>
            <a:pPr lvl="1"/>
            <a:r>
              <a:rPr lang="en-US" sz="2800" dirty="0" smtClean="0">
                <a:solidFill>
                  <a:schemeClr val="tx1">
                    <a:lumMod val="95000"/>
                    <a:lumOff val="5000"/>
                  </a:schemeClr>
                </a:solidFill>
                <a:latin typeface="Trebuchet MS"/>
                <a:cs typeface="Trebuchet MS"/>
              </a:rPr>
              <a:t>Inventory</a:t>
            </a:r>
          </a:p>
          <a:p>
            <a:pPr lvl="1"/>
            <a:r>
              <a:rPr lang="en-US" sz="2800" dirty="0" smtClean="0">
                <a:solidFill>
                  <a:schemeClr val="tx1">
                    <a:lumMod val="95000"/>
                    <a:lumOff val="5000"/>
                  </a:schemeClr>
                </a:solidFill>
                <a:latin typeface="Trebuchet MS"/>
                <a:cs typeface="Trebuchet MS"/>
              </a:rPr>
              <a:t>Target LOS</a:t>
            </a:r>
          </a:p>
          <a:p>
            <a:r>
              <a:rPr lang="en-US" sz="2800" dirty="0">
                <a:solidFill>
                  <a:schemeClr val="tx1">
                    <a:lumMod val="95000"/>
                    <a:lumOff val="5000"/>
                  </a:schemeClr>
                </a:solidFill>
                <a:latin typeface="Trebuchet MS"/>
                <a:cs typeface="Trebuchet MS"/>
              </a:rPr>
              <a:t>Area Supervisors will be held </a:t>
            </a:r>
            <a:r>
              <a:rPr lang="en-US" sz="2800" dirty="0" smtClean="0">
                <a:solidFill>
                  <a:schemeClr val="tx1">
                    <a:lumMod val="95000"/>
                    <a:lumOff val="5000"/>
                  </a:schemeClr>
                </a:solidFill>
                <a:latin typeface="Trebuchet MS"/>
                <a:cs typeface="Trebuchet MS"/>
              </a:rPr>
              <a:t>accountable</a:t>
            </a:r>
            <a:endParaRPr lang="en-US" sz="2800" dirty="0">
              <a:solidFill>
                <a:schemeClr val="tx1">
                  <a:lumMod val="95000"/>
                  <a:lumOff val="5000"/>
                </a:schemeClr>
              </a:solidFill>
              <a:latin typeface="Trebuchet MS"/>
              <a:cs typeface="Trebuchet MS"/>
            </a:endParaRPr>
          </a:p>
        </p:txBody>
      </p:sp>
      <p:sp>
        <p:nvSpPr>
          <p:cNvPr id="12" name="Rectangle 11"/>
          <p:cNvSpPr/>
          <p:nvPr/>
        </p:nvSpPr>
        <p:spPr>
          <a:xfrm>
            <a:off x="5540609" y="6752161"/>
            <a:ext cx="3611858" cy="120191"/>
          </a:xfrm>
          <a:prstGeom prst="rect">
            <a:avLst/>
          </a:prstGeom>
          <a:solidFill>
            <a:srgbClr val="FF66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D3479"/>
              </a:solidFill>
            </a:endParaRPr>
          </a:p>
        </p:txBody>
      </p:sp>
      <p:pic>
        <p:nvPicPr>
          <p:cNvPr id="10" name="Picture 9"/>
          <p:cNvPicPr>
            <a:picLocks noChangeAspect="1"/>
          </p:cNvPicPr>
          <p:nvPr/>
        </p:nvPicPr>
        <p:blipFill rotWithShape="1">
          <a:blip r:embed="rId3"/>
          <a:srcRect l="20433" t="39643" r="18612" b="38942"/>
          <a:stretch/>
        </p:blipFill>
        <p:spPr>
          <a:xfrm>
            <a:off x="457202" y="160865"/>
            <a:ext cx="5240867" cy="1422400"/>
          </a:xfrm>
          <a:prstGeom prst="rect">
            <a:avLst/>
          </a:prstGeom>
        </p:spPr>
      </p:pic>
      <p:cxnSp>
        <p:nvCxnSpPr>
          <p:cNvPr id="13" name="Straight Connector 12"/>
          <p:cNvCxnSpPr/>
          <p:nvPr/>
        </p:nvCxnSpPr>
        <p:spPr>
          <a:xfrm>
            <a:off x="698397" y="1735664"/>
            <a:ext cx="7666670" cy="0"/>
          </a:xfrm>
          <a:prstGeom prst="line">
            <a:avLst/>
          </a:prstGeom>
          <a:ln>
            <a:solidFill>
              <a:srgbClr val="AEB3B6"/>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508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1140</TotalTime>
  <Words>913</Words>
  <Application>Microsoft Office PowerPoint</Application>
  <PresentationFormat>On-screen Show (4:3)</PresentationFormat>
  <Paragraphs>142</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Museo 300</vt:lpstr>
      <vt:lpstr>Museo Slab 500</vt:lpstr>
      <vt:lpstr>Times New Roman</vt:lpstr>
      <vt:lpstr>Trebuchet MS</vt:lpstr>
      <vt:lpstr>Office Theme</vt:lpstr>
      <vt:lpstr>Peer Exchange Session 2</vt:lpstr>
      <vt:lpstr>PowerPoint Presentation</vt:lpstr>
      <vt:lpstr>MLOS</vt:lpstr>
      <vt:lpstr>PowerPoint Presentation</vt:lpstr>
      <vt:lpstr>MLOS</vt:lpstr>
      <vt:lpstr>MLOS Maintenance Program Areas</vt:lpstr>
      <vt:lpstr>MLOS Maintenance Program Areas</vt:lpstr>
      <vt:lpstr>MLOS</vt:lpstr>
      <vt:lpstr>MLOS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Graphic Designer-PR Office</dc:creator>
  <cp:lastModifiedBy>Jacobs, Braporh</cp:lastModifiedBy>
  <cp:revision>131</cp:revision>
  <dcterms:created xsi:type="dcterms:W3CDTF">2014-01-10T23:48:02Z</dcterms:created>
  <dcterms:modified xsi:type="dcterms:W3CDTF">2018-09-18T15:06:17Z</dcterms:modified>
</cp:coreProperties>
</file>