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4" r:id="rId2"/>
    <p:sldId id="272" r:id="rId3"/>
    <p:sldId id="273" r:id="rId4"/>
    <p:sldId id="274" r:id="rId5"/>
    <p:sldId id="277" r:id="rId6"/>
    <p:sldId id="279" r:id="rId7"/>
    <p:sldId id="280" r:id="rId8"/>
    <p:sldId id="281" r:id="rId9"/>
    <p:sldId id="278" r:id="rId10"/>
    <p:sldId id="275" r:id="rId11"/>
    <p:sldId id="276" r:id="rId12"/>
  </p:sldIdLst>
  <p:sldSz cx="13004800" cy="9753600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1pPr>
    <a:lvl2pPr marL="4572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2pPr>
    <a:lvl3pPr marL="9144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3pPr>
    <a:lvl4pPr marL="13716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4pPr>
    <a:lvl5pPr marL="18288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4672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29" autoAdjust="0"/>
  </p:normalViewPr>
  <p:slideViewPr>
    <p:cSldViewPr>
      <p:cViewPr varScale="1">
        <p:scale>
          <a:sx n="43" d="100"/>
          <a:sy n="43" d="100"/>
        </p:scale>
        <p:origin x="-1650" y="-120"/>
      </p:cViewPr>
      <p:guideLst>
        <p:guide orient="horz" pos="2160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0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48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10" y="0"/>
            <a:ext cx="301148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9170B1-276B-427A-B61D-21B555BA1FA2}" type="datetime1">
              <a:rPr lang="en-US"/>
              <a:pPr/>
              <a:t>9/13/2018</a:t>
            </a:fld>
            <a:endParaRPr lang="en-US" dirty="0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72690"/>
            <a:ext cx="301148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10" y="8772690"/>
            <a:ext cx="301148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A3CCC0-FCFF-4BA6-95B1-D1410D9D81D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299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489" cy="461804"/>
          </a:xfrm>
          <a:prstGeom prst="rect">
            <a:avLst/>
          </a:prstGeom>
        </p:spPr>
        <p:txBody>
          <a:bodyPr vert="horz" wrap="square" lIns="92484" tIns="46242" rIns="92484" bIns="46242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10" y="0"/>
            <a:ext cx="3011489" cy="461804"/>
          </a:xfrm>
          <a:prstGeom prst="rect">
            <a:avLst/>
          </a:prstGeom>
        </p:spPr>
        <p:txBody>
          <a:bodyPr vert="horz" wrap="square" lIns="92484" tIns="46242" rIns="92484" bIns="4624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" pitchFamily="-105" charset="0"/>
                <a:ea typeface="ヒラギノ角ゴ ProN W3" pitchFamily="-105" charset="-128"/>
                <a:cs typeface="+mn-cs"/>
                <a:sym typeface="Gill Sans" pitchFamily="-105" charset="0"/>
              </a:defRPr>
            </a:lvl1pPr>
          </a:lstStyle>
          <a:p>
            <a:pPr>
              <a:defRPr/>
            </a:pPr>
            <a:fld id="{7844ECEC-7B90-4846-BA88-F42689CB227E}" type="datetime1">
              <a:rPr lang="en-US"/>
              <a:pPr>
                <a:defRPr/>
              </a:pPr>
              <a:t>9/13/2018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484" tIns="46242" rIns="92484" bIns="46242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387136"/>
            <a:ext cx="5559429" cy="4156234"/>
          </a:xfrm>
          <a:prstGeom prst="rect">
            <a:avLst/>
          </a:prstGeom>
        </p:spPr>
        <p:txBody>
          <a:bodyPr vert="horz" wrap="square" lIns="92484" tIns="46242" rIns="92484" bIns="46242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90"/>
            <a:ext cx="3011489" cy="461804"/>
          </a:xfrm>
          <a:prstGeom prst="rect">
            <a:avLst/>
          </a:prstGeom>
        </p:spPr>
        <p:txBody>
          <a:bodyPr vert="horz" wrap="square" lIns="92484" tIns="46242" rIns="92484" bIns="46242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10" y="8772690"/>
            <a:ext cx="3011489" cy="461804"/>
          </a:xfrm>
          <a:prstGeom prst="rect">
            <a:avLst/>
          </a:prstGeom>
        </p:spPr>
        <p:txBody>
          <a:bodyPr vert="horz" wrap="square" lIns="92484" tIns="46242" rIns="92484" bIns="4624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" pitchFamily="-105" charset="0"/>
                <a:ea typeface="ヒラギノ角ゴ ProN W3" pitchFamily="-105" charset="-128"/>
                <a:cs typeface="+mn-cs"/>
                <a:sym typeface="Gill Sans" pitchFamily="-105" charset="0"/>
              </a:defRPr>
            </a:lvl1pPr>
          </a:lstStyle>
          <a:p>
            <a:pPr>
              <a:defRPr/>
            </a:pPr>
            <a:fld id="{07137712-D12E-459E-8AD5-30FD4970A8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478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137712-D12E-459E-8AD5-30FD4970A8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258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137712-D12E-459E-8AD5-30FD4970A87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45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1871663"/>
            <a:ext cx="11055350" cy="2090737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9800" y="3352800"/>
            <a:ext cx="11125200" cy="3330575"/>
          </a:xfrm>
        </p:spPr>
        <p:txBody>
          <a:bodyPr/>
          <a:lstStyle>
            <a:lvl1pPr marL="287338" indent="-287338" algn="l">
              <a:buFont typeface="Wingdings" charset="2"/>
              <a:buChar char="§"/>
              <a:defRPr sz="36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533400"/>
            <a:ext cx="10464800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1828800"/>
            <a:ext cx="10464800" cy="5334000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2590800"/>
            <a:ext cx="10464800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4191000"/>
            <a:ext cx="10464800" cy="3276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Trebuchet MS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14600"/>
            <a:ext cx="10464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Trebuchet MS" pitchFamily="3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3" r:id="rId2"/>
    <p:sldLayoutId id="2147483652" r:id="rId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600" b="1">
          <a:solidFill>
            <a:srgbClr val="F3C75E"/>
          </a:solidFill>
          <a:latin typeface="+mj-lt"/>
          <a:ea typeface="+mj-ea"/>
          <a:cs typeface="+mj-cs"/>
          <a:sym typeface="Trebuchet MS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600" b="1">
          <a:solidFill>
            <a:srgbClr val="F3C75E"/>
          </a:solidFill>
          <a:effectLst>
            <a:outerShdw blurRad="38100" dist="38100" dir="2700000" algn="tl">
              <a:srgbClr val="DDDDDD"/>
            </a:outerShdw>
          </a:effectLst>
          <a:latin typeface="Trebuchet MS" charset="0"/>
          <a:ea typeface="ヒラギノ角ゴ ProN W6" charset="-128"/>
          <a:cs typeface="ヒラギノ角ゴ ProN W6" charset="-128"/>
          <a:sym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600" b="1">
          <a:solidFill>
            <a:srgbClr val="F3C75E"/>
          </a:solidFill>
          <a:effectLst>
            <a:outerShdw blurRad="38100" dist="38100" dir="2700000" algn="tl">
              <a:srgbClr val="DDDDDD"/>
            </a:outerShdw>
          </a:effectLst>
          <a:latin typeface="Trebuchet MS" charset="0"/>
          <a:ea typeface="ヒラギノ角ゴ ProN W6" charset="-128"/>
          <a:cs typeface="ヒラギノ角ゴ ProN W6" charset="-128"/>
          <a:sym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600" b="1">
          <a:solidFill>
            <a:srgbClr val="F3C75E"/>
          </a:solidFill>
          <a:effectLst>
            <a:outerShdw blurRad="38100" dist="38100" dir="2700000" algn="tl">
              <a:srgbClr val="DDDDDD"/>
            </a:outerShdw>
          </a:effectLst>
          <a:latin typeface="Trebuchet MS" charset="0"/>
          <a:ea typeface="ヒラギノ角ゴ ProN W6" charset="-128"/>
          <a:cs typeface="ヒラギノ角ゴ ProN W6" charset="-128"/>
          <a:sym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600" b="1">
          <a:solidFill>
            <a:srgbClr val="F3C75E"/>
          </a:solidFill>
          <a:effectLst>
            <a:outerShdw blurRad="38100" dist="38100" dir="2700000" algn="tl">
              <a:srgbClr val="DDDDDD"/>
            </a:outerShdw>
          </a:effectLst>
          <a:latin typeface="Trebuchet MS" charset="0"/>
          <a:ea typeface="ヒラギノ角ゴ ProN W6" charset="-128"/>
          <a:cs typeface="ヒラギノ角ゴ ProN W6" charset="-128"/>
          <a:sym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 b="1">
          <a:solidFill>
            <a:srgbClr val="F3C75E"/>
          </a:solidFill>
          <a:effectLst>
            <a:outerShdw blurRad="38100" dist="38100" dir="2700000" algn="tl">
              <a:srgbClr val="DDDDDD"/>
            </a:outerShdw>
          </a:effectLst>
          <a:latin typeface="Trebuchet MS" charset="0"/>
          <a:ea typeface="ヒラギノ角ゴ ProN W6" charset="-128"/>
          <a:cs typeface="ヒラギノ角ゴ ProN W6" charset="-128"/>
          <a:sym typeface="Trebuchet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 b="1">
          <a:solidFill>
            <a:srgbClr val="F3C75E"/>
          </a:solidFill>
          <a:effectLst>
            <a:outerShdw blurRad="38100" dist="38100" dir="2700000" algn="tl">
              <a:srgbClr val="DDDDDD"/>
            </a:outerShdw>
          </a:effectLst>
          <a:latin typeface="Trebuchet MS" charset="0"/>
          <a:ea typeface="ヒラギノ角ゴ ProN W6" charset="-128"/>
          <a:cs typeface="ヒラギノ角ゴ ProN W6" charset="-128"/>
          <a:sym typeface="Trebuchet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 b="1">
          <a:solidFill>
            <a:srgbClr val="F3C75E"/>
          </a:solidFill>
          <a:effectLst>
            <a:outerShdw blurRad="38100" dist="38100" dir="2700000" algn="tl">
              <a:srgbClr val="DDDDDD"/>
            </a:outerShdw>
          </a:effectLst>
          <a:latin typeface="Trebuchet MS" charset="0"/>
          <a:ea typeface="ヒラギノ角ゴ ProN W6" charset="-128"/>
          <a:cs typeface="ヒラギノ角ゴ ProN W6" charset="-128"/>
          <a:sym typeface="Trebuchet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 b="1">
          <a:solidFill>
            <a:srgbClr val="F3C75E"/>
          </a:solidFill>
          <a:effectLst>
            <a:outerShdw blurRad="38100" dist="38100" dir="2700000" algn="tl">
              <a:srgbClr val="DDDDDD"/>
            </a:outerShdw>
          </a:effectLst>
          <a:latin typeface="Trebuchet MS" charset="0"/>
          <a:ea typeface="ヒラギノ角ゴ ProN W6" charset="-128"/>
          <a:cs typeface="ヒラギノ角ゴ ProN W6" charset="-128"/>
          <a:sym typeface="Trebuchet MS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lr>
          <a:srgbClr val="4672BA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  <a:sym typeface="Trebuchet MS" pitchFamily="34" charset="0"/>
        </a:defRPr>
      </a:lvl1pPr>
      <a:lvl2pPr marL="742950" indent="-285750" algn="l" rtl="0" eaLnBrk="0" fontAlgn="base" hangingPunct="0">
        <a:spcBef>
          <a:spcPts val="1200"/>
        </a:spcBef>
        <a:spcAft>
          <a:spcPct val="0"/>
        </a:spcAft>
        <a:buClr>
          <a:srgbClr val="4672BA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  <a:sym typeface="Gill Sans"/>
        </a:defRPr>
      </a:lvl2pPr>
      <a:lvl3pPr marL="1143000" indent="-228600" algn="l" rtl="0" eaLnBrk="0" fontAlgn="base" hangingPunct="0">
        <a:spcBef>
          <a:spcPts val="1200"/>
        </a:spcBef>
        <a:spcAft>
          <a:spcPct val="0"/>
        </a:spcAft>
        <a:buClr>
          <a:srgbClr val="4672BA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  <a:sym typeface="Gill Sans"/>
        </a:defRPr>
      </a:lvl3pPr>
      <a:lvl4pPr marL="1600200" indent="-228600" algn="l" rtl="0" eaLnBrk="0" fontAlgn="base" hangingPunct="0">
        <a:spcBef>
          <a:spcPts val="1200"/>
        </a:spcBef>
        <a:spcAft>
          <a:spcPct val="0"/>
        </a:spcAft>
        <a:buClr>
          <a:srgbClr val="4672BA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  <a:sym typeface="Gill Sans"/>
        </a:defRPr>
      </a:lvl4pPr>
      <a:lvl5pPr marL="2057400" indent="-228600" algn="l" rtl="0" eaLnBrk="0" fontAlgn="base" hangingPunct="0">
        <a:spcBef>
          <a:spcPts val="1200"/>
        </a:spcBef>
        <a:spcAft>
          <a:spcPct val="0"/>
        </a:spcAft>
        <a:buClr>
          <a:srgbClr val="4672BA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ill Sans" charset="0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ill Sans" charset="0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ill Sans" charset="0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ill Sans" charset="0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Peer Exchange Domestic Scan Tour 14-01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>
                <a:solidFill>
                  <a:srgbClr val="FFFF00"/>
                </a:solidFill>
              </a:rPr>
              <a:t>Selecting Performance Measures and Setting Performance Targets</a:t>
            </a:r>
            <a:br>
              <a:rPr lang="en-US" sz="4000" dirty="0" smtClean="0">
                <a:solidFill>
                  <a:srgbClr val="FFFF00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sz="3500" dirty="0" smtClean="0">
                <a:solidFill>
                  <a:schemeClr val="bg1"/>
                </a:solidFill>
              </a:rPr>
              <a:t>Kevin E. Griffin  P.E.</a:t>
            </a:r>
            <a:br>
              <a:rPr lang="en-US" sz="3500" dirty="0" smtClean="0">
                <a:solidFill>
                  <a:schemeClr val="bg1"/>
                </a:solidFill>
              </a:rPr>
            </a:br>
            <a:r>
              <a:rPr lang="en-US" sz="3500" dirty="0" smtClean="0">
                <a:solidFill>
                  <a:schemeClr val="bg1"/>
                </a:solidFill>
              </a:rPr>
              <a:t>Director of </a:t>
            </a:r>
            <a:r>
              <a:rPr lang="en-US" sz="3500" dirty="0" smtClean="0">
                <a:solidFill>
                  <a:schemeClr val="bg1"/>
                </a:solidFill>
              </a:rPr>
              <a:t>Maintenance Planning</a:t>
            </a:r>
            <a:r>
              <a:rPr lang="en-US" sz="3500" dirty="0" smtClean="0">
                <a:solidFill>
                  <a:schemeClr val="bg1"/>
                </a:solidFill>
              </a:rPr>
              <a:t/>
            </a:r>
            <a:br>
              <a:rPr lang="en-US" sz="3500" dirty="0" smtClean="0">
                <a:solidFill>
                  <a:schemeClr val="bg1"/>
                </a:solidFill>
              </a:rPr>
            </a:br>
            <a:r>
              <a:rPr lang="en-US" sz="3500" dirty="0" smtClean="0">
                <a:solidFill>
                  <a:schemeClr val="bg1"/>
                </a:solidFill>
              </a:rPr>
              <a:t>Utah Department of Transportation</a:t>
            </a:r>
            <a:br>
              <a:rPr lang="en-US" sz="3500" dirty="0" smtClean="0">
                <a:solidFill>
                  <a:schemeClr val="bg1"/>
                </a:solidFill>
              </a:rPr>
            </a:br>
            <a:r>
              <a:rPr lang="en-US" sz="3500" dirty="0" smtClean="0">
                <a:solidFill>
                  <a:schemeClr val="bg1"/>
                </a:solidFill>
              </a:rPr>
              <a:t/>
            </a:r>
            <a:br>
              <a:rPr lang="en-US" sz="3500" dirty="0" smtClean="0">
                <a:solidFill>
                  <a:schemeClr val="bg1"/>
                </a:solidFill>
              </a:rPr>
            </a:br>
            <a:endParaRPr lang="en-US" sz="3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021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MMQA+ Coalition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Two </a:t>
            </a:r>
            <a:r>
              <a:rPr lang="en-US" dirty="0">
                <a:solidFill>
                  <a:srgbClr val="FFFFFF"/>
                </a:solidFill>
              </a:rPr>
              <a:t>representatives from each District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Two-year </a:t>
            </a:r>
            <a:r>
              <a:rPr lang="en-US" dirty="0">
                <a:solidFill>
                  <a:srgbClr val="FFFFFF"/>
                </a:solidFill>
              </a:rPr>
              <a:t>terms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Meetings quarterly</a:t>
            </a:r>
          </a:p>
          <a:p>
            <a:pPr marL="0" lv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Mission</a:t>
            </a:r>
            <a:r>
              <a:rPr lang="en-US" dirty="0">
                <a:solidFill>
                  <a:srgbClr val="FFFFFF"/>
                </a:solidFill>
              </a:rPr>
              <a:t>:</a:t>
            </a:r>
          </a:p>
          <a:p>
            <a:pPr lvl="1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Liaison </a:t>
            </a:r>
            <a:r>
              <a:rPr lang="en-US" dirty="0">
                <a:solidFill>
                  <a:srgbClr val="FFFFFF"/>
                </a:solidFill>
              </a:rPr>
              <a:t>between field and central office</a:t>
            </a:r>
          </a:p>
          <a:p>
            <a:pPr lvl="1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Promote </a:t>
            </a:r>
            <a:r>
              <a:rPr lang="en-US" dirty="0">
                <a:solidFill>
                  <a:srgbClr val="FFFFFF"/>
                </a:solidFill>
              </a:rPr>
              <a:t>use of MMQA+</a:t>
            </a:r>
          </a:p>
          <a:p>
            <a:pPr lvl="1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Promote </a:t>
            </a:r>
            <a:r>
              <a:rPr lang="en-US" dirty="0">
                <a:solidFill>
                  <a:srgbClr val="FFFFFF"/>
                </a:solidFill>
              </a:rPr>
              <a:t>consistency in measurement</a:t>
            </a:r>
          </a:p>
          <a:p>
            <a:pPr lvl="1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Suggest </a:t>
            </a:r>
            <a:r>
              <a:rPr lang="en-US" dirty="0">
                <a:solidFill>
                  <a:srgbClr val="FFFFFF"/>
                </a:solidFill>
              </a:rPr>
              <a:t>improvements to program</a:t>
            </a:r>
          </a:p>
          <a:p>
            <a:pPr marL="0" lv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52541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MMQA+ Coalition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667000"/>
            <a:ext cx="10464800" cy="4495800"/>
          </a:xfrm>
        </p:spPr>
        <p:txBody>
          <a:bodyPr/>
          <a:lstStyle/>
          <a:p>
            <a:pPr lvl="1"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Currently developing a new MQA program</a:t>
            </a:r>
          </a:p>
          <a:p>
            <a:pPr lvl="2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Dynamic Quality Assurance (DQA)</a:t>
            </a:r>
          </a:p>
          <a:p>
            <a:pPr marL="914400" lvl="2" indent="0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lvl="1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Still use a coalition of Senior Leaders, Maintenance 	Planning, Region and Station staff to analyze the 	program.</a:t>
            </a:r>
            <a:endParaRPr lang="en-US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3340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533400"/>
            <a:ext cx="10464800" cy="14478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Selecting </a:t>
            </a:r>
            <a:r>
              <a:rPr lang="en-US" sz="4000" dirty="0">
                <a:solidFill>
                  <a:srgbClr val="FFFF00"/>
                </a:solidFill>
              </a:rPr>
              <a:t>Performance Measures and Setting Performance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438400"/>
            <a:ext cx="104648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 Began </a:t>
            </a:r>
            <a:r>
              <a:rPr lang="en-US" dirty="0"/>
              <a:t>in 1997 as </a:t>
            </a:r>
            <a:r>
              <a:rPr lang="en-US" dirty="0" smtClean="0"/>
              <a:t>MMQA</a:t>
            </a:r>
            <a:endParaRPr lang="en-US" dirty="0"/>
          </a:p>
          <a:p>
            <a:pPr>
              <a:buBlip>
                <a:blip r:embed="rId3"/>
              </a:buBlip>
            </a:pPr>
            <a:r>
              <a:rPr lang="en-US" dirty="0" smtClean="0"/>
              <a:t> Modeled </a:t>
            </a:r>
            <a:r>
              <a:rPr lang="en-US" dirty="0"/>
              <a:t>after Washington’s program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 Used </a:t>
            </a:r>
            <a:r>
              <a:rPr lang="en-US" dirty="0"/>
              <a:t>for Performance Measures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 Quattro </a:t>
            </a:r>
            <a:r>
              <a:rPr lang="en-US" dirty="0"/>
              <a:t>Pro spreadsheet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 Based </a:t>
            </a:r>
            <a:r>
              <a:rPr lang="en-US" dirty="0"/>
              <a:t>on sampling (95 sections 1/10 mi)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 Statistically </a:t>
            </a:r>
            <a:r>
              <a:rPr lang="en-US" dirty="0"/>
              <a:t>sound for a statewide view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 All </a:t>
            </a:r>
            <a:r>
              <a:rPr lang="en-US" dirty="0"/>
              <a:t>measures were semiannual</a:t>
            </a:r>
          </a:p>
          <a:p>
            <a:pPr>
              <a:buBlip>
                <a:blip r:embed="rId3"/>
              </a:buBlip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8702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Selecting Performance Measures and Setting Performance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590800"/>
            <a:ext cx="10464800" cy="50292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dirty="0" smtClean="0"/>
              <a:t> In 2003 UDOT determined the MMQA </a:t>
            </a:r>
            <a:r>
              <a:rPr lang="en-US" dirty="0"/>
              <a:t>program should </a:t>
            </a:r>
            <a:r>
              <a:rPr lang="en-US" dirty="0" smtClean="0"/>
              <a:t>	be </a:t>
            </a:r>
            <a:r>
              <a:rPr lang="en-US" dirty="0"/>
              <a:t>further developed to provide guidance for </a:t>
            </a:r>
            <a:r>
              <a:rPr lang="en-US" dirty="0" smtClean="0"/>
              <a:t>	feature </a:t>
            </a:r>
            <a:r>
              <a:rPr lang="en-US" dirty="0"/>
              <a:t>condition thresholds that would trigger </a:t>
            </a:r>
            <a:r>
              <a:rPr lang="en-US" dirty="0" smtClean="0"/>
              <a:t>	maintenance </a:t>
            </a:r>
            <a:r>
              <a:rPr lang="en-US" dirty="0"/>
              <a:t>response</a:t>
            </a:r>
            <a:r>
              <a:rPr lang="en-US" dirty="0" smtClean="0"/>
              <a:t>.</a:t>
            </a:r>
          </a:p>
          <a:p>
            <a:pPr>
              <a:buBlip>
                <a:blip r:embed="rId2"/>
              </a:buBlip>
            </a:pPr>
            <a:r>
              <a:rPr lang="en-US" dirty="0"/>
              <a:t> </a:t>
            </a:r>
            <a:r>
              <a:rPr lang="en-US" dirty="0" smtClean="0"/>
              <a:t>Program renamed MMQA+</a:t>
            </a:r>
            <a:endParaRPr lang="en-US" dirty="0"/>
          </a:p>
          <a:p>
            <a:pPr>
              <a:buBlip>
                <a:blip r:embed="rId2"/>
              </a:buBlip>
            </a:pPr>
            <a:r>
              <a:rPr lang="en-US" dirty="0" smtClean="0"/>
              <a:t> New </a:t>
            </a:r>
            <a:r>
              <a:rPr lang="en-US" dirty="0"/>
              <a:t>frequencies of </a:t>
            </a:r>
            <a:r>
              <a:rPr lang="en-US" dirty="0" smtClean="0"/>
              <a:t>measurement</a:t>
            </a:r>
            <a:endParaRPr lang="en-US" dirty="0"/>
          </a:p>
          <a:p>
            <a:pPr>
              <a:buBlip>
                <a:blip r:embed="rId2"/>
              </a:buBlip>
            </a:pPr>
            <a:r>
              <a:rPr lang="en-US" dirty="0" smtClean="0"/>
              <a:t> 100</a:t>
            </a:r>
            <a:r>
              <a:rPr lang="en-US" dirty="0"/>
              <a:t>% sample for most measures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 Moved </a:t>
            </a:r>
            <a:r>
              <a:rPr lang="en-US" dirty="0"/>
              <a:t>to Oracle database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 MMQA</a:t>
            </a:r>
            <a:r>
              <a:rPr lang="en-US" dirty="0"/>
              <a:t>+ Coalition</a:t>
            </a:r>
          </a:p>
          <a:p>
            <a:pPr>
              <a:buBlip>
                <a:blip r:embed="rId2"/>
              </a:buBlip>
            </a:pPr>
            <a:endParaRPr lang="en-US" dirty="0"/>
          </a:p>
        </p:txBody>
      </p:sp>
      <p:pic>
        <p:nvPicPr>
          <p:cNvPr id="2050" name="Picture 2" descr="C:\Users\KEVIN\AppData\Local\Microsoft\Windows\INetCache\IE\T53MU0Q0\financial-graph-arrows-green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0" y="4250548"/>
            <a:ext cx="3200400" cy="282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63860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Selecting Performance Measures and Setting Performance Targets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438400"/>
            <a:ext cx="10464800" cy="5334000"/>
          </a:xfrm>
        </p:spPr>
        <p:txBody>
          <a:bodyPr/>
          <a:lstStyle/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Ownership</a:t>
            </a:r>
            <a:endParaRPr lang="en-US" dirty="0">
              <a:solidFill>
                <a:srgbClr val="FFFFFF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Handle </a:t>
            </a:r>
            <a:r>
              <a:rPr lang="en-US" dirty="0">
                <a:solidFill>
                  <a:srgbClr val="FFFFFF"/>
                </a:solidFill>
              </a:rPr>
              <a:t>issues actively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Measure </a:t>
            </a:r>
            <a:r>
              <a:rPr lang="en-US" dirty="0">
                <a:solidFill>
                  <a:srgbClr val="FFFFFF"/>
                </a:solidFill>
              </a:rPr>
              <a:t>entire Route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No random sampling</a:t>
            </a:r>
            <a:endParaRPr lang="en-US" dirty="0">
              <a:solidFill>
                <a:srgbClr val="FFFFFF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Presents </a:t>
            </a:r>
            <a:r>
              <a:rPr lang="en-US" dirty="0">
                <a:solidFill>
                  <a:srgbClr val="FFFFFF"/>
                </a:solidFill>
              </a:rPr>
              <a:t>a true picture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Multi-tasks </a:t>
            </a:r>
            <a:r>
              <a:rPr lang="en-US" dirty="0">
                <a:solidFill>
                  <a:srgbClr val="FFFFFF"/>
                </a:solidFill>
              </a:rPr>
              <a:t>schedule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Flexible </a:t>
            </a:r>
            <a:endParaRPr lang="en-US" dirty="0">
              <a:solidFill>
                <a:srgbClr val="FFFFFF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SAVE MONEY</a:t>
            </a:r>
            <a:endParaRPr lang="en-US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55071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How Does MMQA+ Work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3124200"/>
            <a:ext cx="10718800" cy="4038600"/>
          </a:xfrm>
        </p:spPr>
        <p:txBody>
          <a:bodyPr/>
          <a:lstStyle/>
          <a:p>
            <a:pPr lvl="0"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 UDOT sets target Level of Maintenance (LOM)  A thru </a:t>
            </a:r>
            <a:r>
              <a:rPr lang="en-US" dirty="0" smtClean="0">
                <a:solidFill>
                  <a:srgbClr val="FFFFFF"/>
                </a:solidFill>
              </a:rPr>
              <a:t>C</a:t>
            </a:r>
          </a:p>
          <a:p>
            <a:pPr marL="0" lv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Measure condition and report letter grade A thru </a:t>
            </a:r>
            <a:r>
              <a:rPr lang="en-US" dirty="0" smtClean="0">
                <a:solidFill>
                  <a:srgbClr val="FFFFFF"/>
                </a:solidFill>
              </a:rPr>
              <a:t>F</a:t>
            </a:r>
          </a:p>
          <a:p>
            <a:pPr marL="0" lv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Manage resources and schedule to meet LOM targets</a:t>
            </a:r>
          </a:p>
          <a:p>
            <a:pPr marL="0" lv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14620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533400"/>
            <a:ext cx="104648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MMQA+ Groups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362200"/>
            <a:ext cx="10464800" cy="5638800"/>
          </a:xfrm>
        </p:spPr>
        <p:txBody>
          <a:bodyPr/>
          <a:lstStyle/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Snow and Ice Control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Hard </a:t>
            </a:r>
            <a:r>
              <a:rPr lang="en-US" dirty="0">
                <a:solidFill>
                  <a:srgbClr val="FFFFFF"/>
                </a:solidFill>
              </a:rPr>
              <a:t>Surface Maintenance *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Non-hard </a:t>
            </a:r>
            <a:r>
              <a:rPr lang="en-US" dirty="0">
                <a:solidFill>
                  <a:srgbClr val="FFFFFF"/>
                </a:solidFill>
              </a:rPr>
              <a:t>Surface Maintenance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Roadside </a:t>
            </a:r>
            <a:r>
              <a:rPr lang="en-US" dirty="0">
                <a:solidFill>
                  <a:srgbClr val="FFFFFF"/>
                </a:solidFill>
              </a:rPr>
              <a:t>Maintenance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Vegetation </a:t>
            </a:r>
            <a:r>
              <a:rPr lang="en-US" dirty="0">
                <a:solidFill>
                  <a:srgbClr val="FFFFFF"/>
                </a:solidFill>
              </a:rPr>
              <a:t>Control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Drainage </a:t>
            </a:r>
            <a:r>
              <a:rPr lang="en-US" dirty="0">
                <a:solidFill>
                  <a:srgbClr val="FFFFFF"/>
                </a:solidFill>
              </a:rPr>
              <a:t>&amp; Erosion Repair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Major </a:t>
            </a:r>
            <a:r>
              <a:rPr lang="en-US" dirty="0">
                <a:solidFill>
                  <a:srgbClr val="FFFFFF"/>
                </a:solidFill>
              </a:rPr>
              <a:t>Structure Maintenance *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Traffic </a:t>
            </a:r>
            <a:r>
              <a:rPr lang="en-US" dirty="0">
                <a:solidFill>
                  <a:srgbClr val="FFFFFF"/>
                </a:solidFill>
              </a:rPr>
              <a:t>Services</a:t>
            </a:r>
          </a:p>
          <a:p>
            <a:pPr marL="0" lv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86135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FFFF00"/>
                </a:solidFill>
              </a:rPr>
              <a:t>MMQA+ Measurement  Frequency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286000"/>
            <a:ext cx="5537200" cy="7239000"/>
          </a:xfrm>
        </p:spPr>
        <p:txBody>
          <a:bodyPr/>
          <a:lstStyle/>
          <a:p>
            <a:pPr lvl="0"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sz="4400" dirty="0" smtClean="0">
                <a:solidFill>
                  <a:srgbClr val="FFFFFF"/>
                </a:solidFill>
              </a:rPr>
              <a:t>Semiannual</a:t>
            </a: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</a:rPr>
              <a:t> Shoulder </a:t>
            </a:r>
            <a:r>
              <a:rPr lang="en-US" sz="3600" dirty="0">
                <a:solidFill>
                  <a:srgbClr val="FFFFFF"/>
                </a:solidFill>
              </a:rPr>
              <a:t>work</a:t>
            </a: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</a:rPr>
              <a:t> Litter </a:t>
            </a:r>
            <a:r>
              <a:rPr lang="en-US" sz="3600" dirty="0">
                <a:solidFill>
                  <a:srgbClr val="FFFFFF"/>
                </a:solidFill>
              </a:rPr>
              <a:t>pickup</a:t>
            </a: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</a:rPr>
              <a:t> Fence</a:t>
            </a:r>
            <a:endParaRPr lang="en-US" sz="3600" dirty="0">
              <a:solidFill>
                <a:srgbClr val="FFFFFF"/>
              </a:solidFill>
            </a:endParaRP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</a:rPr>
              <a:t> Grade </a:t>
            </a:r>
            <a:r>
              <a:rPr lang="en-US" sz="3600" dirty="0">
                <a:solidFill>
                  <a:srgbClr val="FFFFFF"/>
                </a:solidFill>
              </a:rPr>
              <a:t>&amp; clean </a:t>
            </a:r>
            <a:r>
              <a:rPr lang="en-US" sz="3600" dirty="0" smtClean="0">
                <a:solidFill>
                  <a:srgbClr val="FFFFFF"/>
                </a:solidFill>
              </a:rPr>
              <a:t>	ditches</a:t>
            </a:r>
            <a:endParaRPr lang="en-US" sz="3600" dirty="0">
              <a:solidFill>
                <a:srgbClr val="FFFFFF"/>
              </a:solidFill>
            </a:endParaRP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</a:rPr>
              <a:t> Inlets/outlets</a:t>
            </a:r>
            <a:endParaRPr lang="en-US" sz="3600" dirty="0">
              <a:solidFill>
                <a:srgbClr val="FFFFFF"/>
              </a:solidFill>
            </a:endParaRP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</a:rPr>
              <a:t> Erosion </a:t>
            </a:r>
            <a:r>
              <a:rPr lang="en-US" sz="3600" dirty="0">
                <a:solidFill>
                  <a:srgbClr val="FFFFFF"/>
                </a:solidFill>
              </a:rPr>
              <a:t>repair</a:t>
            </a: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</a:rPr>
              <a:t> Pavement </a:t>
            </a:r>
            <a:r>
              <a:rPr lang="en-US" sz="3600" dirty="0">
                <a:solidFill>
                  <a:srgbClr val="FFFFFF"/>
                </a:solidFill>
              </a:rPr>
              <a:t>striping</a:t>
            </a:r>
          </a:p>
          <a:p>
            <a:pPr marL="457200" lvl="1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03278" y="2895600"/>
            <a:ext cx="6096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  <a:latin typeface="+mn-lt"/>
              </a:rPr>
              <a:t> Pavement </a:t>
            </a:r>
            <a:r>
              <a:rPr lang="en-US" sz="3600" dirty="0">
                <a:solidFill>
                  <a:srgbClr val="FFFFFF"/>
                </a:solidFill>
                <a:latin typeface="+mn-lt"/>
              </a:rPr>
              <a:t>markings</a:t>
            </a: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  <a:latin typeface="+mn-lt"/>
              </a:rPr>
              <a:t> Guardrail</a:t>
            </a:r>
            <a:endParaRPr lang="en-US" sz="3600" dirty="0">
              <a:solidFill>
                <a:srgbClr val="FFFFFF"/>
              </a:solidFill>
              <a:latin typeface="+mn-lt"/>
            </a:endParaRP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  <a:latin typeface="+mn-lt"/>
              </a:rPr>
              <a:t> Curb/gutter </a:t>
            </a:r>
            <a:r>
              <a:rPr lang="en-US" sz="3600" dirty="0">
                <a:solidFill>
                  <a:srgbClr val="FFFFFF"/>
                </a:solidFill>
                <a:latin typeface="+mn-lt"/>
              </a:rPr>
              <a:t>and islands</a:t>
            </a: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  <a:latin typeface="+mn-lt"/>
              </a:rPr>
              <a:t> Veg</a:t>
            </a:r>
            <a:r>
              <a:rPr lang="en-US" sz="3600" dirty="0">
                <a:solidFill>
                  <a:srgbClr val="FFFFFF"/>
                </a:solidFill>
                <a:latin typeface="+mn-lt"/>
              </a:rPr>
              <a:t>. control </a:t>
            </a:r>
            <a:r>
              <a:rPr lang="en-US" sz="3600" dirty="0" smtClean="0">
                <a:solidFill>
                  <a:srgbClr val="FFFFFF"/>
                </a:solidFill>
                <a:latin typeface="+mn-lt"/>
              </a:rPr>
              <a:t>	(</a:t>
            </a:r>
            <a:r>
              <a:rPr lang="en-US" sz="3600" dirty="0">
                <a:solidFill>
                  <a:srgbClr val="FFFFFF"/>
                </a:solidFill>
                <a:latin typeface="+mn-lt"/>
              </a:rPr>
              <a:t>obstruction)</a:t>
            </a: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  <a:latin typeface="+mn-lt"/>
              </a:rPr>
              <a:t> Weed </a:t>
            </a:r>
            <a:r>
              <a:rPr lang="en-US" sz="3600" dirty="0">
                <a:solidFill>
                  <a:srgbClr val="FFFFFF"/>
                </a:solidFill>
                <a:latin typeface="+mn-lt"/>
              </a:rPr>
              <a:t>control</a:t>
            </a:r>
          </a:p>
          <a:p>
            <a:pPr lvl="1">
              <a:buBlip>
                <a:blip r:embed="rId2"/>
              </a:buBlip>
            </a:pPr>
            <a:r>
              <a:rPr lang="en-US" sz="3600" dirty="0" smtClean="0">
                <a:solidFill>
                  <a:srgbClr val="FFFFFF"/>
                </a:solidFill>
                <a:latin typeface="+mn-lt"/>
              </a:rPr>
              <a:t> Mowing</a:t>
            </a:r>
            <a:endParaRPr lang="en-US" sz="3600" dirty="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186973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FFFF00"/>
                </a:solidFill>
              </a:rPr>
              <a:t>MMQA+ Measurement Frequency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514600"/>
            <a:ext cx="10464800" cy="4648200"/>
          </a:xfrm>
        </p:spPr>
        <p:txBody>
          <a:bodyPr/>
          <a:lstStyle/>
          <a:p>
            <a:pPr lvl="0"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 Snow and Ice</a:t>
            </a:r>
          </a:p>
          <a:p>
            <a:pPr lvl="1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By event</a:t>
            </a:r>
          </a:p>
          <a:p>
            <a:pPr marL="457200" lvl="1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Monthly </a:t>
            </a:r>
            <a:r>
              <a:rPr lang="en-US" dirty="0">
                <a:solidFill>
                  <a:srgbClr val="FFFFFF"/>
                </a:solidFill>
              </a:rPr>
              <a:t>Measures</a:t>
            </a:r>
          </a:p>
          <a:p>
            <a:pPr lvl="1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Delineators</a:t>
            </a:r>
            <a:endParaRPr lang="en-US" dirty="0">
              <a:solidFill>
                <a:srgbClr val="FFFFFF"/>
              </a:solidFill>
            </a:endParaRPr>
          </a:p>
          <a:p>
            <a:pPr lvl="1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Signs</a:t>
            </a:r>
            <a:endParaRPr lang="en-US" dirty="0">
              <a:solidFill>
                <a:srgbClr val="FFFFFF"/>
              </a:solidFill>
            </a:endParaRPr>
          </a:p>
          <a:p>
            <a:pPr lvl="1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Sweeping</a:t>
            </a:r>
            <a:endParaRPr lang="en-US" dirty="0">
              <a:solidFill>
                <a:srgbClr val="FFFFFF"/>
              </a:solidFill>
            </a:endParaRPr>
          </a:p>
          <a:p>
            <a:pPr lvl="1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Rest </a:t>
            </a:r>
            <a:r>
              <a:rPr lang="en-US" dirty="0">
                <a:solidFill>
                  <a:srgbClr val="FFFFFF"/>
                </a:solidFill>
              </a:rPr>
              <a:t>Areas</a:t>
            </a:r>
          </a:p>
          <a:p>
            <a:pPr lvl="0">
              <a:buBlip>
                <a:blip r:embed="rId2"/>
              </a:buBlip>
            </a:pPr>
            <a:endParaRPr lang="en-US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12684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MMQA+ Quality Assurance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133600"/>
            <a:ext cx="10464800" cy="5791200"/>
          </a:xfrm>
        </p:spPr>
        <p:txBody>
          <a:bodyPr/>
          <a:lstStyle/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Team </a:t>
            </a:r>
            <a:r>
              <a:rPr lang="en-US" dirty="0">
                <a:solidFill>
                  <a:srgbClr val="FFFFFF"/>
                </a:solidFill>
              </a:rPr>
              <a:t>from Central Office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Visits </a:t>
            </a:r>
            <a:r>
              <a:rPr lang="en-US" dirty="0">
                <a:solidFill>
                  <a:srgbClr val="FFFFFF"/>
                </a:solidFill>
              </a:rPr>
              <a:t>to every shed once every 2 years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20</a:t>
            </a:r>
            <a:r>
              <a:rPr lang="en-US" dirty="0">
                <a:solidFill>
                  <a:srgbClr val="FFFFFF"/>
                </a:solidFill>
              </a:rPr>
              <a:t>± in Spring, 20± in Fall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QA </a:t>
            </a:r>
            <a:r>
              <a:rPr lang="en-US" dirty="0">
                <a:solidFill>
                  <a:srgbClr val="FFFFFF"/>
                </a:solidFill>
              </a:rPr>
              <a:t>Team and Shed Team perform measures on same </a:t>
            </a:r>
            <a:r>
              <a:rPr lang="en-US" dirty="0" smtClean="0">
                <a:solidFill>
                  <a:srgbClr val="FFFFFF"/>
                </a:solidFill>
              </a:rPr>
              <a:t>	road </a:t>
            </a:r>
            <a:r>
              <a:rPr lang="en-US" dirty="0">
                <a:solidFill>
                  <a:srgbClr val="FFFFFF"/>
                </a:solidFill>
              </a:rPr>
              <a:t>section, 1-2 days apart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QA </a:t>
            </a:r>
            <a:r>
              <a:rPr lang="en-US" dirty="0">
                <a:solidFill>
                  <a:srgbClr val="FFFFFF"/>
                </a:solidFill>
              </a:rPr>
              <a:t>Team’s measure followed by Station meeting </a:t>
            </a:r>
            <a:r>
              <a:rPr lang="en-US" dirty="0" smtClean="0">
                <a:solidFill>
                  <a:srgbClr val="FFFFFF"/>
                </a:solidFill>
              </a:rPr>
              <a:t>	where </a:t>
            </a:r>
            <a:r>
              <a:rPr lang="en-US" dirty="0">
                <a:solidFill>
                  <a:srgbClr val="FFFFFF"/>
                </a:solidFill>
              </a:rPr>
              <a:t>results are compared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Resulted </a:t>
            </a:r>
            <a:r>
              <a:rPr lang="en-US" dirty="0">
                <a:solidFill>
                  <a:srgbClr val="FFFFFF"/>
                </a:solidFill>
              </a:rPr>
              <a:t>in improved consistency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Served </a:t>
            </a:r>
            <a:r>
              <a:rPr lang="en-US" dirty="0">
                <a:solidFill>
                  <a:srgbClr val="FFFFFF"/>
                </a:solidFill>
              </a:rPr>
              <a:t>as </a:t>
            </a:r>
            <a:r>
              <a:rPr lang="en-US" dirty="0" smtClean="0">
                <a:solidFill>
                  <a:srgbClr val="FFFFFF"/>
                </a:solidFill>
              </a:rPr>
              <a:t>training</a:t>
            </a:r>
          </a:p>
          <a:p>
            <a:pPr lvl="0">
              <a:buBlip>
                <a:blip r:embed="rId2"/>
              </a:buBlip>
            </a:pPr>
            <a:r>
              <a:rPr lang="en-US" dirty="0" smtClean="0">
                <a:solidFill>
                  <a:srgbClr val="FFFFFF"/>
                </a:solidFill>
              </a:rPr>
              <a:t> Great feedback about the assets we are measuring</a:t>
            </a:r>
            <a:endParaRPr lang="en-US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KEVIN\AppData\Local\Microsoft\Windows\INetCache\IE\T53MU0Q0\Feedback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0" y="1600200"/>
            <a:ext cx="30734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097359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Trebuchet MS"/>
        <a:ea typeface="ヒラギノ角ゴ ProN W6"/>
        <a:cs typeface="ヒラギノ角ゴ ProN W6"/>
      </a:majorFont>
      <a:minorFont>
        <a:latin typeface="Trebuchet M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3666</TotalTime>
  <Pages>0</Pages>
  <Words>339</Words>
  <Characters>0</Characters>
  <Application>Microsoft Office PowerPoint</Application>
  <PresentationFormat>Custom</PresentationFormat>
  <Lines>0</Lines>
  <Paragraphs>92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Title &amp; Subtitle</vt:lpstr>
      <vt:lpstr>Peer Exchange Domestic Scan Tour 14-01  Selecting Performance Measures and Setting Performance Targets  Kevin E. Griffin  P.E. Director of Maintenance Planning Utah Department of Transportation  </vt:lpstr>
      <vt:lpstr>Selecting Performance Measures and Setting Performance Targets</vt:lpstr>
      <vt:lpstr>Selecting Performance Measures and Setting Performance Targets</vt:lpstr>
      <vt:lpstr>Selecting Performance Measures and Setting Performance Targets</vt:lpstr>
      <vt:lpstr>How Does MMQA+ Work</vt:lpstr>
      <vt:lpstr>MMQA+ Groups</vt:lpstr>
      <vt:lpstr>MMQA+ Measurement  Frequency</vt:lpstr>
      <vt:lpstr>MMQA+ Measurement Frequency</vt:lpstr>
      <vt:lpstr>MMQA+ Quality Assurance</vt:lpstr>
      <vt:lpstr>MMQA+ Coalition</vt:lpstr>
      <vt:lpstr>MMQA+ Coalition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Landscape of UDOT</dc:title>
  <dc:creator>Kevin</dc:creator>
  <cp:lastModifiedBy>KEVIN GRIFFIN</cp:lastModifiedBy>
  <cp:revision>347</cp:revision>
  <cp:lastPrinted>2015-10-01T17:33:56Z</cp:lastPrinted>
  <dcterms:created xsi:type="dcterms:W3CDTF">2011-01-10T15:45:01Z</dcterms:created>
  <dcterms:modified xsi:type="dcterms:W3CDTF">2018-09-13T21:44:21Z</dcterms:modified>
</cp:coreProperties>
</file>