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8"/>
  </p:notesMasterIdLst>
  <p:sldIdLst>
    <p:sldId id="257" r:id="rId5"/>
    <p:sldId id="287" r:id="rId6"/>
    <p:sldId id="259" r:id="rId7"/>
    <p:sldId id="288" r:id="rId8"/>
    <p:sldId id="290" r:id="rId9"/>
    <p:sldId id="291" r:id="rId10"/>
    <p:sldId id="293" r:id="rId11"/>
    <p:sldId id="292" r:id="rId12"/>
    <p:sldId id="289" r:id="rId13"/>
    <p:sldId id="294" r:id="rId14"/>
    <p:sldId id="296" r:id="rId15"/>
    <p:sldId id="297" r:id="rId16"/>
    <p:sldId id="28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1464"/>
    <a:srgbClr val="153879"/>
    <a:srgbClr val="D7181F"/>
    <a:srgbClr val="1F4284"/>
    <a:srgbClr val="1F4283"/>
    <a:srgbClr val="0054A8"/>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34" autoAdjust="0"/>
    <p:restoredTop sz="94643" autoAdjust="0"/>
  </p:normalViewPr>
  <p:slideViewPr>
    <p:cSldViewPr>
      <p:cViewPr varScale="1">
        <p:scale>
          <a:sx n="53" d="100"/>
          <a:sy n="53" d="100"/>
        </p:scale>
        <p:origin x="1181" y="43"/>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A8FD38-B002-4CAD-9D99-1F0D41176737}" type="datetimeFigureOut">
              <a:rPr lang="en-US" smtClean="0"/>
              <a:t>9/18/2018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EC9AAC-B1C4-4D2C-91D0-85CFAF83A1B3}" type="slidenum">
              <a:rPr lang="en-US" smtClean="0"/>
              <a:t>‹#›</a:t>
            </a:fld>
            <a:endParaRPr lang="en-US"/>
          </a:p>
        </p:txBody>
      </p:sp>
    </p:spTree>
    <p:extLst>
      <p:ext uri="{BB962C8B-B14F-4D97-AF65-F5344CB8AC3E}">
        <p14:creationId xmlns:p14="http://schemas.microsoft.com/office/powerpoint/2010/main" val="1767996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 Slide - Option 2">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2514600"/>
            <a:ext cx="7315200" cy="914400"/>
          </a:xfrm>
          <a:prstGeom prst="rect">
            <a:avLst/>
          </a:prstGeom>
          <a:effectLst/>
        </p:spPr>
        <p:txBody>
          <a:bodyPr anchor="b">
            <a:normAutofit/>
          </a:bodyPr>
          <a:lstStyle>
            <a:lvl1pPr algn="ctr">
              <a:defRPr sz="2800">
                <a:solidFill>
                  <a:srgbClr val="1F4283"/>
                </a:solidFill>
              </a:defRPr>
            </a:lvl1pPr>
          </a:lstStyle>
          <a:p>
            <a:r>
              <a:rPr lang="en-US" dirty="0"/>
              <a:t>Click To Edit Master Title Style</a:t>
            </a:r>
          </a:p>
        </p:txBody>
      </p:sp>
      <p:sp>
        <p:nvSpPr>
          <p:cNvPr id="3" name="Subtitle 2"/>
          <p:cNvSpPr>
            <a:spLocks noGrp="1"/>
          </p:cNvSpPr>
          <p:nvPr>
            <p:ph type="subTitle" idx="1" hasCustomPrompt="1"/>
          </p:nvPr>
        </p:nvSpPr>
        <p:spPr>
          <a:xfrm>
            <a:off x="914400" y="3429002"/>
            <a:ext cx="7315200" cy="914399"/>
          </a:xfrm>
          <a:prstGeom prst="rect">
            <a:avLst/>
          </a:prstGeom>
        </p:spPr>
        <p:txBody>
          <a:bodyPr anchor="t">
            <a:normAutofit/>
          </a:bodyPr>
          <a:lstStyle>
            <a:lvl1pPr marL="0" indent="0" algn="ctr">
              <a:buNone/>
              <a:defRPr sz="1800" cap="none">
                <a:solidFill>
                  <a:srgbClr val="D72E2A"/>
                </a:solidFill>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709590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econdary Slide - Option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5894" y="990600"/>
            <a:ext cx="8272212" cy="609600"/>
          </a:xfrm>
          <a:prstGeom prst="rect">
            <a:avLst/>
          </a:prstGeom>
        </p:spPr>
        <p:txBody>
          <a:bodyPr anchor="t">
            <a:normAutofit/>
          </a:bodyPr>
          <a:lstStyle>
            <a:lvl1pPr>
              <a:defRPr sz="2400" b="1">
                <a:solidFill>
                  <a:srgbClr val="153879"/>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435898" y="1600200"/>
            <a:ext cx="8272211" cy="4572000"/>
          </a:xfrm>
          <a:prstGeom prst="rect">
            <a:avLst/>
          </a:prstGeom>
        </p:spPr>
        <p:txBody>
          <a:bodyPr>
            <a:normAutofit/>
          </a:bodyPr>
          <a:lstStyle>
            <a:lvl1pPr>
              <a:buClr>
                <a:srgbClr val="1F4283"/>
              </a:buClr>
              <a:defRPr sz="1800">
                <a:latin typeface="Arial" panose="020B0604020202020204" pitchFamily="34" charset="0"/>
                <a:cs typeface="Arial" panose="020B0604020202020204" pitchFamily="34" charset="0"/>
              </a:defRPr>
            </a:lvl1pPr>
            <a:lvl2pPr>
              <a:buClr>
                <a:srgbClr val="1F4283"/>
              </a:buClr>
              <a:defRPr sz="1500">
                <a:latin typeface="Arial" panose="020B0604020202020204" pitchFamily="34" charset="0"/>
                <a:cs typeface="Arial" panose="020B0604020202020204" pitchFamily="34" charset="0"/>
              </a:defRPr>
            </a:lvl2pPr>
            <a:lvl3pPr>
              <a:buClr>
                <a:srgbClr val="1F4283"/>
              </a:buClr>
              <a:defRPr sz="1500">
                <a:latin typeface="Arial" panose="020B0604020202020204" pitchFamily="34" charset="0"/>
                <a:cs typeface="Arial" panose="020B0604020202020204" pitchFamily="34" charset="0"/>
              </a:defRPr>
            </a:lvl3pPr>
            <a:lvl4pPr>
              <a:buClr>
                <a:srgbClr val="1F4283"/>
              </a:buClr>
              <a:defRPr sz="1200">
                <a:latin typeface="Arial" panose="020B0604020202020204" pitchFamily="34" charset="0"/>
                <a:cs typeface="Arial" panose="020B0604020202020204" pitchFamily="34" charset="0"/>
              </a:defRPr>
            </a:lvl4pPr>
            <a:lvl5pPr>
              <a:buClr>
                <a:srgbClr val="1F4283"/>
              </a:buClr>
              <a:defRPr sz="12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62716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Secondary Slide - Option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5895" y="990600"/>
            <a:ext cx="8272212" cy="609600"/>
          </a:xfrm>
          <a:prstGeom prst="rect">
            <a:avLst/>
          </a:prstGeom>
        </p:spPr>
        <p:txBody>
          <a:bodyPr>
            <a:normAutofit/>
          </a:bodyPr>
          <a:lstStyle>
            <a:lvl1pPr>
              <a:defRPr sz="2400">
                <a:solidFill>
                  <a:srgbClr val="153879"/>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sz="half" idx="1" hasCustomPrompt="1"/>
          </p:nvPr>
        </p:nvSpPr>
        <p:spPr>
          <a:xfrm>
            <a:off x="435898" y="1600200"/>
            <a:ext cx="4066793" cy="4572000"/>
          </a:xfrm>
          <a:prstGeom prst="rect">
            <a:avLst/>
          </a:prstGeom>
        </p:spPr>
        <p:txBody>
          <a:bodyPr>
            <a:normAutofit/>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4641313" y="1591733"/>
            <a:ext cx="4066794" cy="4572000"/>
          </a:xfrm>
          <a:prstGeom prst="rect">
            <a:avLst/>
          </a:prstGeom>
        </p:spPr>
        <p:txBody>
          <a:bodyPr>
            <a:normAutofit/>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79491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ondary Slide - Media">
    <p:spTree>
      <p:nvGrpSpPr>
        <p:cNvPr id="1" name=""/>
        <p:cNvGrpSpPr/>
        <p:nvPr/>
      </p:nvGrpSpPr>
      <p:grpSpPr>
        <a:xfrm>
          <a:off x="0" y="0"/>
          <a:ext cx="0" cy="0"/>
          <a:chOff x="0" y="0"/>
          <a:chExt cx="0" cy="0"/>
        </a:xfrm>
      </p:grpSpPr>
      <p:sp>
        <p:nvSpPr>
          <p:cNvPr id="5" name="Media Placeholder 4"/>
          <p:cNvSpPr>
            <a:spLocks noGrp="1"/>
          </p:cNvSpPr>
          <p:nvPr>
            <p:ph type="media" sz="quarter" idx="10"/>
          </p:nvPr>
        </p:nvSpPr>
        <p:spPr>
          <a:xfrm>
            <a:off x="435895" y="1600200"/>
            <a:ext cx="8245161" cy="4572000"/>
          </a:xfrm>
          <a:prstGeom prst="rect">
            <a:avLst/>
          </a:prstGeom>
        </p:spPr>
        <p:txBody>
          <a:bodyPr/>
          <a:lstStyle/>
          <a:p>
            <a:endParaRPr lang="en-US"/>
          </a:p>
        </p:txBody>
      </p:sp>
      <p:sp>
        <p:nvSpPr>
          <p:cNvPr id="4" name="Title 1"/>
          <p:cNvSpPr>
            <a:spLocks noGrp="1"/>
          </p:cNvSpPr>
          <p:nvPr>
            <p:ph type="title" hasCustomPrompt="1"/>
          </p:nvPr>
        </p:nvSpPr>
        <p:spPr>
          <a:xfrm>
            <a:off x="435895" y="990600"/>
            <a:ext cx="8272212" cy="609600"/>
          </a:xfrm>
          <a:prstGeom prst="rect">
            <a:avLst/>
          </a:prstGeom>
        </p:spPr>
        <p:txBody>
          <a:bodyPr>
            <a:normAutofit/>
          </a:bodyPr>
          <a:lstStyle>
            <a:lvl1pPr>
              <a:defRPr sz="2400">
                <a:solidFill>
                  <a:srgbClr val="153879"/>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296115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ondary Slide - Media">
    <p:spTree>
      <p:nvGrpSpPr>
        <p:cNvPr id="1" name=""/>
        <p:cNvGrpSpPr/>
        <p:nvPr/>
      </p:nvGrpSpPr>
      <p:grpSpPr>
        <a:xfrm>
          <a:off x="0" y="0"/>
          <a:ext cx="0" cy="0"/>
          <a:chOff x="0" y="0"/>
          <a:chExt cx="0" cy="0"/>
        </a:xfrm>
      </p:grpSpPr>
      <p:sp>
        <p:nvSpPr>
          <p:cNvPr id="5" name="Media Placeholder 4"/>
          <p:cNvSpPr>
            <a:spLocks noGrp="1"/>
          </p:cNvSpPr>
          <p:nvPr>
            <p:ph type="media" sz="quarter" idx="10"/>
          </p:nvPr>
        </p:nvSpPr>
        <p:spPr>
          <a:xfrm>
            <a:off x="435895" y="1600200"/>
            <a:ext cx="8272212" cy="3505200"/>
          </a:xfrm>
          <a:prstGeom prst="rect">
            <a:avLst/>
          </a:prstGeom>
        </p:spPr>
        <p:txBody>
          <a:bodyPr/>
          <a:lstStyle/>
          <a:p>
            <a:endParaRPr lang="en-US"/>
          </a:p>
        </p:txBody>
      </p:sp>
      <p:sp>
        <p:nvSpPr>
          <p:cNvPr id="4" name="Title 1"/>
          <p:cNvSpPr>
            <a:spLocks noGrp="1"/>
          </p:cNvSpPr>
          <p:nvPr>
            <p:ph type="title" hasCustomPrompt="1"/>
          </p:nvPr>
        </p:nvSpPr>
        <p:spPr>
          <a:xfrm>
            <a:off x="435895" y="990600"/>
            <a:ext cx="8272212" cy="609600"/>
          </a:xfrm>
          <a:prstGeom prst="rect">
            <a:avLst/>
          </a:prstGeom>
        </p:spPr>
        <p:txBody>
          <a:bodyPr>
            <a:normAutofit/>
          </a:bodyPr>
          <a:lstStyle>
            <a:lvl1pPr>
              <a:defRPr sz="2400">
                <a:solidFill>
                  <a:srgbClr val="153879"/>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6" name="Content Placeholder 2"/>
          <p:cNvSpPr>
            <a:spLocks noGrp="1"/>
          </p:cNvSpPr>
          <p:nvPr>
            <p:ph idx="1" hasCustomPrompt="1"/>
          </p:nvPr>
        </p:nvSpPr>
        <p:spPr>
          <a:xfrm>
            <a:off x="435898" y="5105400"/>
            <a:ext cx="8272211" cy="1066800"/>
          </a:xfrm>
          <a:prstGeom prst="rect">
            <a:avLst/>
          </a:prstGeom>
        </p:spPr>
        <p:txBody>
          <a:bodyPr>
            <a:normAutofit/>
          </a:bodyPr>
          <a:lstStyle>
            <a:lvl1pPr marL="0" indent="0">
              <a:buClr>
                <a:srgbClr val="1F4283"/>
              </a:buClr>
              <a:buNone/>
              <a:defRPr sz="1200" b="0">
                <a:latin typeface="Arial" panose="020B0604020202020204" pitchFamily="34" charset="0"/>
                <a:cs typeface="Arial" panose="020B0604020202020204" pitchFamily="34" charset="0"/>
              </a:defRPr>
            </a:lvl1pPr>
            <a:lvl2pPr>
              <a:buClr>
                <a:srgbClr val="1F4283"/>
              </a:buClr>
              <a:defRPr sz="1500">
                <a:latin typeface="Arial" panose="020B0604020202020204" pitchFamily="34" charset="0"/>
                <a:cs typeface="Arial" panose="020B0604020202020204" pitchFamily="34" charset="0"/>
              </a:defRPr>
            </a:lvl2pPr>
            <a:lvl3pPr marL="354375" indent="0">
              <a:buClr>
                <a:srgbClr val="1F4283"/>
              </a:buClr>
              <a:buNone/>
              <a:defRPr sz="1500">
                <a:latin typeface="Arial" panose="020B0604020202020204" pitchFamily="34" charset="0"/>
                <a:cs typeface="Arial" panose="020B0604020202020204" pitchFamily="34" charset="0"/>
              </a:defRPr>
            </a:lvl3pPr>
            <a:lvl4pPr>
              <a:buClr>
                <a:srgbClr val="1F4283"/>
              </a:buClr>
              <a:defRPr sz="1200">
                <a:latin typeface="Arial" panose="020B0604020202020204" pitchFamily="34" charset="0"/>
                <a:cs typeface="Arial" panose="020B0604020202020204" pitchFamily="34" charset="0"/>
              </a:defRPr>
            </a:lvl4pPr>
            <a:lvl5pPr>
              <a:buClr>
                <a:srgbClr val="1F4283"/>
              </a:buClr>
              <a:defRPr sz="1200">
                <a:latin typeface="Arial" panose="020B0604020202020204" pitchFamily="34" charset="0"/>
                <a:cs typeface="Arial" panose="020B0604020202020204" pitchFamily="34" charset="0"/>
              </a:defRPr>
            </a:lvl5pPr>
          </a:lstStyle>
          <a:p>
            <a:pPr lvl="0"/>
            <a:r>
              <a:rPr lang="en-US" dirty="0"/>
              <a:t>Third level</a:t>
            </a:r>
          </a:p>
        </p:txBody>
      </p:sp>
    </p:spTree>
    <p:extLst>
      <p:ext uri="{BB962C8B-B14F-4D97-AF65-F5344CB8AC3E}">
        <p14:creationId xmlns:p14="http://schemas.microsoft.com/office/powerpoint/2010/main" val="1997532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ondary Slide - Chart">
    <p:spTree>
      <p:nvGrpSpPr>
        <p:cNvPr id="1" name=""/>
        <p:cNvGrpSpPr/>
        <p:nvPr/>
      </p:nvGrpSpPr>
      <p:grpSpPr>
        <a:xfrm>
          <a:off x="0" y="0"/>
          <a:ext cx="0" cy="0"/>
          <a:chOff x="0" y="0"/>
          <a:chExt cx="0" cy="0"/>
        </a:xfrm>
      </p:grpSpPr>
      <p:sp>
        <p:nvSpPr>
          <p:cNvPr id="3" name="Chart Placeholder 2"/>
          <p:cNvSpPr>
            <a:spLocks noGrp="1"/>
          </p:cNvSpPr>
          <p:nvPr>
            <p:ph type="chart" sz="quarter" idx="10"/>
          </p:nvPr>
        </p:nvSpPr>
        <p:spPr>
          <a:xfrm>
            <a:off x="435894" y="1600200"/>
            <a:ext cx="8245162" cy="4572000"/>
          </a:xfrm>
          <a:prstGeom prst="rect">
            <a:avLst/>
          </a:prstGeom>
        </p:spPr>
        <p:txBody>
          <a:bodyPr/>
          <a:lstStyle/>
          <a:p>
            <a:endParaRPr lang="en-US"/>
          </a:p>
        </p:txBody>
      </p:sp>
      <p:sp>
        <p:nvSpPr>
          <p:cNvPr id="4" name="Title 1"/>
          <p:cNvSpPr>
            <a:spLocks noGrp="1"/>
          </p:cNvSpPr>
          <p:nvPr>
            <p:ph type="title" hasCustomPrompt="1"/>
          </p:nvPr>
        </p:nvSpPr>
        <p:spPr>
          <a:xfrm>
            <a:off x="435895" y="990600"/>
            <a:ext cx="8272212" cy="609600"/>
          </a:xfrm>
          <a:prstGeom prst="rect">
            <a:avLst/>
          </a:prstGeom>
        </p:spPr>
        <p:txBody>
          <a:bodyPr>
            <a:normAutofit/>
          </a:bodyPr>
          <a:lstStyle>
            <a:lvl1pPr>
              <a:defRPr sz="2400">
                <a:solidFill>
                  <a:srgbClr val="153879"/>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99045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334901" y="457200"/>
            <a:ext cx="2777490" cy="94997"/>
          </a:xfrm>
          <a:prstGeom prst="rect">
            <a:avLst/>
          </a:prstGeom>
          <a:solidFill>
            <a:srgbClr val="1F4283">
              <a:alpha val="94902"/>
            </a:srgbClr>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6031610" y="453643"/>
            <a:ext cx="2777490" cy="98554"/>
          </a:xfrm>
          <a:prstGeom prst="rect">
            <a:avLst/>
          </a:prstGeom>
          <a:solidFill>
            <a:srgbClr val="5174B5"/>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181373" y="457200"/>
            <a:ext cx="2777490" cy="91440"/>
          </a:xfrm>
          <a:prstGeom prst="rect">
            <a:avLst/>
          </a:prstGeom>
          <a:solidFill>
            <a:srgbClr val="3D60A1"/>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17"/>
          <p:cNvSpPr/>
          <p:nvPr userDrawn="1"/>
        </p:nvSpPr>
        <p:spPr>
          <a:xfrm>
            <a:off x="0" y="6316936"/>
            <a:ext cx="9144000" cy="541064"/>
          </a:xfrm>
          <a:prstGeom prst="rect">
            <a:avLst/>
          </a:prstGeom>
          <a:solidFill>
            <a:srgbClr val="153879"/>
          </a:solidFill>
          <a:ln>
            <a:noFill/>
          </a:ln>
          <a:effectLst/>
        </p:spPr>
        <p:style>
          <a:lnRef idx="1">
            <a:schemeClr val="accent1"/>
          </a:lnRef>
          <a:fillRef idx="3">
            <a:schemeClr val="accent1"/>
          </a:fillRef>
          <a:effectRef idx="2">
            <a:schemeClr val="accent1"/>
          </a:effectRef>
          <a:fontRef idx="minor">
            <a:schemeClr val="lt1"/>
          </a:fontRef>
        </p:style>
      </p:sp>
      <p:pic>
        <p:nvPicPr>
          <p:cNvPr id="12" name="Picture 1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3886200" y="209550"/>
            <a:ext cx="1371600" cy="628650"/>
          </a:xfrm>
          <a:prstGeom prst="rect">
            <a:avLst/>
          </a:prstGeom>
        </p:spPr>
      </p:pic>
      <p:sp>
        <p:nvSpPr>
          <p:cNvPr id="4" name="TextBox 3"/>
          <p:cNvSpPr txBox="1"/>
          <p:nvPr userDrawn="1"/>
        </p:nvSpPr>
        <p:spPr>
          <a:xfrm>
            <a:off x="1828800" y="6428603"/>
            <a:ext cx="5486400" cy="276999"/>
          </a:xfrm>
          <a:prstGeom prst="rect">
            <a:avLst/>
          </a:prstGeom>
          <a:noFill/>
        </p:spPr>
        <p:txBody>
          <a:bodyPr wrap="square" rtlCol="0">
            <a:spAutoFit/>
          </a:bodyPr>
          <a:lstStyle/>
          <a:p>
            <a:pPr algn="ctr"/>
            <a:r>
              <a:rPr lang="en-US" sz="1200" b="1" dirty="0">
                <a:solidFill>
                  <a:schemeClr val="bg1"/>
                </a:solidFill>
                <a:latin typeface="Arial" panose="020B0604020202020204" pitchFamily="34" charset="0"/>
                <a:cs typeface="Arial" panose="020B0604020202020204" pitchFamily="34" charset="0"/>
              </a:rPr>
              <a:t>Florida Department of Transportation</a:t>
            </a:r>
          </a:p>
        </p:txBody>
      </p:sp>
    </p:spTree>
    <p:extLst>
      <p:ext uri="{BB962C8B-B14F-4D97-AF65-F5344CB8AC3E}">
        <p14:creationId xmlns:p14="http://schemas.microsoft.com/office/powerpoint/2010/main" val="42346054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5" r:id="rId4"/>
    <p:sldLayoutId id="2147483686" r:id="rId5"/>
    <p:sldLayoutId id="2147483685"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257175" rtl="0" eaLnBrk="1" latinLnBrk="0" hangingPunct="1">
        <a:spcBef>
          <a:spcPct val="0"/>
        </a:spcBef>
        <a:buNone/>
        <a:defRPr sz="2400" b="1" kern="1200" cap="none">
          <a:solidFill>
            <a:srgbClr val="335697"/>
          </a:solidFill>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2125" indent="-172125" algn="l" defTabSz="257175" rtl="0" eaLnBrk="1" latinLnBrk="0" hangingPunct="1">
        <a:spcBef>
          <a:spcPct val="20000"/>
        </a:spcBef>
        <a:spcAft>
          <a:spcPts val="338"/>
        </a:spcAft>
        <a:buClr>
          <a:srgbClr val="153879"/>
        </a:buClr>
        <a:buSzPct val="92000"/>
        <a:buFont typeface="Wingdings 2" panose="05020102010507070707" pitchFamily="18" charset="2"/>
        <a:buChar char=""/>
        <a:defRPr sz="1800" b="1" kern="1200">
          <a:solidFill>
            <a:schemeClr val="tx2"/>
          </a:solidFill>
          <a:latin typeface="Arial" panose="020B0604020202020204" pitchFamily="34" charset="0"/>
          <a:ea typeface="+mn-ea"/>
          <a:cs typeface="Arial" panose="020B0604020202020204" pitchFamily="34" charset="0"/>
        </a:defRPr>
      </a:lvl1pPr>
      <a:lvl2pPr marL="354375" indent="-172125" algn="l" defTabSz="257175" rtl="0" eaLnBrk="1" latinLnBrk="0" hangingPunct="1">
        <a:spcBef>
          <a:spcPct val="20000"/>
        </a:spcBef>
        <a:spcAft>
          <a:spcPts val="338"/>
        </a:spcAft>
        <a:buClr>
          <a:srgbClr val="153879"/>
        </a:buClr>
        <a:buSzPct val="92000"/>
        <a:buFont typeface="Wingdings 2" panose="05020102010507070707" pitchFamily="18" charset="2"/>
        <a:buChar char=""/>
        <a:defRPr sz="1500" kern="1200">
          <a:solidFill>
            <a:schemeClr val="tx2"/>
          </a:solidFill>
          <a:latin typeface="Arial" panose="020B0604020202020204" pitchFamily="34" charset="0"/>
          <a:ea typeface="+mn-ea"/>
          <a:cs typeface="Arial" panose="020B0604020202020204" pitchFamily="34" charset="0"/>
        </a:defRPr>
      </a:lvl2pPr>
      <a:lvl3pPr marL="506250" indent="-151875" algn="l" defTabSz="257175" rtl="0" eaLnBrk="1" latinLnBrk="0" hangingPunct="1">
        <a:spcBef>
          <a:spcPct val="20000"/>
        </a:spcBef>
        <a:spcAft>
          <a:spcPts val="338"/>
        </a:spcAft>
        <a:buClr>
          <a:srgbClr val="153879"/>
        </a:buClr>
        <a:buSzPct val="92000"/>
        <a:buFont typeface="Wingdings 2" panose="05020102010507070707" pitchFamily="18" charset="2"/>
        <a:buChar char=""/>
        <a:defRPr sz="1500" kern="1200">
          <a:solidFill>
            <a:schemeClr val="tx2"/>
          </a:solidFill>
          <a:latin typeface="Arial" panose="020B0604020202020204" pitchFamily="34" charset="0"/>
          <a:ea typeface="+mn-ea"/>
          <a:cs typeface="Arial" panose="020B0604020202020204" pitchFamily="34" charset="0"/>
        </a:defRPr>
      </a:lvl3pPr>
      <a:lvl4pPr marL="698625" indent="-131625" algn="l" defTabSz="257175" rtl="0" eaLnBrk="1" latinLnBrk="0" hangingPunct="1">
        <a:spcBef>
          <a:spcPct val="20000"/>
        </a:spcBef>
        <a:spcAft>
          <a:spcPts val="338"/>
        </a:spcAft>
        <a:buClr>
          <a:srgbClr val="153879"/>
        </a:buClr>
        <a:buSzPct val="92000"/>
        <a:buFont typeface="Wingdings 2" panose="05020102010507070707" pitchFamily="18" charset="2"/>
        <a:buChar char=""/>
        <a:defRPr sz="1200" kern="1200">
          <a:solidFill>
            <a:schemeClr val="tx2"/>
          </a:solidFill>
          <a:latin typeface="Arial" panose="020B0604020202020204" pitchFamily="34" charset="0"/>
          <a:ea typeface="+mn-ea"/>
          <a:cs typeface="Arial" panose="020B0604020202020204" pitchFamily="34" charset="0"/>
        </a:defRPr>
      </a:lvl4pPr>
      <a:lvl5pPr marL="901125" indent="-131625" algn="l" defTabSz="257175" rtl="0" eaLnBrk="1" latinLnBrk="0" hangingPunct="1">
        <a:spcBef>
          <a:spcPct val="20000"/>
        </a:spcBef>
        <a:spcAft>
          <a:spcPts val="338"/>
        </a:spcAft>
        <a:buClr>
          <a:srgbClr val="153879"/>
        </a:buClr>
        <a:buSzPct val="92000"/>
        <a:buFont typeface="Wingdings 2" panose="05020102010507070707" pitchFamily="18" charset="2"/>
        <a:buChar char=""/>
        <a:defRPr sz="1200" kern="1200">
          <a:solidFill>
            <a:schemeClr val="tx2"/>
          </a:solidFill>
          <a:latin typeface="Arial" panose="020B0604020202020204" pitchFamily="34" charset="0"/>
          <a:ea typeface="+mn-ea"/>
          <a:cs typeface="Arial" panose="020B0604020202020204" pitchFamily="34" charset="0"/>
        </a:defRPr>
      </a:lvl5pPr>
      <a:lvl6pPr marL="1068750" indent="-128588" algn="l" defTabSz="257175" rtl="0" eaLnBrk="1" latinLnBrk="0" hangingPunct="1">
        <a:spcBef>
          <a:spcPct val="20000"/>
        </a:spcBef>
        <a:spcAft>
          <a:spcPts val="338"/>
        </a:spcAft>
        <a:buClr>
          <a:schemeClr val="accent2"/>
        </a:buClr>
        <a:buSzPct val="92000"/>
        <a:buFont typeface="Wingdings 2" panose="05020102010507070707" pitchFamily="18" charset="2"/>
        <a:buChar char=""/>
        <a:defRPr sz="675" kern="1200">
          <a:solidFill>
            <a:schemeClr val="tx2"/>
          </a:solidFill>
          <a:latin typeface="+mn-lt"/>
          <a:ea typeface="+mn-ea"/>
          <a:cs typeface="+mn-cs"/>
        </a:defRPr>
      </a:lvl6pPr>
      <a:lvl7pPr marL="1237500" indent="-128588" algn="l" defTabSz="257175" rtl="0" eaLnBrk="1" latinLnBrk="0" hangingPunct="1">
        <a:spcBef>
          <a:spcPct val="20000"/>
        </a:spcBef>
        <a:spcAft>
          <a:spcPts val="338"/>
        </a:spcAft>
        <a:buClr>
          <a:schemeClr val="accent2"/>
        </a:buClr>
        <a:buSzPct val="92000"/>
        <a:buFont typeface="Wingdings 2" panose="05020102010507070707" pitchFamily="18" charset="2"/>
        <a:buChar char=""/>
        <a:defRPr sz="675" kern="1200">
          <a:solidFill>
            <a:schemeClr val="tx2"/>
          </a:solidFill>
          <a:latin typeface="+mn-lt"/>
          <a:ea typeface="+mn-ea"/>
          <a:cs typeface="+mn-cs"/>
        </a:defRPr>
      </a:lvl7pPr>
      <a:lvl8pPr marL="1406250" indent="-128588" algn="l" defTabSz="257175" rtl="0" eaLnBrk="1" latinLnBrk="0" hangingPunct="1">
        <a:spcBef>
          <a:spcPct val="20000"/>
        </a:spcBef>
        <a:spcAft>
          <a:spcPts val="338"/>
        </a:spcAft>
        <a:buClr>
          <a:schemeClr val="accent2"/>
        </a:buClr>
        <a:buSzPct val="92000"/>
        <a:buFont typeface="Wingdings 2" panose="05020102010507070707" pitchFamily="18" charset="2"/>
        <a:buChar char=""/>
        <a:defRPr sz="675" kern="1200">
          <a:solidFill>
            <a:schemeClr val="tx2"/>
          </a:solidFill>
          <a:latin typeface="+mn-lt"/>
          <a:ea typeface="+mn-ea"/>
          <a:cs typeface="+mn-cs"/>
        </a:defRPr>
      </a:lvl8pPr>
      <a:lvl9pPr marL="1575000" indent="-128588" algn="l" defTabSz="257175" rtl="0" eaLnBrk="1" latinLnBrk="0" hangingPunct="1">
        <a:spcBef>
          <a:spcPct val="20000"/>
        </a:spcBef>
        <a:spcAft>
          <a:spcPts val="338"/>
        </a:spcAft>
        <a:buClr>
          <a:schemeClr val="accent2"/>
        </a:buClr>
        <a:buSzPct val="92000"/>
        <a:buFont typeface="Wingdings 2" panose="05020102010507070707" pitchFamily="18" charset="2"/>
        <a:buChar char=""/>
        <a:defRPr sz="675" kern="1200">
          <a:solidFill>
            <a:schemeClr val="tx2"/>
          </a:solidFill>
          <a:latin typeface="+mn-lt"/>
          <a:ea typeface="+mn-ea"/>
          <a:cs typeface="+mn-cs"/>
        </a:defRPr>
      </a:lvl9pPr>
    </p:bodyStyle>
    <p:otherStyle>
      <a:defPPr>
        <a:defRPr lang="en-US"/>
      </a:defPPr>
      <a:lvl1pPr marL="0" algn="l" defTabSz="257175" rtl="0" eaLnBrk="1" latinLnBrk="0" hangingPunct="1">
        <a:defRPr sz="1013" kern="1200">
          <a:solidFill>
            <a:schemeClr val="tx1"/>
          </a:solidFill>
          <a:latin typeface="+mn-lt"/>
          <a:ea typeface="+mn-ea"/>
          <a:cs typeface="+mn-cs"/>
        </a:defRPr>
      </a:lvl1pPr>
      <a:lvl2pPr marL="257175" algn="l" defTabSz="257175" rtl="0" eaLnBrk="1" latinLnBrk="0" hangingPunct="1">
        <a:defRPr sz="1013" kern="1200">
          <a:solidFill>
            <a:schemeClr val="tx1"/>
          </a:solidFill>
          <a:latin typeface="+mn-lt"/>
          <a:ea typeface="+mn-ea"/>
          <a:cs typeface="+mn-cs"/>
        </a:defRPr>
      </a:lvl2pPr>
      <a:lvl3pPr marL="514350" algn="l" defTabSz="257175" rtl="0" eaLnBrk="1" latinLnBrk="0" hangingPunct="1">
        <a:defRPr sz="1013" kern="1200">
          <a:solidFill>
            <a:schemeClr val="tx1"/>
          </a:solidFill>
          <a:latin typeface="+mn-lt"/>
          <a:ea typeface="+mn-ea"/>
          <a:cs typeface="+mn-cs"/>
        </a:defRPr>
      </a:lvl3pPr>
      <a:lvl4pPr marL="771525" algn="l" defTabSz="257175" rtl="0" eaLnBrk="1" latinLnBrk="0" hangingPunct="1">
        <a:defRPr sz="1013" kern="1200">
          <a:solidFill>
            <a:schemeClr val="tx1"/>
          </a:solidFill>
          <a:latin typeface="+mn-lt"/>
          <a:ea typeface="+mn-ea"/>
          <a:cs typeface="+mn-cs"/>
        </a:defRPr>
      </a:lvl4pPr>
      <a:lvl5pPr marL="1028700" algn="l" defTabSz="257175" rtl="0" eaLnBrk="1" latinLnBrk="0" hangingPunct="1">
        <a:defRPr sz="1013" kern="1200">
          <a:solidFill>
            <a:schemeClr val="tx1"/>
          </a:solidFill>
          <a:latin typeface="+mn-lt"/>
          <a:ea typeface="+mn-ea"/>
          <a:cs typeface="+mn-cs"/>
        </a:defRPr>
      </a:lvl5pPr>
      <a:lvl6pPr marL="1285875" algn="l" defTabSz="257175" rtl="0" eaLnBrk="1" latinLnBrk="0" hangingPunct="1">
        <a:defRPr sz="1013" kern="1200">
          <a:solidFill>
            <a:schemeClr val="tx1"/>
          </a:solidFill>
          <a:latin typeface="+mn-lt"/>
          <a:ea typeface="+mn-ea"/>
          <a:cs typeface="+mn-cs"/>
        </a:defRPr>
      </a:lvl6pPr>
      <a:lvl7pPr marL="1543050" algn="l" defTabSz="257175" rtl="0" eaLnBrk="1" latinLnBrk="0" hangingPunct="1">
        <a:defRPr sz="1013" kern="1200">
          <a:solidFill>
            <a:schemeClr val="tx1"/>
          </a:solidFill>
          <a:latin typeface="+mn-lt"/>
          <a:ea typeface="+mn-ea"/>
          <a:cs typeface="+mn-cs"/>
        </a:defRPr>
      </a:lvl7pPr>
      <a:lvl8pPr marL="1800225" algn="l" defTabSz="257175" rtl="0" eaLnBrk="1" latinLnBrk="0" hangingPunct="1">
        <a:defRPr sz="1013" kern="1200">
          <a:solidFill>
            <a:schemeClr val="tx1"/>
          </a:solidFill>
          <a:latin typeface="+mn-lt"/>
          <a:ea typeface="+mn-ea"/>
          <a:cs typeface="+mn-cs"/>
        </a:defRPr>
      </a:lvl8pPr>
      <a:lvl9pPr marL="2057400" algn="l" defTabSz="257175" rtl="0" eaLnBrk="1" latinLnBrk="0" hangingPunct="1">
        <a:defRPr sz="1013"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838200"/>
            <a:ext cx="7315200" cy="3657600"/>
          </a:xfrm>
        </p:spPr>
        <p:txBody>
          <a:bodyPr>
            <a:noAutofit/>
          </a:bodyPr>
          <a:lstStyle/>
          <a:p>
            <a:br>
              <a:rPr lang="en-US" sz="2700" dirty="0"/>
            </a:br>
            <a:br>
              <a:rPr lang="en-US" sz="2700" dirty="0"/>
            </a:br>
            <a:br>
              <a:rPr lang="en-US" sz="2700" dirty="0"/>
            </a:br>
            <a:br>
              <a:rPr lang="en-US" sz="2700" dirty="0"/>
            </a:br>
            <a:br>
              <a:rPr lang="en-US" sz="2700" dirty="0"/>
            </a:br>
            <a:br>
              <a:rPr lang="en-US" sz="2700" dirty="0"/>
            </a:br>
            <a:br>
              <a:rPr lang="en-US" sz="2700" dirty="0"/>
            </a:br>
            <a:br>
              <a:rPr lang="en-US" sz="2700" dirty="0"/>
            </a:br>
            <a:br>
              <a:rPr lang="en-US" sz="2700" dirty="0"/>
            </a:br>
            <a:br>
              <a:rPr lang="en-US" sz="2700" dirty="0"/>
            </a:br>
            <a:br>
              <a:rPr lang="en-US" sz="2700" dirty="0"/>
            </a:br>
            <a:br>
              <a:rPr lang="en-US" sz="2700" dirty="0"/>
            </a:br>
            <a:br>
              <a:rPr lang="en-US" sz="2700" dirty="0"/>
            </a:br>
            <a:br>
              <a:rPr lang="en-US" sz="2700" dirty="0"/>
            </a:br>
            <a:br>
              <a:rPr lang="en-US" sz="2700" dirty="0"/>
            </a:br>
            <a:br>
              <a:rPr lang="en-US" sz="2700" dirty="0"/>
            </a:br>
            <a:r>
              <a:rPr lang="en-US" sz="3200" dirty="0"/>
              <a:t>Maintenance Peer Exchange </a:t>
            </a:r>
            <a:br>
              <a:rPr lang="en-US" dirty="0"/>
            </a:br>
            <a:br>
              <a:rPr lang="en-US" dirty="0"/>
            </a:br>
            <a:r>
              <a:rPr lang="en-US" sz="2400" dirty="0"/>
              <a:t>NCHRP Project No. 20-68A</a:t>
            </a:r>
            <a:br>
              <a:rPr lang="en-US" sz="2400" dirty="0"/>
            </a:br>
            <a:r>
              <a:rPr lang="en-US" sz="2400" dirty="0"/>
              <a:t>Domestic Scan 14-01</a:t>
            </a:r>
            <a:br>
              <a:rPr lang="en-US" sz="2400" dirty="0"/>
            </a:br>
            <a:r>
              <a:rPr lang="en-US" sz="2400" dirty="0"/>
              <a:t>Leading Management Practices for Determining Funding Levels for Maintenance and Preservation</a:t>
            </a:r>
            <a:br>
              <a:rPr lang="en-US" sz="2400" dirty="0"/>
            </a:br>
            <a:br>
              <a:rPr lang="en-US" sz="2400" dirty="0"/>
            </a:br>
            <a:r>
              <a:rPr lang="en-US" sz="2400" dirty="0"/>
              <a:t>September 18, 2018</a:t>
            </a:r>
          </a:p>
        </p:txBody>
      </p:sp>
      <p:sp>
        <p:nvSpPr>
          <p:cNvPr id="3" name="Subtitle 2"/>
          <p:cNvSpPr>
            <a:spLocks noGrp="1"/>
          </p:cNvSpPr>
          <p:nvPr>
            <p:ph type="subTitle" idx="1"/>
          </p:nvPr>
        </p:nvSpPr>
        <p:spPr>
          <a:xfrm>
            <a:off x="914400" y="4800600"/>
            <a:ext cx="7315200" cy="1219200"/>
          </a:xfrm>
        </p:spPr>
        <p:txBody>
          <a:bodyPr>
            <a:normAutofit/>
          </a:bodyPr>
          <a:lstStyle/>
          <a:p>
            <a:r>
              <a:rPr lang="en-US" dirty="0"/>
              <a:t>Rudy Powell</a:t>
            </a:r>
          </a:p>
          <a:p>
            <a:r>
              <a:rPr lang="en-US" dirty="0"/>
              <a:t>Florida Department of Transportation</a:t>
            </a:r>
          </a:p>
          <a:p>
            <a:r>
              <a:rPr lang="en-US" dirty="0"/>
              <a:t>Director, Office of Maintenance</a:t>
            </a:r>
          </a:p>
        </p:txBody>
      </p:sp>
    </p:spTree>
    <p:extLst>
      <p:ext uri="{BB962C8B-B14F-4D97-AF65-F5344CB8AC3E}">
        <p14:creationId xmlns:p14="http://schemas.microsoft.com/office/powerpoint/2010/main" val="791037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94" y="838200"/>
            <a:ext cx="8272212" cy="685800"/>
          </a:xfrm>
        </p:spPr>
        <p:txBody>
          <a:bodyPr anchor="ctr">
            <a:noAutofit/>
          </a:bodyPr>
          <a:lstStyle/>
          <a:p>
            <a:pPr algn="ctr"/>
            <a:r>
              <a:rPr lang="en-US" sz="3200" dirty="0"/>
              <a:t>Discussion Questions</a:t>
            </a:r>
          </a:p>
        </p:txBody>
      </p:sp>
      <p:sp>
        <p:nvSpPr>
          <p:cNvPr id="3" name="Content Placeholder 2"/>
          <p:cNvSpPr>
            <a:spLocks noGrp="1"/>
          </p:cNvSpPr>
          <p:nvPr>
            <p:ph idx="1"/>
          </p:nvPr>
        </p:nvSpPr>
        <p:spPr>
          <a:xfrm>
            <a:off x="435894" y="1676400"/>
            <a:ext cx="8272211" cy="4495799"/>
          </a:xfrm>
        </p:spPr>
        <p:txBody>
          <a:bodyPr>
            <a:noAutofit/>
          </a:bodyPr>
          <a:lstStyle/>
          <a:p>
            <a:pPr marL="0" indent="0" algn="ctr">
              <a:spcBef>
                <a:spcPts val="0"/>
              </a:spcBef>
              <a:spcAft>
                <a:spcPts val="0"/>
              </a:spcAft>
              <a:buSzPct val="100000"/>
              <a:buNone/>
            </a:pPr>
            <a:r>
              <a:rPr lang="en-US" sz="2400" i="1" dirty="0">
                <a:solidFill>
                  <a:srgbClr val="1B1464"/>
                </a:solidFill>
              </a:rPr>
              <a:t>Do you adjust your targets based on the amount of funding available each year?  </a:t>
            </a:r>
          </a:p>
          <a:p>
            <a:pPr marL="0" indent="0" algn="ctr">
              <a:spcBef>
                <a:spcPts val="0"/>
              </a:spcBef>
              <a:spcAft>
                <a:spcPts val="0"/>
              </a:spcAft>
              <a:buSzPct val="100000"/>
              <a:buNone/>
            </a:pPr>
            <a:endParaRPr lang="en-US" sz="2400" b="0" i="1" dirty="0">
              <a:solidFill>
                <a:srgbClr val="1B1464"/>
              </a:solidFill>
            </a:endParaRPr>
          </a:p>
          <a:p>
            <a:pPr marL="0" indent="0">
              <a:spcBef>
                <a:spcPts val="0"/>
              </a:spcBef>
              <a:spcAft>
                <a:spcPts val="0"/>
              </a:spcAft>
              <a:buSzPct val="100000"/>
              <a:buNone/>
            </a:pPr>
            <a:r>
              <a:rPr lang="en-US" sz="2400" b="0" dirty="0">
                <a:solidFill>
                  <a:srgbClr val="1B1464"/>
                </a:solidFill>
              </a:rPr>
              <a:t>No.  The Department does not adjust the targets based on the amount of funding available.  Section 334.046(4)(a), Florida Statutes, establishes a "preservation first" requirement which means maintenance is funded “off the top” or before other programs.  The Department uses the MRP scores or performance results to justify the maintenance funding request- accountability measure.</a:t>
            </a:r>
            <a:endParaRPr lang="en-US" sz="2400" b="0" i="1" dirty="0">
              <a:solidFill>
                <a:srgbClr val="1B1464"/>
              </a:solidFill>
            </a:endParaRPr>
          </a:p>
          <a:p>
            <a:pPr marL="0" indent="0">
              <a:spcBef>
                <a:spcPts val="0"/>
              </a:spcBef>
              <a:spcAft>
                <a:spcPts val="0"/>
              </a:spcAft>
              <a:buSzPct val="100000"/>
              <a:buNone/>
            </a:pPr>
            <a:endParaRPr lang="en-US" sz="2400" b="0" dirty="0">
              <a:solidFill>
                <a:srgbClr val="1B1464"/>
              </a:solidFill>
            </a:endParaRPr>
          </a:p>
        </p:txBody>
      </p:sp>
    </p:spTree>
    <p:extLst>
      <p:ext uri="{BB962C8B-B14F-4D97-AF65-F5344CB8AC3E}">
        <p14:creationId xmlns:p14="http://schemas.microsoft.com/office/powerpoint/2010/main" val="4155505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5894" y="990600"/>
            <a:ext cx="8272211" cy="5334000"/>
          </a:xfrm>
        </p:spPr>
        <p:txBody>
          <a:bodyPr>
            <a:noAutofit/>
          </a:bodyPr>
          <a:lstStyle/>
          <a:p>
            <a:pPr marL="0" indent="0" algn="ctr">
              <a:spcBef>
                <a:spcPts val="0"/>
              </a:spcBef>
              <a:spcAft>
                <a:spcPts val="0"/>
              </a:spcAft>
              <a:buSzPct val="100000"/>
              <a:buNone/>
            </a:pPr>
            <a:r>
              <a:rPr lang="en-US" sz="2400" i="1" dirty="0">
                <a:solidFill>
                  <a:srgbClr val="1B1464"/>
                </a:solidFill>
              </a:rPr>
              <a:t>Are separate targets established for districts?</a:t>
            </a:r>
            <a:r>
              <a:rPr lang="en-US" sz="2400" b="0" i="1" dirty="0">
                <a:solidFill>
                  <a:srgbClr val="1B1464"/>
                </a:solidFill>
              </a:rPr>
              <a:t>  </a:t>
            </a:r>
          </a:p>
          <a:p>
            <a:pPr marL="0" indent="0" algn="ctr">
              <a:spcBef>
                <a:spcPts val="0"/>
              </a:spcBef>
              <a:spcAft>
                <a:spcPts val="0"/>
              </a:spcAft>
              <a:buSzPct val="100000"/>
              <a:buNone/>
            </a:pPr>
            <a:endParaRPr lang="en-US" sz="2400" b="0" dirty="0">
              <a:solidFill>
                <a:srgbClr val="1B1464"/>
              </a:solidFill>
            </a:endParaRPr>
          </a:p>
          <a:p>
            <a:pPr marL="0" indent="0" algn="ctr">
              <a:spcBef>
                <a:spcPts val="0"/>
              </a:spcBef>
              <a:spcAft>
                <a:spcPts val="0"/>
              </a:spcAft>
              <a:buSzPct val="100000"/>
              <a:buNone/>
            </a:pPr>
            <a:r>
              <a:rPr lang="en-US" sz="2400" b="0" dirty="0">
                <a:solidFill>
                  <a:srgbClr val="1B1464"/>
                </a:solidFill>
              </a:rPr>
              <a:t>No.  The same performance measures and targets are used for all districts.  </a:t>
            </a:r>
          </a:p>
          <a:p>
            <a:pPr marL="0" indent="0" algn="ctr">
              <a:spcBef>
                <a:spcPts val="0"/>
              </a:spcBef>
              <a:spcAft>
                <a:spcPts val="0"/>
              </a:spcAft>
              <a:buSzPct val="100000"/>
              <a:buNone/>
            </a:pPr>
            <a:endParaRPr lang="en-US" sz="2400" b="0" i="1" dirty="0">
              <a:solidFill>
                <a:srgbClr val="1B1464"/>
              </a:solidFill>
            </a:endParaRPr>
          </a:p>
          <a:p>
            <a:pPr marL="0" indent="0" algn="ctr">
              <a:spcBef>
                <a:spcPts val="0"/>
              </a:spcBef>
              <a:spcAft>
                <a:spcPts val="0"/>
              </a:spcAft>
              <a:buSzPct val="100000"/>
              <a:buNone/>
            </a:pPr>
            <a:r>
              <a:rPr lang="en-US" sz="2400" i="1" dirty="0">
                <a:solidFill>
                  <a:srgbClr val="1B1464"/>
                </a:solidFill>
              </a:rPr>
              <a:t>Are field personnel held accountable for meeting targets?  </a:t>
            </a:r>
          </a:p>
          <a:p>
            <a:pPr marL="0" indent="0">
              <a:spcBef>
                <a:spcPts val="0"/>
              </a:spcBef>
              <a:spcAft>
                <a:spcPts val="0"/>
              </a:spcAft>
              <a:buSzPct val="100000"/>
              <a:buNone/>
            </a:pPr>
            <a:endParaRPr lang="en-US" sz="2400" b="0" dirty="0">
              <a:solidFill>
                <a:srgbClr val="1B1464"/>
              </a:solidFill>
            </a:endParaRPr>
          </a:p>
          <a:p>
            <a:pPr marL="0" indent="0">
              <a:spcBef>
                <a:spcPts val="0"/>
              </a:spcBef>
              <a:spcAft>
                <a:spcPts val="0"/>
              </a:spcAft>
              <a:buSzPct val="100000"/>
              <a:buNone/>
            </a:pPr>
            <a:r>
              <a:rPr lang="en-US" sz="2400" b="0" dirty="0">
                <a:solidFill>
                  <a:srgbClr val="1B1464"/>
                </a:solidFill>
              </a:rPr>
              <a:t>Not field personnel directly.  District Secretaries, District Directors, District Maintenance Engineers, and District Operations Engineers are held accountable for meeting targets.  MRP Specialists, Team Leaders, and Technicians are held accountable for meeting MRP quality control/ quality assurance reviews.</a:t>
            </a:r>
          </a:p>
          <a:p>
            <a:pPr marL="0" indent="0">
              <a:spcBef>
                <a:spcPts val="0"/>
              </a:spcBef>
              <a:spcAft>
                <a:spcPts val="0"/>
              </a:spcAft>
              <a:buSzPct val="100000"/>
              <a:buNone/>
            </a:pPr>
            <a:endParaRPr lang="en-US" sz="2400" b="0" dirty="0">
              <a:solidFill>
                <a:srgbClr val="1B1464"/>
              </a:solidFill>
            </a:endParaRPr>
          </a:p>
        </p:txBody>
      </p:sp>
    </p:spTree>
    <p:extLst>
      <p:ext uri="{BB962C8B-B14F-4D97-AF65-F5344CB8AC3E}">
        <p14:creationId xmlns:p14="http://schemas.microsoft.com/office/powerpoint/2010/main" val="958432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5894" y="990600"/>
            <a:ext cx="8272211" cy="5334000"/>
          </a:xfrm>
        </p:spPr>
        <p:txBody>
          <a:bodyPr>
            <a:noAutofit/>
          </a:bodyPr>
          <a:lstStyle/>
          <a:p>
            <a:pPr marL="0" indent="0" algn="ctr">
              <a:spcBef>
                <a:spcPts val="0"/>
              </a:spcBef>
              <a:spcAft>
                <a:spcPts val="0"/>
              </a:spcAft>
              <a:buSzPct val="100000"/>
              <a:buNone/>
            </a:pPr>
            <a:r>
              <a:rPr lang="en-US" sz="2400" i="1" dirty="0">
                <a:solidFill>
                  <a:srgbClr val="1B1464"/>
                </a:solidFill>
              </a:rPr>
              <a:t>What could be done better to make performance measures and targets more meaningful in your agency?  </a:t>
            </a:r>
          </a:p>
          <a:p>
            <a:pPr marL="0" indent="0" algn="ctr">
              <a:spcBef>
                <a:spcPts val="0"/>
              </a:spcBef>
              <a:spcAft>
                <a:spcPts val="0"/>
              </a:spcAft>
              <a:buSzPct val="100000"/>
              <a:buNone/>
            </a:pPr>
            <a:endParaRPr lang="en-US" sz="2400" i="1" dirty="0">
              <a:solidFill>
                <a:srgbClr val="1B1464"/>
              </a:solidFill>
            </a:endParaRPr>
          </a:p>
          <a:p>
            <a:pPr marL="0" indent="0">
              <a:spcBef>
                <a:spcPts val="0"/>
              </a:spcBef>
              <a:spcAft>
                <a:spcPts val="0"/>
              </a:spcAft>
              <a:buSzPct val="100000"/>
              <a:buNone/>
            </a:pPr>
            <a:r>
              <a:rPr lang="en-US" sz="2400" b="0" dirty="0">
                <a:solidFill>
                  <a:srgbClr val="1B1464"/>
                </a:solidFill>
              </a:rPr>
              <a:t>There must be confidence in the data.  The maintenance rating program should be a uniform, systematic program with feedback loops and checks and balances to ensure the validity, applicability, reliability, consistency, and integrity of the program.  This is critical when using the results for accountability or to justify needed funding.</a:t>
            </a:r>
          </a:p>
        </p:txBody>
      </p:sp>
    </p:spTree>
    <p:extLst>
      <p:ext uri="{BB962C8B-B14F-4D97-AF65-F5344CB8AC3E}">
        <p14:creationId xmlns:p14="http://schemas.microsoft.com/office/powerpoint/2010/main" val="253217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7EC5486-5F97-4D45-A8CB-FA6456E77E2B}"/>
              </a:ext>
            </a:extLst>
          </p:cNvPr>
          <p:cNvSpPr txBox="1">
            <a:spLocks/>
          </p:cNvSpPr>
          <p:nvPr/>
        </p:nvSpPr>
        <p:spPr>
          <a:xfrm>
            <a:off x="3124200" y="2819400"/>
            <a:ext cx="3048000" cy="647700"/>
          </a:xfrm>
          <a:prstGeom prst="rect">
            <a:avLst/>
          </a:prstGeom>
        </p:spPr>
        <p:txBody>
          <a:bodyPr anchor="t">
            <a:noAutofit/>
          </a:bodyPr>
          <a:lstStyle>
            <a:lvl1pPr algn="l" defTabSz="257175" rtl="0" eaLnBrk="1" latinLnBrk="0" hangingPunct="1">
              <a:spcBef>
                <a:spcPct val="0"/>
              </a:spcBef>
              <a:buNone/>
              <a:defRPr sz="2400" b="1" kern="1200" cap="none">
                <a:solidFill>
                  <a:srgbClr val="153879"/>
                </a:solidFill>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dirty="0"/>
              <a:t>Questions?</a:t>
            </a:r>
          </a:p>
        </p:txBody>
      </p:sp>
    </p:spTree>
    <p:extLst>
      <p:ext uri="{BB962C8B-B14F-4D97-AF65-F5344CB8AC3E}">
        <p14:creationId xmlns:p14="http://schemas.microsoft.com/office/powerpoint/2010/main" val="2625879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94" y="838200"/>
            <a:ext cx="8272212" cy="1143000"/>
          </a:xfrm>
        </p:spPr>
        <p:txBody>
          <a:bodyPr anchor="ctr">
            <a:noAutofit/>
          </a:bodyPr>
          <a:lstStyle/>
          <a:p>
            <a:pPr algn="ctr"/>
            <a:r>
              <a:rPr lang="en-US" sz="3200" dirty="0"/>
              <a:t>Selecting Performance Measures and Setting Performance Targets</a:t>
            </a:r>
          </a:p>
        </p:txBody>
      </p:sp>
      <p:sp>
        <p:nvSpPr>
          <p:cNvPr id="3" name="Content Placeholder 2"/>
          <p:cNvSpPr>
            <a:spLocks noGrp="1"/>
          </p:cNvSpPr>
          <p:nvPr>
            <p:ph idx="1"/>
          </p:nvPr>
        </p:nvSpPr>
        <p:spPr>
          <a:xfrm>
            <a:off x="435895" y="2133600"/>
            <a:ext cx="8272211" cy="3657600"/>
          </a:xfrm>
        </p:spPr>
        <p:txBody>
          <a:bodyPr>
            <a:noAutofit/>
          </a:bodyPr>
          <a:lstStyle/>
          <a:p>
            <a:pPr marL="0" indent="0" algn="ctr">
              <a:spcBef>
                <a:spcPts val="0"/>
              </a:spcBef>
              <a:spcAft>
                <a:spcPts val="0"/>
              </a:spcAft>
              <a:buNone/>
            </a:pPr>
            <a:r>
              <a:rPr lang="en-US" sz="2800" dirty="0">
                <a:solidFill>
                  <a:srgbClr val="1B1464"/>
                </a:solidFill>
              </a:rPr>
              <a:t>Road Map </a:t>
            </a:r>
          </a:p>
          <a:p>
            <a:pPr marL="0" indent="0">
              <a:spcBef>
                <a:spcPts val="0"/>
              </a:spcBef>
              <a:spcAft>
                <a:spcPts val="0"/>
              </a:spcAft>
              <a:buNone/>
            </a:pPr>
            <a:endParaRPr lang="en-US" sz="3200" b="0" dirty="0">
              <a:solidFill>
                <a:srgbClr val="1B1464"/>
              </a:solidFill>
            </a:endParaRPr>
          </a:p>
          <a:p>
            <a:pPr marL="571500" indent="-571500">
              <a:spcBef>
                <a:spcPts val="0"/>
              </a:spcBef>
              <a:spcAft>
                <a:spcPts val="0"/>
              </a:spcAft>
              <a:buAutoNum type="romanUcPeriod"/>
            </a:pPr>
            <a:r>
              <a:rPr lang="en-US" sz="2400" b="0" dirty="0">
                <a:solidFill>
                  <a:srgbClr val="1B1464"/>
                </a:solidFill>
              </a:rPr>
              <a:t>Section 334.046(4)(a), Florida Statutes</a:t>
            </a:r>
          </a:p>
          <a:p>
            <a:pPr marL="571500" indent="-571500">
              <a:spcBef>
                <a:spcPts val="0"/>
              </a:spcBef>
              <a:spcAft>
                <a:spcPts val="0"/>
              </a:spcAft>
              <a:buAutoNum type="romanUcPeriod"/>
            </a:pPr>
            <a:r>
              <a:rPr lang="en-US" sz="2400" b="0" dirty="0">
                <a:solidFill>
                  <a:srgbClr val="1B1464"/>
                </a:solidFill>
              </a:rPr>
              <a:t>The Maintenance Rating Program</a:t>
            </a:r>
          </a:p>
          <a:p>
            <a:pPr marL="571500" indent="-571500">
              <a:spcBef>
                <a:spcPts val="0"/>
              </a:spcBef>
              <a:spcAft>
                <a:spcPts val="0"/>
              </a:spcAft>
              <a:buAutoNum type="romanUcPeriod"/>
            </a:pPr>
            <a:r>
              <a:rPr lang="en-US" sz="2400" b="0" dirty="0">
                <a:solidFill>
                  <a:srgbClr val="1B1464"/>
                </a:solidFill>
              </a:rPr>
              <a:t>Discussion Questions</a:t>
            </a:r>
          </a:p>
        </p:txBody>
      </p:sp>
    </p:spTree>
    <p:extLst>
      <p:ext uri="{BB962C8B-B14F-4D97-AF65-F5344CB8AC3E}">
        <p14:creationId xmlns:p14="http://schemas.microsoft.com/office/powerpoint/2010/main" val="4070111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98" y="838200"/>
            <a:ext cx="8272212" cy="609600"/>
          </a:xfrm>
        </p:spPr>
        <p:txBody>
          <a:bodyPr anchor="ctr">
            <a:normAutofit/>
          </a:bodyPr>
          <a:lstStyle/>
          <a:p>
            <a:pPr algn="ctr"/>
            <a:r>
              <a:rPr lang="en-US" sz="3200" dirty="0"/>
              <a:t>Section 334.046(4)(a), Florida Statutes</a:t>
            </a:r>
          </a:p>
        </p:txBody>
      </p:sp>
      <p:sp>
        <p:nvSpPr>
          <p:cNvPr id="3" name="Content Placeholder 2"/>
          <p:cNvSpPr>
            <a:spLocks noGrp="1"/>
          </p:cNvSpPr>
          <p:nvPr>
            <p:ph idx="1"/>
          </p:nvPr>
        </p:nvSpPr>
        <p:spPr>
          <a:xfrm>
            <a:off x="435898" y="1600200"/>
            <a:ext cx="8272211" cy="4572000"/>
          </a:xfrm>
        </p:spPr>
        <p:txBody>
          <a:bodyPr>
            <a:noAutofit/>
          </a:bodyPr>
          <a:lstStyle/>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This statute establishes preservation as a </a:t>
            </a:r>
            <a:r>
              <a:rPr lang="en-US" sz="2400" dirty="0">
                <a:solidFill>
                  <a:srgbClr val="1B1464"/>
                </a:solidFill>
              </a:rPr>
              <a:t>prevailing principle of the Department</a:t>
            </a:r>
            <a:r>
              <a:rPr lang="en-US" sz="2400" b="0" dirty="0">
                <a:solidFill>
                  <a:srgbClr val="1B1464"/>
                </a:solidFill>
              </a:rPr>
              <a:t>.</a:t>
            </a:r>
          </a:p>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This </a:t>
            </a:r>
            <a:r>
              <a:rPr lang="en-US" sz="2400" dirty="0">
                <a:solidFill>
                  <a:srgbClr val="1B1464"/>
                </a:solidFill>
              </a:rPr>
              <a:t>"preservation first" </a:t>
            </a:r>
            <a:r>
              <a:rPr lang="en-US" sz="2400" b="0" dirty="0">
                <a:solidFill>
                  <a:srgbClr val="1B1464"/>
                </a:solidFill>
              </a:rPr>
              <a:t>requirement defines performance measures and targets for pavements, bridges, and roadway maintenance.  </a:t>
            </a:r>
          </a:p>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For roadway maintenance, the statute requires the Department to achieve </a:t>
            </a:r>
            <a:r>
              <a:rPr lang="en-US" sz="2400" dirty="0">
                <a:solidFill>
                  <a:srgbClr val="1B1464"/>
                </a:solidFill>
              </a:rPr>
              <a:t>100% (target) of the acceptable maintenance standard (measure) on the state highway system.  </a:t>
            </a:r>
            <a:r>
              <a:rPr lang="en-US" sz="2400" b="0" dirty="0">
                <a:solidFill>
                  <a:srgbClr val="1B1464"/>
                </a:solidFill>
              </a:rPr>
              <a:t>What is the acceptable maintenance standard?</a:t>
            </a:r>
          </a:p>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The Department’s </a:t>
            </a:r>
            <a:r>
              <a:rPr lang="en-US" sz="2400" dirty="0">
                <a:solidFill>
                  <a:srgbClr val="1B1464"/>
                </a:solidFill>
              </a:rPr>
              <a:t>Maintenance Rating Program (MRP) </a:t>
            </a:r>
            <a:r>
              <a:rPr lang="en-US" sz="2400" b="0" dirty="0">
                <a:solidFill>
                  <a:srgbClr val="1B1464"/>
                </a:solidFill>
              </a:rPr>
              <a:t>defines the acceptable maintenance standard. </a:t>
            </a:r>
          </a:p>
        </p:txBody>
      </p:sp>
    </p:spTree>
    <p:extLst>
      <p:ext uri="{BB962C8B-B14F-4D97-AF65-F5344CB8AC3E}">
        <p14:creationId xmlns:p14="http://schemas.microsoft.com/office/powerpoint/2010/main" val="137794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200" dirty="0"/>
              <a:t>The Maintenance Rating Program (MRP)</a:t>
            </a:r>
          </a:p>
        </p:txBody>
      </p:sp>
      <p:sp>
        <p:nvSpPr>
          <p:cNvPr id="3" name="Content Placeholder 2"/>
          <p:cNvSpPr>
            <a:spLocks noGrp="1"/>
          </p:cNvSpPr>
          <p:nvPr>
            <p:ph idx="1"/>
          </p:nvPr>
        </p:nvSpPr>
        <p:spPr>
          <a:xfrm>
            <a:off x="435898" y="1828800"/>
            <a:ext cx="8272211" cy="4343400"/>
          </a:xfrm>
        </p:spPr>
        <p:txBody>
          <a:bodyPr>
            <a:noAutofit/>
          </a:bodyPr>
          <a:lstStyle/>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The MRP is a </a:t>
            </a:r>
            <a:r>
              <a:rPr lang="en-US" sz="2400" dirty="0">
                <a:solidFill>
                  <a:srgbClr val="1B1464"/>
                </a:solidFill>
              </a:rPr>
              <a:t>uniform, systematic, sample based evaluation system </a:t>
            </a:r>
            <a:r>
              <a:rPr lang="en-US" sz="2400" b="0" dirty="0">
                <a:solidFill>
                  <a:srgbClr val="1B1464"/>
                </a:solidFill>
              </a:rPr>
              <a:t>that consists of three primary components- Field Assessments, Administration, and Quality Control/ Quality Assurance Reviews. </a:t>
            </a:r>
          </a:p>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Selecting Performance Measures.  The </a:t>
            </a:r>
            <a:r>
              <a:rPr lang="en-US" sz="2400" dirty="0">
                <a:solidFill>
                  <a:srgbClr val="1B1464"/>
                </a:solidFill>
              </a:rPr>
              <a:t>MRP Handbook </a:t>
            </a:r>
            <a:r>
              <a:rPr lang="en-US" sz="2400" b="0" dirty="0">
                <a:solidFill>
                  <a:srgbClr val="1B1464"/>
                </a:solidFill>
              </a:rPr>
              <a:t>defines the desired maintenance conditions or performance measures. </a:t>
            </a:r>
          </a:p>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Setting Performance Targets.  The </a:t>
            </a:r>
            <a:r>
              <a:rPr lang="en-US" sz="2400" dirty="0">
                <a:solidFill>
                  <a:srgbClr val="1B1464"/>
                </a:solidFill>
              </a:rPr>
              <a:t>Roadway and Roadside Maintenance Procedure </a:t>
            </a:r>
            <a:r>
              <a:rPr lang="en-US" sz="2400" b="0" dirty="0">
                <a:solidFill>
                  <a:srgbClr val="1B1464"/>
                </a:solidFill>
              </a:rPr>
              <a:t>defines the acceptable maintenance standards or targets.</a:t>
            </a:r>
          </a:p>
        </p:txBody>
      </p:sp>
    </p:spTree>
    <p:extLst>
      <p:ext uri="{BB962C8B-B14F-4D97-AF65-F5344CB8AC3E}">
        <p14:creationId xmlns:p14="http://schemas.microsoft.com/office/powerpoint/2010/main" val="2076508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97" y="838200"/>
            <a:ext cx="8272212" cy="1143000"/>
          </a:xfrm>
        </p:spPr>
        <p:txBody>
          <a:bodyPr anchor="ctr">
            <a:noAutofit/>
          </a:bodyPr>
          <a:lstStyle/>
          <a:p>
            <a:pPr algn="ctr"/>
            <a:r>
              <a:rPr lang="en-US" sz="3200" dirty="0"/>
              <a:t>Selecting Performance Measures</a:t>
            </a:r>
            <a:br>
              <a:rPr lang="en-US" sz="3200" dirty="0"/>
            </a:br>
            <a:r>
              <a:rPr lang="en-US" sz="3200" dirty="0"/>
              <a:t>The MRP Handbook</a:t>
            </a:r>
          </a:p>
        </p:txBody>
      </p:sp>
      <p:sp>
        <p:nvSpPr>
          <p:cNvPr id="3" name="Content Placeholder 2"/>
          <p:cNvSpPr>
            <a:spLocks noGrp="1"/>
          </p:cNvSpPr>
          <p:nvPr>
            <p:ph idx="1"/>
          </p:nvPr>
        </p:nvSpPr>
        <p:spPr>
          <a:xfrm>
            <a:off x="435898" y="2133600"/>
            <a:ext cx="8272211" cy="4038600"/>
          </a:xfrm>
        </p:spPr>
        <p:txBody>
          <a:bodyPr>
            <a:noAutofit/>
          </a:bodyPr>
          <a:lstStyle/>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The MRP divides the state highway system into:</a:t>
            </a:r>
          </a:p>
          <a:p>
            <a:pPr marL="608445" lvl="2" indent="-274320">
              <a:spcBef>
                <a:spcPts val="0"/>
              </a:spcBef>
              <a:spcAft>
                <a:spcPts val="0"/>
              </a:spcAft>
              <a:buSzPct val="100000"/>
              <a:buFont typeface="Arial" panose="020B0604020202020204" pitchFamily="34" charset="0"/>
              <a:buChar char="•"/>
            </a:pPr>
            <a:r>
              <a:rPr lang="en-US" sz="2100" b="0" dirty="0">
                <a:solidFill>
                  <a:srgbClr val="1B1464"/>
                </a:solidFill>
              </a:rPr>
              <a:t>four facility types (urban limited access, urban arterial, rural limited access, and rural arterial)</a:t>
            </a:r>
          </a:p>
          <a:p>
            <a:pPr marL="608445" lvl="2" indent="-274320">
              <a:spcBef>
                <a:spcPts val="0"/>
              </a:spcBef>
              <a:spcAft>
                <a:spcPts val="0"/>
              </a:spcAft>
              <a:buSzPct val="100000"/>
              <a:buFont typeface="Arial" panose="020B0604020202020204" pitchFamily="34" charset="0"/>
              <a:buChar char="•"/>
            </a:pPr>
            <a:r>
              <a:rPr lang="en-US" sz="2100" b="0" dirty="0">
                <a:solidFill>
                  <a:srgbClr val="1B1464"/>
                </a:solidFill>
              </a:rPr>
              <a:t>five elements (roadway, roadside, traffic services, drainage, and vegetation/ aesthetics)</a:t>
            </a:r>
          </a:p>
          <a:p>
            <a:pPr marL="608445" lvl="2" indent="-274320">
              <a:spcBef>
                <a:spcPts val="0"/>
              </a:spcBef>
              <a:spcAft>
                <a:spcPts val="0"/>
              </a:spcAft>
              <a:buSzPct val="100000"/>
              <a:buFont typeface="Arial" panose="020B0604020202020204" pitchFamily="34" charset="0"/>
              <a:buChar char="•"/>
            </a:pPr>
            <a:r>
              <a:rPr lang="en-US" sz="2100" b="1" dirty="0">
                <a:solidFill>
                  <a:srgbClr val="1B1464"/>
                </a:solidFill>
              </a:rPr>
              <a:t>35 characteristics </a:t>
            </a:r>
            <a:r>
              <a:rPr lang="en-US" sz="2100" b="0" dirty="0">
                <a:solidFill>
                  <a:srgbClr val="1B1464"/>
                </a:solidFill>
              </a:rPr>
              <a:t>which are unique features of individual elements (e.g. unpaved shoulder, front slope, sidewalk, slope roadside mowing, litter removal, etc.).</a:t>
            </a:r>
          </a:p>
          <a:p>
            <a:pPr marL="274320" indent="-274320">
              <a:spcBef>
                <a:spcPts val="0"/>
              </a:spcBef>
              <a:spcAft>
                <a:spcPts val="0"/>
              </a:spcAft>
              <a:buSzPct val="100000"/>
              <a:buFont typeface="Arial" panose="020B0604020202020204" pitchFamily="34" charset="0"/>
              <a:buChar char="•"/>
            </a:pPr>
            <a:r>
              <a:rPr lang="en-US" sz="2400" dirty="0">
                <a:solidFill>
                  <a:srgbClr val="1B1464"/>
                </a:solidFill>
              </a:rPr>
              <a:t>The desired maintenance conditions or performance measures are specified in the MRP Handbook for each characteristic. </a:t>
            </a:r>
          </a:p>
        </p:txBody>
      </p:sp>
    </p:spTree>
    <p:extLst>
      <p:ext uri="{BB962C8B-B14F-4D97-AF65-F5344CB8AC3E}">
        <p14:creationId xmlns:p14="http://schemas.microsoft.com/office/powerpoint/2010/main" val="2941510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97" y="838200"/>
            <a:ext cx="8272212" cy="1143000"/>
          </a:xfrm>
        </p:spPr>
        <p:txBody>
          <a:bodyPr anchor="ctr">
            <a:noAutofit/>
          </a:bodyPr>
          <a:lstStyle/>
          <a:p>
            <a:pPr algn="ctr"/>
            <a:r>
              <a:rPr lang="en-US" sz="3200" dirty="0"/>
              <a:t>Selecting Performance Measures</a:t>
            </a:r>
            <a:br>
              <a:rPr lang="en-US" sz="3200" dirty="0"/>
            </a:br>
            <a:r>
              <a:rPr lang="en-US" sz="3200" dirty="0"/>
              <a:t>The MRP Handbook</a:t>
            </a:r>
          </a:p>
        </p:txBody>
      </p:sp>
      <p:sp>
        <p:nvSpPr>
          <p:cNvPr id="3" name="Content Placeholder 2"/>
          <p:cNvSpPr>
            <a:spLocks noGrp="1"/>
          </p:cNvSpPr>
          <p:nvPr>
            <p:ph idx="1"/>
          </p:nvPr>
        </p:nvSpPr>
        <p:spPr>
          <a:xfrm>
            <a:off x="435898" y="2133600"/>
            <a:ext cx="8272211" cy="3810000"/>
          </a:xfrm>
        </p:spPr>
        <p:txBody>
          <a:bodyPr>
            <a:noAutofit/>
          </a:bodyPr>
          <a:lstStyle/>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A field assessment is performed comparing the actual maintenance conditions to the desired maintenance conditions using a </a:t>
            </a:r>
            <a:r>
              <a:rPr lang="en-US" sz="2400" dirty="0">
                <a:solidFill>
                  <a:srgbClr val="1B1464"/>
                </a:solidFill>
              </a:rPr>
              <a:t>meet/ does not meet criteria</a:t>
            </a:r>
            <a:r>
              <a:rPr lang="en-US" sz="2400" b="0" dirty="0">
                <a:solidFill>
                  <a:srgbClr val="1B1464"/>
                </a:solidFill>
              </a:rPr>
              <a:t>.</a:t>
            </a:r>
          </a:p>
          <a:p>
            <a:pPr marL="274320" indent="-274320">
              <a:spcBef>
                <a:spcPts val="0"/>
              </a:spcBef>
              <a:spcAft>
                <a:spcPts val="0"/>
              </a:spcAft>
              <a:buSzPct val="100000"/>
              <a:buFont typeface="Arial" panose="020B0604020202020204" pitchFamily="34" charset="0"/>
              <a:buChar char="•"/>
            </a:pPr>
            <a:r>
              <a:rPr lang="en-US" sz="2400" b="0" dirty="0">
                <a:solidFill>
                  <a:srgbClr val="1B1464"/>
                </a:solidFill>
              </a:rPr>
              <a:t>The meet/ does not meet assessment is compiled into a </a:t>
            </a:r>
            <a:r>
              <a:rPr lang="en-US" sz="2400" dirty="0">
                <a:solidFill>
                  <a:srgbClr val="1B1464"/>
                </a:solidFill>
              </a:rPr>
              <a:t>numeric score from 0 to 100 at the characteristic level, element level, and overall level</a:t>
            </a:r>
            <a:r>
              <a:rPr lang="en-US" sz="2400" b="0" dirty="0">
                <a:solidFill>
                  <a:srgbClr val="1B1464"/>
                </a:solidFill>
              </a:rPr>
              <a:t>.  </a:t>
            </a:r>
          </a:p>
        </p:txBody>
      </p:sp>
    </p:spTree>
    <p:extLst>
      <p:ext uri="{BB962C8B-B14F-4D97-AF65-F5344CB8AC3E}">
        <p14:creationId xmlns:p14="http://schemas.microsoft.com/office/powerpoint/2010/main" val="252007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97" y="838200"/>
            <a:ext cx="8272212" cy="1143000"/>
          </a:xfrm>
        </p:spPr>
        <p:txBody>
          <a:bodyPr anchor="ctr">
            <a:noAutofit/>
          </a:bodyPr>
          <a:lstStyle/>
          <a:p>
            <a:pPr algn="ctr"/>
            <a:r>
              <a:rPr lang="en-US" sz="3200" dirty="0"/>
              <a:t>Selecting Performance Measures</a:t>
            </a:r>
            <a:br>
              <a:rPr lang="en-US" sz="3200" dirty="0"/>
            </a:br>
            <a:r>
              <a:rPr lang="en-US" sz="3200" dirty="0"/>
              <a:t>The MRP Handbook</a:t>
            </a:r>
          </a:p>
        </p:txBody>
      </p:sp>
      <p:pic>
        <p:nvPicPr>
          <p:cNvPr id="3" name="Picture 2">
            <a:extLst>
              <a:ext uri="{FF2B5EF4-FFF2-40B4-BE49-F238E27FC236}">
                <a16:creationId xmlns:a16="http://schemas.microsoft.com/office/drawing/2014/main" id="{00F9B872-5F22-4F8E-A01B-193615890BFC}"/>
              </a:ext>
            </a:extLst>
          </p:cNvPr>
          <p:cNvPicPr>
            <a:picLocks noChangeAspect="1"/>
          </p:cNvPicPr>
          <p:nvPr/>
        </p:nvPicPr>
        <p:blipFill>
          <a:blip r:embed="rId2"/>
          <a:stretch>
            <a:fillRect/>
          </a:stretch>
        </p:blipFill>
        <p:spPr>
          <a:xfrm>
            <a:off x="624501" y="2013857"/>
            <a:ext cx="7895004" cy="3505504"/>
          </a:xfrm>
          <a:prstGeom prst="rect">
            <a:avLst/>
          </a:prstGeom>
        </p:spPr>
      </p:pic>
    </p:spTree>
    <p:extLst>
      <p:ext uri="{BB962C8B-B14F-4D97-AF65-F5344CB8AC3E}">
        <p14:creationId xmlns:p14="http://schemas.microsoft.com/office/powerpoint/2010/main" val="116796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97" y="838200"/>
            <a:ext cx="8272212" cy="1143000"/>
          </a:xfrm>
        </p:spPr>
        <p:txBody>
          <a:bodyPr anchor="ctr">
            <a:noAutofit/>
          </a:bodyPr>
          <a:lstStyle/>
          <a:p>
            <a:pPr algn="ctr"/>
            <a:r>
              <a:rPr lang="en-US" sz="3200" dirty="0"/>
              <a:t>Selecting Performance Measures</a:t>
            </a:r>
            <a:br>
              <a:rPr lang="en-US" sz="3200" dirty="0"/>
            </a:br>
            <a:r>
              <a:rPr lang="en-US" sz="3200" dirty="0"/>
              <a:t>The MRP Handbook</a:t>
            </a:r>
          </a:p>
        </p:txBody>
      </p:sp>
      <p:pic>
        <p:nvPicPr>
          <p:cNvPr id="4" name="Picture 3">
            <a:extLst>
              <a:ext uri="{FF2B5EF4-FFF2-40B4-BE49-F238E27FC236}">
                <a16:creationId xmlns:a16="http://schemas.microsoft.com/office/drawing/2014/main" id="{2545606A-4619-4509-B789-32F4559FA66B}"/>
              </a:ext>
            </a:extLst>
          </p:cNvPr>
          <p:cNvPicPr>
            <a:picLocks noChangeAspect="1"/>
          </p:cNvPicPr>
          <p:nvPr/>
        </p:nvPicPr>
        <p:blipFill>
          <a:blip r:embed="rId2"/>
          <a:stretch>
            <a:fillRect/>
          </a:stretch>
        </p:blipFill>
        <p:spPr>
          <a:xfrm>
            <a:off x="435897" y="2362200"/>
            <a:ext cx="8253175" cy="2309060"/>
          </a:xfrm>
          <a:prstGeom prst="rect">
            <a:avLst/>
          </a:prstGeom>
        </p:spPr>
      </p:pic>
    </p:spTree>
    <p:extLst>
      <p:ext uri="{BB962C8B-B14F-4D97-AF65-F5344CB8AC3E}">
        <p14:creationId xmlns:p14="http://schemas.microsoft.com/office/powerpoint/2010/main" val="3812067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894" y="990600"/>
            <a:ext cx="8272212" cy="1447800"/>
          </a:xfrm>
        </p:spPr>
        <p:txBody>
          <a:bodyPr anchor="ctr">
            <a:noAutofit/>
          </a:bodyPr>
          <a:lstStyle/>
          <a:p>
            <a:pPr algn="ctr"/>
            <a:r>
              <a:rPr lang="en-US" sz="3200" dirty="0"/>
              <a:t>Setting Performance Targets</a:t>
            </a:r>
            <a:br>
              <a:rPr lang="en-US" sz="3200" dirty="0"/>
            </a:br>
            <a:r>
              <a:rPr lang="en-US" sz="3200" dirty="0"/>
              <a:t>The Roadway and Roadside Maintenance Procedure</a:t>
            </a:r>
          </a:p>
        </p:txBody>
      </p:sp>
      <p:sp>
        <p:nvSpPr>
          <p:cNvPr id="3" name="Content Placeholder 2"/>
          <p:cNvSpPr>
            <a:spLocks noGrp="1"/>
          </p:cNvSpPr>
          <p:nvPr>
            <p:ph idx="1"/>
          </p:nvPr>
        </p:nvSpPr>
        <p:spPr>
          <a:xfrm>
            <a:off x="435894" y="2743200"/>
            <a:ext cx="8272211" cy="3429000"/>
          </a:xfrm>
        </p:spPr>
        <p:txBody>
          <a:bodyPr>
            <a:noAutofit/>
          </a:bodyPr>
          <a:lstStyle/>
          <a:p>
            <a:pPr marL="0" indent="0">
              <a:spcBef>
                <a:spcPts val="0"/>
              </a:spcBef>
              <a:spcAft>
                <a:spcPts val="0"/>
              </a:spcAft>
              <a:buSzPct val="100000"/>
              <a:buNone/>
            </a:pPr>
            <a:r>
              <a:rPr lang="en-US" sz="2400" b="0" dirty="0">
                <a:solidFill>
                  <a:srgbClr val="1B1464"/>
                </a:solidFill>
              </a:rPr>
              <a:t>The Roadway and Roadside Maintenance Procedure defines the district annual acceptable maintenance standard to be a </a:t>
            </a:r>
            <a:r>
              <a:rPr lang="en-US" sz="2400" dirty="0">
                <a:solidFill>
                  <a:srgbClr val="1B1464"/>
                </a:solidFill>
              </a:rPr>
              <a:t>MRP score of 80 overall, 75 at the element level, and 70 at the characteristic level</a:t>
            </a:r>
            <a:r>
              <a:rPr lang="en-US" sz="2400" b="0" dirty="0">
                <a:solidFill>
                  <a:srgbClr val="1B1464"/>
                </a:solidFill>
              </a:rPr>
              <a:t>.</a:t>
            </a:r>
          </a:p>
        </p:txBody>
      </p:sp>
    </p:spTree>
    <p:extLst>
      <p:ext uri="{BB962C8B-B14F-4D97-AF65-F5344CB8AC3E}">
        <p14:creationId xmlns:p14="http://schemas.microsoft.com/office/powerpoint/2010/main" val="2762393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FDOT Theme">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spDef>
      <a:spPr>
        <a:solidFill>
          <a:srgbClr val="153879"/>
        </a:solidFill>
        <a:ln>
          <a:noFill/>
        </a:ln>
        <a:effectLst/>
      </a:spPr>
      <a:body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RC_theme" id="{A7175390-DF83-466A-9C83-B62EBF498C1C}" vid="{52629A61-70AC-4558-8F2F-BD381EA54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D87B0C9171DC34990EB49D1908ED2AB" ma:contentTypeVersion="" ma:contentTypeDescription="Create a new document." ma:contentTypeScope="" ma:versionID="4a44dc10245e6c870f71c5a1f6bb1fe0">
  <xsd:schema xmlns:xsd="http://www.w3.org/2001/XMLSchema" xmlns:xs="http://www.w3.org/2001/XMLSchema" xmlns:p="http://schemas.microsoft.com/office/2006/metadata/properties" targetNamespace="http://schemas.microsoft.com/office/2006/metadata/properties" ma:root="true" ma:fieldsID="b2384c6cc0088fcedbaf6edaf557def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6E77DBF-0183-45D2-A685-5D1A40D99B2C}">
  <ds:schemaRefs>
    <ds:schemaRef ds:uri="http://schemas.microsoft.com/sharepoint/v3/contenttype/forms"/>
  </ds:schemaRefs>
</ds:datastoreItem>
</file>

<file path=customXml/itemProps2.xml><?xml version="1.0" encoding="utf-8"?>
<ds:datastoreItem xmlns:ds="http://schemas.openxmlformats.org/officeDocument/2006/customXml" ds:itemID="{311A2C68-923F-489D-87F1-4A320178E3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1661391-B2DE-4B91-950E-811BC4E92986}">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1460</TotalTime>
  <Words>627</Words>
  <Application>Microsoft Office PowerPoint</Application>
  <PresentationFormat>On-screen Show (4:3)</PresentationFormat>
  <Paragraphs>47</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 2</vt:lpstr>
      <vt:lpstr>FDOT Theme</vt:lpstr>
      <vt:lpstr>                Maintenance Peer Exchange   NCHRP Project No. 20-68A Domestic Scan 14-01 Leading Management Practices for Determining Funding Levels for Maintenance and Preservation  September 18, 2018</vt:lpstr>
      <vt:lpstr>Selecting Performance Measures and Setting Performance Targets</vt:lpstr>
      <vt:lpstr>Section 334.046(4)(a), Florida Statutes</vt:lpstr>
      <vt:lpstr>The Maintenance Rating Program (MRP)</vt:lpstr>
      <vt:lpstr>Selecting Performance Measures The MRP Handbook</vt:lpstr>
      <vt:lpstr>Selecting Performance Measures The MRP Handbook</vt:lpstr>
      <vt:lpstr>Selecting Performance Measures The MRP Handbook</vt:lpstr>
      <vt:lpstr>Selecting Performance Measures The MRP Handbook</vt:lpstr>
      <vt:lpstr>Setting Performance Targets The Roadway and Roadside Maintenance Procedure</vt:lpstr>
      <vt:lpstr>Discussion Questions</vt:lpstr>
      <vt:lpstr>PowerPoint Presentation</vt:lpstr>
      <vt:lpstr>PowerPoint Presentation</vt:lpstr>
      <vt:lpstr>PowerPoint Presentation</vt:lpstr>
    </vt:vector>
  </TitlesOfParts>
  <Company>FDOT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2</dc:title>
  <dc:creator>rt826cm</dc:creator>
  <cp:lastModifiedBy>Powell, Jr., Rudy</cp:lastModifiedBy>
  <cp:revision>166</cp:revision>
  <dcterms:created xsi:type="dcterms:W3CDTF">2013-02-15T23:23:43Z</dcterms:created>
  <dcterms:modified xsi:type="dcterms:W3CDTF">2018-09-18T16:57:13Z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0x0101001D87B0C9171DC34990EB49D1908ED2AB</vt:lpwstr>
  </property>
</Properties>
</file>