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notesSlides/notesSlide7.xml" ContentType="application/vnd.openxmlformats-officedocument.presentationml.notesSlide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815" r:id="rId1"/>
  </p:sldMasterIdLst>
  <p:notesMasterIdLst>
    <p:notesMasterId r:id="rId46"/>
  </p:notesMasterIdLst>
  <p:sldIdLst>
    <p:sldId id="281" r:id="rId2"/>
    <p:sldId id="412" r:id="rId3"/>
    <p:sldId id="417" r:id="rId4"/>
    <p:sldId id="414" r:id="rId5"/>
    <p:sldId id="415" r:id="rId6"/>
    <p:sldId id="434" r:id="rId7"/>
    <p:sldId id="433" r:id="rId8"/>
    <p:sldId id="419" r:id="rId9"/>
    <p:sldId id="420" r:id="rId10"/>
    <p:sldId id="364" r:id="rId11"/>
    <p:sldId id="422" r:id="rId12"/>
    <p:sldId id="424" r:id="rId13"/>
    <p:sldId id="423" r:id="rId14"/>
    <p:sldId id="404" r:id="rId15"/>
    <p:sldId id="425" r:id="rId16"/>
    <p:sldId id="431" r:id="rId17"/>
    <p:sldId id="428" r:id="rId18"/>
    <p:sldId id="395" r:id="rId19"/>
    <p:sldId id="430" r:id="rId20"/>
    <p:sldId id="405" r:id="rId21"/>
    <p:sldId id="429" r:id="rId22"/>
    <p:sldId id="407" r:id="rId23"/>
    <p:sldId id="409" r:id="rId24"/>
    <p:sldId id="410" r:id="rId25"/>
    <p:sldId id="373" r:id="rId26"/>
    <p:sldId id="374" r:id="rId27"/>
    <p:sldId id="375" r:id="rId28"/>
    <p:sldId id="376" r:id="rId29"/>
    <p:sldId id="377" r:id="rId30"/>
    <p:sldId id="432" r:id="rId31"/>
    <p:sldId id="378" r:id="rId32"/>
    <p:sldId id="379" r:id="rId33"/>
    <p:sldId id="380" r:id="rId34"/>
    <p:sldId id="381" r:id="rId35"/>
    <p:sldId id="385" r:id="rId36"/>
    <p:sldId id="386" r:id="rId37"/>
    <p:sldId id="435" r:id="rId38"/>
    <p:sldId id="436" r:id="rId39"/>
    <p:sldId id="388" r:id="rId40"/>
    <p:sldId id="389" r:id="rId41"/>
    <p:sldId id="390" r:id="rId42"/>
    <p:sldId id="361" r:id="rId43"/>
    <p:sldId id="357" r:id="rId44"/>
    <p:sldId id="296" r:id="rId45"/>
  </p:sldIdLst>
  <p:sldSz cx="12192000" cy="6858000"/>
  <p:notesSz cx="7315200" cy="9601200"/>
  <p:custDataLst>
    <p:tags r:id="rId4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F9F"/>
    <a:srgbClr val="65AB55"/>
    <a:srgbClr val="5B9A4C"/>
    <a:srgbClr val="2BF52B"/>
    <a:srgbClr val="4C0000"/>
    <a:srgbClr val="EB80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27" autoAdjust="0"/>
    <p:restoredTop sz="88229" autoAdjust="0"/>
  </p:normalViewPr>
  <p:slideViewPr>
    <p:cSldViewPr snapToGrid="0">
      <p:cViewPr>
        <p:scale>
          <a:sx n="60" d="100"/>
          <a:sy n="60" d="100"/>
        </p:scale>
        <p:origin x="-856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34" y="58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144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169920" cy="481727"/>
          </a:xfrm>
          <a:prstGeom prst="rect">
            <a:avLst/>
          </a:prstGeom>
        </p:spPr>
        <p:txBody>
          <a:bodyPr vert="horz" lIns="96656" tIns="48328" rIns="96656" bIns="4832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1"/>
            <a:ext cx="3169920" cy="481727"/>
          </a:xfrm>
          <a:prstGeom prst="rect">
            <a:avLst/>
          </a:prstGeom>
        </p:spPr>
        <p:txBody>
          <a:bodyPr vert="horz" lIns="96656" tIns="48328" rIns="96656" bIns="48328" rtlCol="0"/>
          <a:lstStyle>
            <a:lvl1pPr algn="r">
              <a:defRPr sz="1200"/>
            </a:lvl1pPr>
          </a:lstStyle>
          <a:p>
            <a:fld id="{1CB9327F-29E6-4922-AF72-FC655F203F79}" type="datetimeFigureOut">
              <a:rPr lang="en-US" smtClean="0"/>
              <a:t>9/17/2018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9463" y="1200150"/>
            <a:ext cx="5756275" cy="3238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6" tIns="48328" rIns="96656" bIns="4832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56" tIns="48328" rIns="96656" bIns="4832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19475"/>
            <a:ext cx="3169920" cy="481726"/>
          </a:xfrm>
          <a:prstGeom prst="rect">
            <a:avLst/>
          </a:prstGeom>
        </p:spPr>
        <p:txBody>
          <a:bodyPr vert="horz" lIns="96656" tIns="48328" rIns="96656" bIns="4832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5"/>
            <a:ext cx="3169920" cy="481726"/>
          </a:xfrm>
          <a:prstGeom prst="rect">
            <a:avLst/>
          </a:prstGeom>
        </p:spPr>
        <p:txBody>
          <a:bodyPr vert="horz" lIns="96656" tIns="48328" rIns="96656" bIns="48328" rtlCol="0" anchor="b"/>
          <a:lstStyle>
            <a:lvl1pPr algn="r">
              <a:defRPr sz="1200"/>
            </a:lvl1pPr>
          </a:lstStyle>
          <a:p>
            <a:fld id="{138C0462-A7A1-4859-9E54-93E10A1C29F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094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3675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838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838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6442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FEEA94-005F-43B9-A212-BC5885C005E5}" type="slidenum">
              <a:rPr lang="en-US" altLang="en-US"/>
              <a:pPr/>
              <a:t>27</a:t>
            </a:fld>
            <a:endParaRPr lang="en-US" alt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1013" y="754063"/>
            <a:ext cx="6399212" cy="3598862"/>
          </a:xfrm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128" y="4560903"/>
            <a:ext cx="6511332" cy="4319548"/>
          </a:xfrm>
        </p:spPr>
        <p:txBody>
          <a:bodyPr/>
          <a:lstStyle/>
          <a:p>
            <a:endParaRPr lang="en-US" altLang="en-US" sz="17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FEEA94-005F-43B9-A212-BC5885C005E5}" type="slidenum">
              <a:rPr lang="en-US" altLang="en-US"/>
              <a:pPr/>
              <a:t>28</a:t>
            </a:fld>
            <a:endParaRPr lang="en-US" alt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1013" y="754063"/>
            <a:ext cx="6399212" cy="3598862"/>
          </a:xfrm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128" y="4560903"/>
            <a:ext cx="6511332" cy="4319548"/>
          </a:xfrm>
        </p:spPr>
        <p:txBody>
          <a:bodyPr/>
          <a:lstStyle/>
          <a:p>
            <a:endParaRPr lang="en-US" altLang="en-US" sz="17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6442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F23B04-E426-4907-97BD-0604F250A5D5}" type="slidenum">
              <a:rPr lang="en-US" altLang="en-US"/>
              <a:pPr/>
              <a:t>31</a:t>
            </a:fld>
            <a:endParaRPr lang="en-US" altLang="en-US"/>
          </a:p>
        </p:txBody>
      </p:sp>
      <p:sp>
        <p:nvSpPr>
          <p:cNvPr id="381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1013" y="754063"/>
            <a:ext cx="6399212" cy="3598862"/>
          </a:xfrm>
          <a:ln/>
        </p:spPr>
      </p:sp>
      <p:sp>
        <p:nvSpPr>
          <p:cNvPr id="381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128" y="4560903"/>
            <a:ext cx="6511332" cy="4319548"/>
          </a:xfrm>
        </p:spPr>
        <p:txBody>
          <a:bodyPr/>
          <a:lstStyle/>
          <a:p>
            <a:endParaRPr lang="en-US" altLang="en-US" sz="17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3374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3374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337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3675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6442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Good News, Tennessee is bucking this trend.</a:t>
            </a:r>
          </a:p>
          <a:p>
            <a:endParaRPr lang="en-US" dirty="0" smtClean="0"/>
          </a:p>
          <a:p>
            <a:r>
              <a:rPr lang="en-US" dirty="0" smtClean="0"/>
              <a:t>After 10 years of implementing and expanding this strategy, Tennessee</a:t>
            </a:r>
            <a:r>
              <a:rPr lang="en-US" baseline="0" dirty="0" smtClean="0"/>
              <a:t>’s state highway network is in the best condition it has been since detailed records have been kept.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CNBC rates Tennessee as the second best Transportation Infrastructure in the US.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Overdrive Magazine (A Trucking Industry Periodical) consistently rates Tennessee in the top 5 in the US. And they rate I-40 in Tennessee as the best Interstate segment in the US.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do all of this while using no debt in the delivery of our projects and programs.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5619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19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3675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3675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367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367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3675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3675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C0462-A7A1-4859-9E54-93E10A1C29FD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367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347732"/>
            <a:ext cx="6997959" cy="51026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041" y="6347732"/>
            <a:ext cx="6997959" cy="5102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1509592"/>
            <a:ext cx="10058400" cy="225319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3958374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BBE75-4B12-4DBE-99E1-DF5567216BCA}" type="datetime1">
              <a:rPr lang="en-US" smtClean="0"/>
              <a:t>9/17/2018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377643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082" y="5186966"/>
            <a:ext cx="2398796" cy="10477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67" y="0"/>
            <a:ext cx="1571625" cy="15716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946" y="1"/>
            <a:ext cx="6295053" cy="47212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914931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347732"/>
            <a:ext cx="6997959" cy="51026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041" y="6347732"/>
            <a:ext cx="6997959" cy="510268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FB29C-C6CC-479E-A258-9DA6F24DBE17}" type="datetime1">
              <a:rPr lang="en-US" smtClean="0"/>
              <a:t>9/17/2018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557" y="6459787"/>
            <a:ext cx="1312025" cy="365125"/>
          </a:xfrm>
        </p:spPr>
        <p:txBody>
          <a:bodyPr/>
          <a:lstStyle/>
          <a:p>
            <a:fld id="{2A1B0E3D-1505-420A-86B5-8AD369248E9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9595" y="6088310"/>
            <a:ext cx="152650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098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016001" y="563294"/>
            <a:ext cx="10566399" cy="8083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"/>
          </p:nvPr>
        </p:nvSpPr>
        <p:spPr>
          <a:xfrm>
            <a:off x="1016000" y="1524000"/>
            <a:ext cx="10566400" cy="4512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16000" y="6324600"/>
            <a:ext cx="6299200" cy="228600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chemeClr val="tx1"/>
                </a:solidFill>
              </a:defRPr>
            </a:lvl1pPr>
            <a:lvl2pPr marL="457200" indent="0">
              <a:buNone/>
              <a:defRPr sz="1000">
                <a:solidFill>
                  <a:schemeClr val="tx1"/>
                </a:solidFill>
              </a:defRPr>
            </a:lvl2pPr>
            <a:lvl3pPr marL="914400" indent="0">
              <a:buNone/>
              <a:defRPr sz="1000">
                <a:solidFill>
                  <a:schemeClr val="tx1"/>
                </a:solidFill>
              </a:defRPr>
            </a:lvl3pPr>
            <a:lvl4pPr marL="1371600" indent="0">
              <a:buNone/>
              <a:defRPr sz="1000">
                <a:solidFill>
                  <a:schemeClr val="tx1"/>
                </a:solidFill>
              </a:defRPr>
            </a:lvl4pPr>
            <a:lvl5pPr marL="1828800" indent="0">
              <a:buNone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Image Credit: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2846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347732"/>
            <a:ext cx="6997959" cy="51026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041" y="6347732"/>
            <a:ext cx="6997959" cy="5102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2253191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3207734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5BFF-5931-41E0-B64F-856E8D9E2FBD}" type="datetime1">
              <a:rPr lang="en-US" smtClean="0"/>
              <a:t>9/17/2018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082" y="5186966"/>
            <a:ext cx="2398796" cy="10477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3038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347732"/>
            <a:ext cx="6997959" cy="51026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041" y="6347732"/>
            <a:ext cx="6997959" cy="51026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5930935"/>
            <a:ext cx="10058400" cy="400905"/>
          </a:xfrm>
        </p:spPr>
        <p:txBody>
          <a:bodyPr lIns="91440" rIns="91440">
            <a:normAutofit/>
          </a:bodyPr>
          <a:lstStyle>
            <a:lvl1pPr marL="0" indent="0" algn="r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E6263-DF0E-46FC-9CBC-B0C508C433E3}" type="datetime1">
              <a:rPr lang="en-US" smtClean="0"/>
              <a:t>9/17/2018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154" y="2444993"/>
            <a:ext cx="4612769" cy="201477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67" y="0"/>
            <a:ext cx="1571625" cy="15716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97905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483567"/>
            <a:ext cx="10058400" cy="4604743"/>
          </a:xfrm>
        </p:spPr>
        <p:txBody>
          <a:bodyPr/>
          <a:lstStyle>
            <a:lvl2pPr marL="288036" indent="-137160">
              <a:buClr>
                <a:schemeClr val="tx1"/>
              </a:buClr>
              <a:buFont typeface="Arial" panose="020B0604020202020204" pitchFamily="34" charset="0"/>
              <a:buChar char="•"/>
              <a:defRPr/>
            </a:lvl2pPr>
            <a:lvl3pPr>
              <a:buClr>
                <a:schemeClr val="tx1"/>
              </a:buClr>
              <a:defRPr/>
            </a:lvl3pPr>
            <a:lvl4pPr marL="562356" indent="-137160">
              <a:buClr>
                <a:schemeClr val="tx2"/>
              </a:buClr>
              <a:buFont typeface="Arial" panose="020B0604020202020204" pitchFamily="34" charset="0"/>
              <a:buChar char="•"/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E0B4-21E3-46A7-9425-3B3AC3E622AF}" type="datetime1">
              <a:rPr lang="en-US" smtClean="0"/>
              <a:t>9/17/2018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48657" y="6459787"/>
            <a:ext cx="1312025" cy="365125"/>
          </a:xfrm>
        </p:spPr>
        <p:txBody>
          <a:bodyPr/>
          <a:lstStyle/>
          <a:p>
            <a:fld id="{2A1B0E3D-1505-420A-86B5-8AD369248E9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9595" y="6088310"/>
            <a:ext cx="1526506" cy="6667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2203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03157-6E64-43BD-9924-9104E720BCD8}" type="datetime1">
              <a:rPr lang="en-US" smtClean="0"/>
              <a:t>9/17/2018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48657" y="6459787"/>
            <a:ext cx="1312025" cy="365125"/>
          </a:xfrm>
        </p:spPr>
        <p:txBody>
          <a:bodyPr/>
          <a:lstStyle/>
          <a:p>
            <a:fld id="{2A1B0E3D-1505-420A-86B5-8AD369248E94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9867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347732"/>
            <a:ext cx="6997959" cy="5102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041" y="6347732"/>
            <a:ext cx="6997959" cy="5102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3A775-CABE-4D42-BBFD-218AF19884B4}" type="datetime1">
              <a:rPr lang="en-US" smtClean="0"/>
              <a:t>9/17/2018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731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77708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436914"/>
            <a:ext cx="4937760" cy="44321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436914"/>
            <a:ext cx="4937760" cy="44321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01B6E-46DA-4CE8-A9A9-CF335F92D15D}" type="datetime1">
              <a:rPr lang="en-US" smtClean="0"/>
              <a:t>9/17/2018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25625" y="6459787"/>
            <a:ext cx="1312025" cy="365125"/>
          </a:xfrm>
        </p:spPr>
        <p:txBody>
          <a:bodyPr/>
          <a:lstStyle/>
          <a:p>
            <a:fld id="{2A1B0E3D-1505-420A-86B5-8AD369248E9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9595" y="6088310"/>
            <a:ext cx="152650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526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72110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16844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>
                    <a:lumMod val="9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153126"/>
            <a:ext cx="4937760" cy="39351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16844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>
                    <a:lumMod val="9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153126"/>
            <a:ext cx="4937760" cy="39351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8821-12DC-4D49-9F70-4046C676534F}" type="datetime1">
              <a:rPr lang="en-US" smtClean="0"/>
              <a:t>9/17/2018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8657" y="6459787"/>
            <a:ext cx="1312025" cy="365125"/>
          </a:xfrm>
        </p:spPr>
        <p:txBody>
          <a:bodyPr/>
          <a:lstStyle/>
          <a:p>
            <a:fld id="{2A1B0E3D-1505-420A-86B5-8AD369248E9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9595" y="6088310"/>
            <a:ext cx="152650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58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A3B7F-E7C1-45FD-8C0C-1128BE193ED6}" type="datetime1">
              <a:rPr lang="en-US" smtClean="0"/>
              <a:t>9/17/2018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25625" y="6459787"/>
            <a:ext cx="1312025" cy="365125"/>
          </a:xfrm>
        </p:spPr>
        <p:txBody>
          <a:bodyPr/>
          <a:lstStyle/>
          <a:p>
            <a:fld id="{2A1B0E3D-1505-420A-86B5-8AD369248E9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9595" y="6088310"/>
            <a:ext cx="152650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794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404" y="-1"/>
            <a:ext cx="7849596" cy="125920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47732"/>
            <a:ext cx="6997959" cy="51026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041" y="6347732"/>
            <a:ext cx="6997959" cy="51026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849596" cy="125920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83091" y="286606"/>
            <a:ext cx="9272587" cy="7423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74237"/>
            <a:ext cx="10058400" cy="4394857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2" y="6459787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</a:defRPr>
            </a:lvl1pPr>
          </a:lstStyle>
          <a:p>
            <a:pPr defTabSz="914400"/>
            <a:fld id="{4F7D3FB1-1C1F-43C2-B2A2-BBB237E4331F}" type="datetime1">
              <a:rPr lang="en-US" smtClean="0"/>
              <a:t>9/17/2018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6" y="6459787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rgbClr val="FFFFFF"/>
                </a:solidFill>
              </a:defRPr>
            </a:lvl1pPr>
          </a:lstStyle>
          <a:p>
            <a:pPr defTabSz="91440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60" y="6459787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pPr defTabSz="914400"/>
            <a:fld id="{2A1B0E3D-1505-420A-86B5-8AD369248E94}" type="slidenum">
              <a:rPr lang="en-US" smtClean="0"/>
              <a:pPr defTabSz="914400"/>
              <a:t>‹#›</a:t>
            </a:fld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67" y="0"/>
            <a:ext cx="157162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9492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6" r:id="rId1"/>
    <p:sldLayoutId id="2147483827" r:id="rId2"/>
    <p:sldLayoutId id="2147483828" r:id="rId3"/>
    <p:sldLayoutId id="2147483817" r:id="rId4"/>
    <p:sldLayoutId id="2147483829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3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b="0" i="0" u="none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3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tx1"/>
        </a:buClr>
        <a:buFont typeface="Arial" panose="020B0604020202020204" pitchFamily="34" charset="0"/>
        <a:buChar char="•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tx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•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tx2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3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3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3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3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7.jpg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4.gif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1.jpeg"/><Relationship Id="rId4" Type="http://schemas.openxmlformats.org/officeDocument/2006/relationships/image" Target="../media/image34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jpeg"/><Relationship Id="rId4" Type="http://schemas.openxmlformats.org/officeDocument/2006/relationships/image" Target="../media/image3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image" Target="../media/image33.wmf"/><Relationship Id="rId7" Type="http://schemas.openxmlformats.org/officeDocument/2006/relationships/image" Target="../media/image44.wm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wmf"/><Relationship Id="rId11" Type="http://schemas.openxmlformats.org/officeDocument/2006/relationships/image" Target="../media/image48.png"/><Relationship Id="rId5" Type="http://schemas.openxmlformats.org/officeDocument/2006/relationships/image" Target="../media/image36.png"/><Relationship Id="rId10" Type="http://schemas.openxmlformats.org/officeDocument/2006/relationships/image" Target="../media/image47.jpeg"/><Relationship Id="rId4" Type="http://schemas.openxmlformats.org/officeDocument/2006/relationships/image" Target="../media/image34.gif"/><Relationship Id="rId9" Type="http://schemas.openxmlformats.org/officeDocument/2006/relationships/image" Target="../media/image46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4.gif"/><Relationship Id="rId5" Type="http://schemas.openxmlformats.org/officeDocument/2006/relationships/image" Target="../media/image33.wmf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51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png"/><Relationship Id="rId5" Type="http://schemas.openxmlformats.org/officeDocument/2006/relationships/image" Target="../media/image50.jpeg"/><Relationship Id="rId4" Type="http://schemas.openxmlformats.org/officeDocument/2006/relationships/image" Target="../media/image34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4.png"/><Relationship Id="rId7" Type="http://schemas.openxmlformats.org/officeDocument/2006/relationships/image" Target="../media/image5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5" Type="http://schemas.openxmlformats.org/officeDocument/2006/relationships/image" Target="../media/image52.png"/><Relationship Id="rId4" Type="http://schemas.openxmlformats.org/officeDocument/2006/relationships/image" Target="../media/image55.png"/><Relationship Id="rId9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4.png"/><Relationship Id="rId7" Type="http://schemas.openxmlformats.org/officeDocument/2006/relationships/image" Target="../media/image5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png"/><Relationship Id="rId5" Type="http://schemas.openxmlformats.org/officeDocument/2006/relationships/image" Target="../media/image55.png"/><Relationship Id="rId4" Type="http://schemas.openxmlformats.org/officeDocument/2006/relationships/image" Target="../media/image59.png"/><Relationship Id="rId9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4.png"/><Relationship Id="rId7" Type="http://schemas.openxmlformats.org/officeDocument/2006/relationships/image" Target="../media/image5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png"/><Relationship Id="rId5" Type="http://schemas.openxmlformats.org/officeDocument/2006/relationships/image" Target="../media/image55.png"/><Relationship Id="rId4" Type="http://schemas.openxmlformats.org/officeDocument/2006/relationships/image" Target="../media/image59.png"/><Relationship Id="rId9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3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png"/><Relationship Id="rId5" Type="http://schemas.openxmlformats.org/officeDocument/2006/relationships/image" Target="../media/image59.png"/><Relationship Id="rId10" Type="http://schemas.openxmlformats.org/officeDocument/2006/relationships/image" Target="../media/image58.png"/><Relationship Id="rId4" Type="http://schemas.openxmlformats.org/officeDocument/2006/relationships/image" Target="../media/image54.png"/><Relationship Id="rId9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9.JPG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3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png"/><Relationship Id="rId11" Type="http://schemas.openxmlformats.org/officeDocument/2006/relationships/image" Target="../media/image70.emf"/><Relationship Id="rId5" Type="http://schemas.openxmlformats.org/officeDocument/2006/relationships/image" Target="../media/image59.png"/><Relationship Id="rId10" Type="http://schemas.openxmlformats.org/officeDocument/2006/relationships/image" Target="../media/image58.png"/><Relationship Id="rId4" Type="http://schemas.openxmlformats.org/officeDocument/2006/relationships/image" Target="../media/image54.png"/><Relationship Id="rId9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3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png"/><Relationship Id="rId11" Type="http://schemas.openxmlformats.org/officeDocument/2006/relationships/image" Target="../media/image71.png"/><Relationship Id="rId5" Type="http://schemas.openxmlformats.org/officeDocument/2006/relationships/image" Target="../media/image59.png"/><Relationship Id="rId10" Type="http://schemas.openxmlformats.org/officeDocument/2006/relationships/image" Target="../media/image58.png"/><Relationship Id="rId4" Type="http://schemas.openxmlformats.org/officeDocument/2006/relationships/image" Target="../media/image54.png"/><Relationship Id="rId9" Type="http://schemas.openxmlformats.org/officeDocument/2006/relationships/image" Target="../media/image5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mailto:Chris.harris@tn.gov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hyperlink" Target="http://vimeo.com/15633547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10.JPG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microsoft.com/office/2007/relationships/hdphoto" Target="../media/hdphoto1.wdp"/><Relationship Id="rId10" Type="http://schemas.openxmlformats.org/officeDocument/2006/relationships/image" Target="../media/image15.png"/><Relationship Id="rId4" Type="http://schemas.openxmlformats.org/officeDocument/2006/relationships/image" Target="../media/image6.jpe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17.png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7537"/>
            <a:ext cx="12165028" cy="4963885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3800" y="2115047"/>
            <a:ext cx="10058400" cy="1328809"/>
          </a:xfrm>
        </p:spPr>
        <p:txBody>
          <a:bodyPr anchor="t">
            <a:noAutofit/>
          </a:bodyPr>
          <a:lstStyle/>
          <a:p>
            <a:r>
              <a:rPr lang="en-US" sz="4400" dirty="0" smtClean="0"/>
              <a:t>Inventory Collection &amp; Condition </a:t>
            </a:r>
            <a:r>
              <a:rPr lang="en-US" sz="4400" dirty="0" err="1" smtClean="0"/>
              <a:t>Assesment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>In Tennessee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3801" y="3491357"/>
            <a:ext cx="9687236" cy="2464169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>
                <a:solidFill>
                  <a:schemeClr val="tx1"/>
                </a:solidFill>
              </a:rPr>
              <a:t>SEPTEMBER 18, 2018				</a:t>
            </a:r>
            <a:r>
              <a:rPr lang="en-US" sz="2400" dirty="0">
                <a:solidFill>
                  <a:schemeClr val="tx1"/>
                </a:solidFill>
              </a:rPr>
              <a:t>  </a:t>
            </a:r>
            <a:r>
              <a:rPr lang="en-US" sz="2400" dirty="0" smtClean="0">
                <a:solidFill>
                  <a:schemeClr val="tx1"/>
                </a:solidFill>
              </a:rPr>
              <a:t>		Chris </a:t>
            </a:r>
            <a:r>
              <a:rPr lang="en-US" sz="2400" dirty="0" err="1">
                <a:solidFill>
                  <a:schemeClr val="tx1"/>
                </a:solidFill>
              </a:rPr>
              <a:t>harris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dirty="0" err="1">
                <a:solidFill>
                  <a:schemeClr val="tx1"/>
                </a:solidFill>
              </a:rPr>
              <a:t>p.e</a:t>
            </a:r>
            <a:r>
              <a:rPr lang="en-US" sz="2400" dirty="0" err="1" smtClean="0">
                <a:solidFill>
                  <a:schemeClr val="tx1"/>
                </a:solidFill>
              </a:rPr>
              <a:t>.</a:t>
            </a:r>
            <a:endParaRPr lang="en-US" sz="2400" dirty="0" smtClean="0">
              <a:solidFill>
                <a:schemeClr val="tx1"/>
              </a:solidFill>
            </a:endParaRPr>
          </a:p>
          <a:p>
            <a:pPr algn="just"/>
            <a:r>
              <a:rPr lang="en-US" sz="2400" dirty="0" smtClean="0">
                <a:solidFill>
                  <a:schemeClr val="tx1"/>
                </a:solidFill>
              </a:rPr>
              <a:t>Nashville, </a:t>
            </a:r>
            <a:r>
              <a:rPr lang="en-US" sz="2400" dirty="0" err="1" smtClean="0">
                <a:solidFill>
                  <a:schemeClr val="tx1"/>
                </a:solidFill>
              </a:rPr>
              <a:t>tn</a:t>
            </a:r>
            <a:r>
              <a:rPr lang="en-US" sz="2400" dirty="0" smtClean="0">
                <a:solidFill>
                  <a:schemeClr val="tx1"/>
                </a:solidFill>
              </a:rPr>
              <a:t>						</a:t>
            </a:r>
            <a:r>
              <a:rPr lang="en-US" sz="2400" dirty="0">
                <a:solidFill>
                  <a:schemeClr val="tx1"/>
                </a:solidFill>
              </a:rPr>
              <a:t>	</a:t>
            </a:r>
            <a:r>
              <a:rPr lang="en-US" sz="2400" dirty="0" smtClean="0">
                <a:solidFill>
                  <a:schemeClr val="tx1"/>
                </a:solidFill>
              </a:rPr>
              <a:t>	     </a:t>
            </a:r>
          </a:p>
          <a:p>
            <a:pPr algn="just"/>
            <a:r>
              <a:rPr lang="en-US" sz="2400" dirty="0">
                <a:solidFill>
                  <a:schemeClr val="tx1"/>
                </a:solidFill>
              </a:rPr>
              <a:t>Maintenance Peer Exchange on Leading Management Practices for Determining Funding Levels for Maintenance and Preservation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100051" y="3207734"/>
            <a:ext cx="3923053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3"/>
              </a:buClr>
              <a:buSzPct val="100000"/>
              <a:buFont typeface="Calibri" panose="020F0502020204030204" pitchFamily="34" charset="0"/>
              <a:buNone/>
              <a:defRPr sz="1800" kern="1200" cap="all" spc="15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dirty="0" smtClean="0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593800" y="3443857"/>
            <a:ext cx="9870117" cy="3562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41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8" descr="Rumble_Strip_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05000"/>
            <a:ext cx="10261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Asset Inventory – Data Collection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315200" y="1233817"/>
            <a:ext cx="4876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/>
            <a:r>
              <a:rPr lang="en-US" altLang="en-US" sz="3600" dirty="0" smtClean="0">
                <a:latin typeface="+mj-lt"/>
              </a:rPr>
              <a:t>Mobile </a:t>
            </a:r>
            <a:r>
              <a:rPr lang="en-US" altLang="en-US" sz="3600" dirty="0" err="1" smtClean="0">
                <a:latin typeface="+mj-lt"/>
              </a:rPr>
              <a:t>LiDAR</a:t>
            </a:r>
            <a:endParaRPr lang="en-US" altLang="en-US" sz="3600" dirty="0">
              <a:latin typeface="+mj-lt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117600" y="3581400"/>
            <a:ext cx="1422400" cy="990600"/>
            <a:chOff x="838200" y="3581400"/>
            <a:chExt cx="1066800" cy="990600"/>
          </a:xfrm>
        </p:grpSpPr>
        <p:sp>
          <p:nvSpPr>
            <p:cNvPr id="15" name="TextBox 14"/>
            <p:cNvSpPr txBox="1"/>
            <p:nvPr/>
          </p:nvSpPr>
          <p:spPr>
            <a:xfrm>
              <a:off x="838200" y="3581400"/>
              <a:ext cx="692354" cy="27699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latin typeface="+mn-lt"/>
                </a:rPr>
                <a:t>Barrier Wall</a:t>
              </a: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 rot="16200000" flipH="1">
              <a:off x="1333500" y="4000500"/>
              <a:ext cx="685800" cy="4572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914401" y="1879985"/>
            <a:ext cx="4876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en-US" altLang="en-US" sz="2400" dirty="0" smtClean="0"/>
              <a:t>Automatic &amp; Semi-Automatic</a:t>
            </a:r>
          </a:p>
          <a:p>
            <a:r>
              <a:rPr lang="en-US" altLang="en-US" sz="2400" dirty="0" smtClean="0"/>
              <a:t>Feature </a:t>
            </a:r>
            <a:r>
              <a:rPr lang="en-US" altLang="en-US" sz="2400" dirty="0"/>
              <a:t>Extraction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10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78571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516"/>
            <a:ext cx="984250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Asset Inventory – GIS Maps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11</a:t>
            </a:fld>
            <a:endParaRPr lang="en-US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259569"/>
            <a:ext cx="9823450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7860868" y="1335022"/>
            <a:ext cx="4192588" cy="646331"/>
          </a:xfrm>
          <a:prstGeom prst="rect">
            <a:avLst/>
          </a:prstGeom>
          <a:solidFill>
            <a:srgbClr val="2BF52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+mj-lt"/>
              </a:rPr>
              <a:t>Concrete Barrier Wall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1455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8" descr="Rumble_Strip_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05000"/>
            <a:ext cx="10261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Asset Inventory – Data Collection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315200" y="1233817"/>
            <a:ext cx="4876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/>
            <a:r>
              <a:rPr lang="en-US" altLang="en-US" sz="3600" dirty="0" smtClean="0">
                <a:latin typeface="+mj-lt"/>
              </a:rPr>
              <a:t>Mobile </a:t>
            </a:r>
            <a:r>
              <a:rPr lang="en-US" altLang="en-US" sz="3600" dirty="0" err="1" smtClean="0">
                <a:latin typeface="+mj-lt"/>
              </a:rPr>
              <a:t>LiDAR</a:t>
            </a:r>
            <a:endParaRPr lang="en-US" altLang="en-US" sz="3600" dirty="0">
              <a:latin typeface="+mj-lt"/>
            </a:endParaRPr>
          </a:p>
        </p:txBody>
      </p:sp>
      <p:sp>
        <p:nvSpPr>
          <p:cNvPr id="4" name="Freeform 3"/>
          <p:cNvSpPr/>
          <p:nvPr/>
        </p:nvSpPr>
        <p:spPr bwMode="auto">
          <a:xfrm>
            <a:off x="7574280" y="3909060"/>
            <a:ext cx="3581400" cy="2446020"/>
          </a:xfrm>
          <a:custGeom>
            <a:avLst/>
            <a:gdLst>
              <a:gd name="connsiteX0" fmla="*/ 2583180 w 2606040"/>
              <a:gd name="connsiteY0" fmla="*/ 0 h 2125980"/>
              <a:gd name="connsiteX1" fmla="*/ 2606040 w 2606040"/>
              <a:gd name="connsiteY1" fmla="*/ 2125980 h 2125980"/>
              <a:gd name="connsiteX2" fmla="*/ 0 w 2606040"/>
              <a:gd name="connsiteY2" fmla="*/ 708660 h 2125980"/>
              <a:gd name="connsiteX3" fmla="*/ 2583180 w 2606040"/>
              <a:gd name="connsiteY3" fmla="*/ 0 h 2125980"/>
              <a:gd name="connsiteX0" fmla="*/ 2686050 w 2708910"/>
              <a:gd name="connsiteY0" fmla="*/ 0 h 2125980"/>
              <a:gd name="connsiteX1" fmla="*/ 2708910 w 2708910"/>
              <a:gd name="connsiteY1" fmla="*/ 2125980 h 2125980"/>
              <a:gd name="connsiteX2" fmla="*/ 0 w 2708910"/>
              <a:gd name="connsiteY2" fmla="*/ 800100 h 2125980"/>
              <a:gd name="connsiteX3" fmla="*/ 2686050 w 2708910"/>
              <a:gd name="connsiteY3" fmla="*/ 0 h 2125980"/>
              <a:gd name="connsiteX0" fmla="*/ 2686050 w 2686050"/>
              <a:gd name="connsiteY0" fmla="*/ 0 h 2388870"/>
              <a:gd name="connsiteX1" fmla="*/ 2686050 w 2686050"/>
              <a:gd name="connsiteY1" fmla="*/ 2388870 h 2388870"/>
              <a:gd name="connsiteX2" fmla="*/ 0 w 2686050"/>
              <a:gd name="connsiteY2" fmla="*/ 800100 h 2388870"/>
              <a:gd name="connsiteX3" fmla="*/ 2686050 w 2686050"/>
              <a:gd name="connsiteY3" fmla="*/ 0 h 2388870"/>
              <a:gd name="connsiteX0" fmla="*/ 2686050 w 2686050"/>
              <a:gd name="connsiteY0" fmla="*/ 0 h 2388870"/>
              <a:gd name="connsiteX1" fmla="*/ 2686050 w 2686050"/>
              <a:gd name="connsiteY1" fmla="*/ 2388870 h 2388870"/>
              <a:gd name="connsiteX2" fmla="*/ 1805940 w 2686050"/>
              <a:gd name="connsiteY2" fmla="*/ 1851660 h 2388870"/>
              <a:gd name="connsiteX3" fmla="*/ 0 w 2686050"/>
              <a:gd name="connsiteY3" fmla="*/ 800100 h 2388870"/>
              <a:gd name="connsiteX4" fmla="*/ 2686050 w 2686050"/>
              <a:gd name="connsiteY4" fmla="*/ 0 h 2388870"/>
              <a:gd name="connsiteX0" fmla="*/ 2686050 w 2686050"/>
              <a:gd name="connsiteY0" fmla="*/ 0 h 2388870"/>
              <a:gd name="connsiteX1" fmla="*/ 2686050 w 2686050"/>
              <a:gd name="connsiteY1" fmla="*/ 2388870 h 2388870"/>
              <a:gd name="connsiteX2" fmla="*/ 1805940 w 2686050"/>
              <a:gd name="connsiteY2" fmla="*/ 1851660 h 2388870"/>
              <a:gd name="connsiteX3" fmla="*/ 0 w 2686050"/>
              <a:gd name="connsiteY3" fmla="*/ 800100 h 2388870"/>
              <a:gd name="connsiteX4" fmla="*/ 2686050 w 2686050"/>
              <a:gd name="connsiteY4" fmla="*/ 0 h 2388870"/>
              <a:gd name="connsiteX0" fmla="*/ 2686050 w 2686050"/>
              <a:gd name="connsiteY0" fmla="*/ 0 h 2446020"/>
              <a:gd name="connsiteX1" fmla="*/ 2686050 w 2686050"/>
              <a:gd name="connsiteY1" fmla="*/ 2388870 h 2446020"/>
              <a:gd name="connsiteX2" fmla="*/ 1863090 w 2686050"/>
              <a:gd name="connsiteY2" fmla="*/ 2446020 h 2446020"/>
              <a:gd name="connsiteX3" fmla="*/ 0 w 2686050"/>
              <a:gd name="connsiteY3" fmla="*/ 800100 h 2446020"/>
              <a:gd name="connsiteX4" fmla="*/ 2686050 w 2686050"/>
              <a:gd name="connsiteY4" fmla="*/ 0 h 2446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6050" h="2446020">
                <a:moveTo>
                  <a:pt x="2686050" y="0"/>
                </a:moveTo>
                <a:lnTo>
                  <a:pt x="2686050" y="2388870"/>
                </a:lnTo>
                <a:lnTo>
                  <a:pt x="1863090" y="2446020"/>
                </a:lnTo>
                <a:lnTo>
                  <a:pt x="0" y="800100"/>
                </a:lnTo>
                <a:lnTo>
                  <a:pt x="2686050" y="0"/>
                </a:lnTo>
                <a:close/>
              </a:path>
            </a:pathLst>
          </a:custGeom>
          <a:solidFill>
            <a:srgbClr val="00B050">
              <a:alpha val="57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144001" y="4876801"/>
            <a:ext cx="1022011" cy="276999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</a:rPr>
              <a:t>Mowing Area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914401" y="1879985"/>
            <a:ext cx="4876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en-US" altLang="en-US" sz="2400" dirty="0" smtClean="0"/>
              <a:t>Automatic &amp; Semi-Automatic</a:t>
            </a:r>
          </a:p>
          <a:p>
            <a:r>
              <a:rPr lang="en-US" altLang="en-US" sz="2400" dirty="0" smtClean="0"/>
              <a:t>Feature </a:t>
            </a:r>
            <a:r>
              <a:rPr lang="en-US" altLang="en-US" sz="2400" dirty="0"/>
              <a:t>Extraction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12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4198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516"/>
            <a:ext cx="984250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Asset Inventory – GIS Maps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13</a:t>
            </a:fld>
            <a:endParaRPr lang="en-US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516"/>
            <a:ext cx="982345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7860868" y="1335022"/>
            <a:ext cx="4192588" cy="646331"/>
          </a:xfrm>
          <a:prstGeom prst="rect">
            <a:avLst/>
          </a:prstGeom>
          <a:solidFill>
            <a:srgbClr val="65AB5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+mj-lt"/>
              </a:rPr>
              <a:t>Mowing</a:t>
            </a:r>
            <a:r>
              <a:rPr lang="en-US" sz="36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Area</a:t>
            </a:r>
          </a:p>
        </p:txBody>
      </p:sp>
    </p:spTree>
    <p:extLst>
      <p:ext uri="{BB962C8B-B14F-4D97-AF65-F5344CB8AC3E}">
        <p14:creationId xmlns:p14="http://schemas.microsoft.com/office/powerpoint/2010/main" val="74948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8" descr="Rumble_Strip_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05000"/>
            <a:ext cx="10261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Freeform 17"/>
          <p:cNvSpPr/>
          <p:nvPr/>
        </p:nvSpPr>
        <p:spPr>
          <a:xfrm>
            <a:off x="4650188" y="3517789"/>
            <a:ext cx="1932168" cy="2790909"/>
          </a:xfrm>
          <a:custGeom>
            <a:avLst/>
            <a:gdLst>
              <a:gd name="connsiteX0" fmla="*/ 0 w 2210462"/>
              <a:gd name="connsiteY0" fmla="*/ 2814762 h 2814762"/>
              <a:gd name="connsiteX1" fmla="*/ 1956020 w 2210462"/>
              <a:gd name="connsiteY1" fmla="*/ 119269 h 2814762"/>
              <a:gd name="connsiteX2" fmla="*/ 2059387 w 2210462"/>
              <a:gd name="connsiteY2" fmla="*/ 0 h 2814762"/>
              <a:gd name="connsiteX3" fmla="*/ 2210462 w 2210462"/>
              <a:gd name="connsiteY3" fmla="*/ 15903 h 2814762"/>
              <a:gd name="connsiteX4" fmla="*/ 1948069 w 2210462"/>
              <a:gd name="connsiteY4" fmla="*/ 2806810 h 2814762"/>
              <a:gd name="connsiteX5" fmla="*/ 0 w 2210462"/>
              <a:gd name="connsiteY5" fmla="*/ 2814762 h 2814762"/>
              <a:gd name="connsiteX0" fmla="*/ 0 w 2210462"/>
              <a:gd name="connsiteY0" fmla="*/ 2814762 h 2830664"/>
              <a:gd name="connsiteX1" fmla="*/ 1956020 w 2210462"/>
              <a:gd name="connsiteY1" fmla="*/ 119269 h 2830664"/>
              <a:gd name="connsiteX2" fmla="*/ 2059387 w 2210462"/>
              <a:gd name="connsiteY2" fmla="*/ 0 h 2830664"/>
              <a:gd name="connsiteX3" fmla="*/ 2210462 w 2210462"/>
              <a:gd name="connsiteY3" fmla="*/ 15903 h 2830664"/>
              <a:gd name="connsiteX4" fmla="*/ 1876508 w 2210462"/>
              <a:gd name="connsiteY4" fmla="*/ 2830664 h 2830664"/>
              <a:gd name="connsiteX5" fmla="*/ 0 w 2210462"/>
              <a:gd name="connsiteY5" fmla="*/ 2814762 h 2830664"/>
              <a:gd name="connsiteX0" fmla="*/ 1494846 w 3705308"/>
              <a:gd name="connsiteY0" fmla="*/ 2814762 h 2830664"/>
              <a:gd name="connsiteX1" fmla="*/ 0 w 3705308"/>
              <a:gd name="connsiteY1" fmla="*/ 39756 h 2830664"/>
              <a:gd name="connsiteX2" fmla="*/ 3554233 w 3705308"/>
              <a:gd name="connsiteY2" fmla="*/ 0 h 2830664"/>
              <a:gd name="connsiteX3" fmla="*/ 3705308 w 3705308"/>
              <a:gd name="connsiteY3" fmla="*/ 15903 h 2830664"/>
              <a:gd name="connsiteX4" fmla="*/ 3371354 w 3705308"/>
              <a:gd name="connsiteY4" fmla="*/ 2830664 h 2830664"/>
              <a:gd name="connsiteX5" fmla="*/ 1494846 w 3705308"/>
              <a:gd name="connsiteY5" fmla="*/ 2814762 h 2830664"/>
              <a:gd name="connsiteX0" fmla="*/ 1494846 w 3705308"/>
              <a:gd name="connsiteY0" fmla="*/ 2806811 h 2822713"/>
              <a:gd name="connsiteX1" fmla="*/ 0 w 3705308"/>
              <a:gd name="connsiteY1" fmla="*/ 31805 h 2822713"/>
              <a:gd name="connsiteX2" fmla="*/ 206734 w 3705308"/>
              <a:gd name="connsiteY2" fmla="*/ 0 h 2822713"/>
              <a:gd name="connsiteX3" fmla="*/ 3705308 w 3705308"/>
              <a:gd name="connsiteY3" fmla="*/ 7952 h 2822713"/>
              <a:gd name="connsiteX4" fmla="*/ 3371354 w 3705308"/>
              <a:gd name="connsiteY4" fmla="*/ 2822713 h 2822713"/>
              <a:gd name="connsiteX5" fmla="*/ 1494846 w 3705308"/>
              <a:gd name="connsiteY5" fmla="*/ 2806811 h 2822713"/>
              <a:gd name="connsiteX0" fmla="*/ 1494846 w 3371354"/>
              <a:gd name="connsiteY0" fmla="*/ 2806811 h 2822713"/>
              <a:gd name="connsiteX1" fmla="*/ 0 w 3371354"/>
              <a:gd name="connsiteY1" fmla="*/ 31805 h 2822713"/>
              <a:gd name="connsiteX2" fmla="*/ 206734 w 3371354"/>
              <a:gd name="connsiteY2" fmla="*/ 0 h 2822713"/>
              <a:gd name="connsiteX3" fmla="*/ 477078 w 3371354"/>
              <a:gd name="connsiteY3" fmla="*/ 286247 h 2822713"/>
              <a:gd name="connsiteX4" fmla="*/ 3371354 w 3371354"/>
              <a:gd name="connsiteY4" fmla="*/ 2822713 h 2822713"/>
              <a:gd name="connsiteX5" fmla="*/ 1494846 w 3371354"/>
              <a:gd name="connsiteY5" fmla="*/ 2806811 h 2822713"/>
              <a:gd name="connsiteX0" fmla="*/ 1494846 w 3371354"/>
              <a:gd name="connsiteY0" fmla="*/ 2806811 h 2822713"/>
              <a:gd name="connsiteX1" fmla="*/ 0 w 3371354"/>
              <a:gd name="connsiteY1" fmla="*/ 31805 h 2822713"/>
              <a:gd name="connsiteX2" fmla="*/ 190831 w 3371354"/>
              <a:gd name="connsiteY2" fmla="*/ 0 h 2822713"/>
              <a:gd name="connsiteX3" fmla="*/ 477078 w 3371354"/>
              <a:gd name="connsiteY3" fmla="*/ 286247 h 2822713"/>
              <a:gd name="connsiteX4" fmla="*/ 3371354 w 3371354"/>
              <a:gd name="connsiteY4" fmla="*/ 2822713 h 2822713"/>
              <a:gd name="connsiteX5" fmla="*/ 1494846 w 3371354"/>
              <a:gd name="connsiteY5" fmla="*/ 2806811 h 2822713"/>
              <a:gd name="connsiteX0" fmla="*/ 1486894 w 3363402"/>
              <a:gd name="connsiteY0" fmla="*/ 2806811 h 2822713"/>
              <a:gd name="connsiteX1" fmla="*/ 0 w 3363402"/>
              <a:gd name="connsiteY1" fmla="*/ 31805 h 2822713"/>
              <a:gd name="connsiteX2" fmla="*/ 182879 w 3363402"/>
              <a:gd name="connsiteY2" fmla="*/ 0 h 2822713"/>
              <a:gd name="connsiteX3" fmla="*/ 469126 w 3363402"/>
              <a:gd name="connsiteY3" fmla="*/ 286247 h 2822713"/>
              <a:gd name="connsiteX4" fmla="*/ 3363402 w 3363402"/>
              <a:gd name="connsiteY4" fmla="*/ 2822713 h 2822713"/>
              <a:gd name="connsiteX5" fmla="*/ 1486894 w 3363402"/>
              <a:gd name="connsiteY5" fmla="*/ 2806811 h 2822713"/>
              <a:gd name="connsiteX0" fmla="*/ 1486894 w 3387256"/>
              <a:gd name="connsiteY0" fmla="*/ 2806811 h 2806811"/>
              <a:gd name="connsiteX1" fmla="*/ 0 w 3387256"/>
              <a:gd name="connsiteY1" fmla="*/ 31805 h 2806811"/>
              <a:gd name="connsiteX2" fmla="*/ 182879 w 3387256"/>
              <a:gd name="connsiteY2" fmla="*/ 0 h 2806811"/>
              <a:gd name="connsiteX3" fmla="*/ 469126 w 3387256"/>
              <a:gd name="connsiteY3" fmla="*/ 286247 h 2806811"/>
              <a:gd name="connsiteX4" fmla="*/ 3387256 w 3387256"/>
              <a:gd name="connsiteY4" fmla="*/ 2806810 h 2806811"/>
              <a:gd name="connsiteX5" fmla="*/ 1486894 w 3387256"/>
              <a:gd name="connsiteY5" fmla="*/ 2806811 h 2806811"/>
              <a:gd name="connsiteX0" fmla="*/ 1486894 w 3387256"/>
              <a:gd name="connsiteY0" fmla="*/ 2806811 h 2806811"/>
              <a:gd name="connsiteX1" fmla="*/ 0 w 3387256"/>
              <a:gd name="connsiteY1" fmla="*/ 31805 h 2806811"/>
              <a:gd name="connsiteX2" fmla="*/ 182879 w 3387256"/>
              <a:gd name="connsiteY2" fmla="*/ 0 h 2806811"/>
              <a:gd name="connsiteX3" fmla="*/ 1908312 w 3387256"/>
              <a:gd name="connsiteY3" fmla="*/ 31805 h 2806811"/>
              <a:gd name="connsiteX4" fmla="*/ 3387256 w 3387256"/>
              <a:gd name="connsiteY4" fmla="*/ 2806810 h 2806811"/>
              <a:gd name="connsiteX5" fmla="*/ 1486894 w 3387256"/>
              <a:gd name="connsiteY5" fmla="*/ 2806811 h 2806811"/>
              <a:gd name="connsiteX0" fmla="*/ 1486894 w 3387256"/>
              <a:gd name="connsiteY0" fmla="*/ 2790909 h 2790909"/>
              <a:gd name="connsiteX1" fmla="*/ 0 w 3387256"/>
              <a:gd name="connsiteY1" fmla="*/ 15903 h 2790909"/>
              <a:gd name="connsiteX2" fmla="*/ 1685675 w 3387256"/>
              <a:gd name="connsiteY2" fmla="*/ 0 h 2790909"/>
              <a:gd name="connsiteX3" fmla="*/ 1908312 w 3387256"/>
              <a:gd name="connsiteY3" fmla="*/ 15903 h 2790909"/>
              <a:gd name="connsiteX4" fmla="*/ 3387256 w 3387256"/>
              <a:gd name="connsiteY4" fmla="*/ 2790908 h 2790909"/>
              <a:gd name="connsiteX5" fmla="*/ 1486894 w 3387256"/>
              <a:gd name="connsiteY5" fmla="*/ 2790909 h 2790909"/>
              <a:gd name="connsiteX0" fmla="*/ 31806 w 1932168"/>
              <a:gd name="connsiteY0" fmla="*/ 2790909 h 2790909"/>
              <a:gd name="connsiteX1" fmla="*/ 0 w 1932168"/>
              <a:gd name="connsiteY1" fmla="*/ 2790909 h 2790909"/>
              <a:gd name="connsiteX2" fmla="*/ 230587 w 1932168"/>
              <a:gd name="connsiteY2" fmla="*/ 0 h 2790909"/>
              <a:gd name="connsiteX3" fmla="*/ 453224 w 1932168"/>
              <a:gd name="connsiteY3" fmla="*/ 15903 h 2790909"/>
              <a:gd name="connsiteX4" fmla="*/ 1932168 w 1932168"/>
              <a:gd name="connsiteY4" fmla="*/ 2790908 h 2790909"/>
              <a:gd name="connsiteX5" fmla="*/ 31806 w 1932168"/>
              <a:gd name="connsiteY5" fmla="*/ 2790909 h 2790909"/>
              <a:gd name="connsiteX0" fmla="*/ 31806 w 1932168"/>
              <a:gd name="connsiteY0" fmla="*/ 2790909 h 2790909"/>
              <a:gd name="connsiteX1" fmla="*/ 0 w 1932168"/>
              <a:gd name="connsiteY1" fmla="*/ 2790909 h 2790909"/>
              <a:gd name="connsiteX2" fmla="*/ 230587 w 1932168"/>
              <a:gd name="connsiteY2" fmla="*/ 0 h 2790909"/>
              <a:gd name="connsiteX3" fmla="*/ 461176 w 1932168"/>
              <a:gd name="connsiteY3" fmla="*/ 1 h 2790909"/>
              <a:gd name="connsiteX4" fmla="*/ 1932168 w 1932168"/>
              <a:gd name="connsiteY4" fmla="*/ 2790908 h 2790909"/>
              <a:gd name="connsiteX5" fmla="*/ 31806 w 1932168"/>
              <a:gd name="connsiteY5" fmla="*/ 2790909 h 2790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2168" h="2790909">
                <a:moveTo>
                  <a:pt x="31806" y="2790909"/>
                </a:moveTo>
                <a:lnTo>
                  <a:pt x="0" y="2790909"/>
                </a:lnTo>
                <a:lnTo>
                  <a:pt x="230587" y="0"/>
                </a:lnTo>
                <a:lnTo>
                  <a:pt x="461176" y="1"/>
                </a:lnTo>
                <a:lnTo>
                  <a:pt x="1932168" y="2790908"/>
                </a:lnTo>
                <a:lnTo>
                  <a:pt x="31806" y="279090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5102972" y="3517788"/>
            <a:ext cx="3371354" cy="2822714"/>
          </a:xfrm>
          <a:custGeom>
            <a:avLst/>
            <a:gdLst>
              <a:gd name="connsiteX0" fmla="*/ 0 w 2210462"/>
              <a:gd name="connsiteY0" fmla="*/ 2814762 h 2814762"/>
              <a:gd name="connsiteX1" fmla="*/ 1956020 w 2210462"/>
              <a:gd name="connsiteY1" fmla="*/ 119269 h 2814762"/>
              <a:gd name="connsiteX2" fmla="*/ 2059387 w 2210462"/>
              <a:gd name="connsiteY2" fmla="*/ 0 h 2814762"/>
              <a:gd name="connsiteX3" fmla="*/ 2210462 w 2210462"/>
              <a:gd name="connsiteY3" fmla="*/ 15903 h 2814762"/>
              <a:gd name="connsiteX4" fmla="*/ 1948069 w 2210462"/>
              <a:gd name="connsiteY4" fmla="*/ 2806810 h 2814762"/>
              <a:gd name="connsiteX5" fmla="*/ 0 w 2210462"/>
              <a:gd name="connsiteY5" fmla="*/ 2814762 h 2814762"/>
              <a:gd name="connsiteX0" fmla="*/ 0 w 2210462"/>
              <a:gd name="connsiteY0" fmla="*/ 2814762 h 2830664"/>
              <a:gd name="connsiteX1" fmla="*/ 1956020 w 2210462"/>
              <a:gd name="connsiteY1" fmla="*/ 119269 h 2830664"/>
              <a:gd name="connsiteX2" fmla="*/ 2059387 w 2210462"/>
              <a:gd name="connsiteY2" fmla="*/ 0 h 2830664"/>
              <a:gd name="connsiteX3" fmla="*/ 2210462 w 2210462"/>
              <a:gd name="connsiteY3" fmla="*/ 15903 h 2830664"/>
              <a:gd name="connsiteX4" fmla="*/ 1876508 w 2210462"/>
              <a:gd name="connsiteY4" fmla="*/ 2830664 h 2830664"/>
              <a:gd name="connsiteX5" fmla="*/ 0 w 2210462"/>
              <a:gd name="connsiteY5" fmla="*/ 2814762 h 2830664"/>
              <a:gd name="connsiteX0" fmla="*/ 1494846 w 3705308"/>
              <a:gd name="connsiteY0" fmla="*/ 2814762 h 2830664"/>
              <a:gd name="connsiteX1" fmla="*/ 0 w 3705308"/>
              <a:gd name="connsiteY1" fmla="*/ 39756 h 2830664"/>
              <a:gd name="connsiteX2" fmla="*/ 3554233 w 3705308"/>
              <a:gd name="connsiteY2" fmla="*/ 0 h 2830664"/>
              <a:gd name="connsiteX3" fmla="*/ 3705308 w 3705308"/>
              <a:gd name="connsiteY3" fmla="*/ 15903 h 2830664"/>
              <a:gd name="connsiteX4" fmla="*/ 3371354 w 3705308"/>
              <a:gd name="connsiteY4" fmla="*/ 2830664 h 2830664"/>
              <a:gd name="connsiteX5" fmla="*/ 1494846 w 3705308"/>
              <a:gd name="connsiteY5" fmla="*/ 2814762 h 2830664"/>
              <a:gd name="connsiteX0" fmla="*/ 1494846 w 3705308"/>
              <a:gd name="connsiteY0" fmla="*/ 2806811 h 2822713"/>
              <a:gd name="connsiteX1" fmla="*/ 0 w 3705308"/>
              <a:gd name="connsiteY1" fmla="*/ 31805 h 2822713"/>
              <a:gd name="connsiteX2" fmla="*/ 206734 w 3705308"/>
              <a:gd name="connsiteY2" fmla="*/ 0 h 2822713"/>
              <a:gd name="connsiteX3" fmla="*/ 3705308 w 3705308"/>
              <a:gd name="connsiteY3" fmla="*/ 7952 h 2822713"/>
              <a:gd name="connsiteX4" fmla="*/ 3371354 w 3705308"/>
              <a:gd name="connsiteY4" fmla="*/ 2822713 h 2822713"/>
              <a:gd name="connsiteX5" fmla="*/ 1494846 w 3705308"/>
              <a:gd name="connsiteY5" fmla="*/ 2806811 h 2822713"/>
              <a:gd name="connsiteX0" fmla="*/ 1494846 w 3371354"/>
              <a:gd name="connsiteY0" fmla="*/ 2806811 h 2822713"/>
              <a:gd name="connsiteX1" fmla="*/ 0 w 3371354"/>
              <a:gd name="connsiteY1" fmla="*/ 31805 h 2822713"/>
              <a:gd name="connsiteX2" fmla="*/ 206734 w 3371354"/>
              <a:gd name="connsiteY2" fmla="*/ 0 h 2822713"/>
              <a:gd name="connsiteX3" fmla="*/ 477078 w 3371354"/>
              <a:gd name="connsiteY3" fmla="*/ 286247 h 2822713"/>
              <a:gd name="connsiteX4" fmla="*/ 3371354 w 3371354"/>
              <a:gd name="connsiteY4" fmla="*/ 2822713 h 2822713"/>
              <a:gd name="connsiteX5" fmla="*/ 1494846 w 3371354"/>
              <a:gd name="connsiteY5" fmla="*/ 2806811 h 2822713"/>
              <a:gd name="connsiteX0" fmla="*/ 1494846 w 3371354"/>
              <a:gd name="connsiteY0" fmla="*/ 2806811 h 2822713"/>
              <a:gd name="connsiteX1" fmla="*/ 0 w 3371354"/>
              <a:gd name="connsiteY1" fmla="*/ 31805 h 2822713"/>
              <a:gd name="connsiteX2" fmla="*/ 190831 w 3371354"/>
              <a:gd name="connsiteY2" fmla="*/ 0 h 2822713"/>
              <a:gd name="connsiteX3" fmla="*/ 477078 w 3371354"/>
              <a:gd name="connsiteY3" fmla="*/ 286247 h 2822713"/>
              <a:gd name="connsiteX4" fmla="*/ 3371354 w 3371354"/>
              <a:gd name="connsiteY4" fmla="*/ 2822713 h 2822713"/>
              <a:gd name="connsiteX5" fmla="*/ 1494846 w 3371354"/>
              <a:gd name="connsiteY5" fmla="*/ 2806811 h 2822713"/>
              <a:gd name="connsiteX0" fmla="*/ 1486894 w 3363402"/>
              <a:gd name="connsiteY0" fmla="*/ 2806811 h 2822713"/>
              <a:gd name="connsiteX1" fmla="*/ 0 w 3363402"/>
              <a:gd name="connsiteY1" fmla="*/ 31805 h 2822713"/>
              <a:gd name="connsiteX2" fmla="*/ 182879 w 3363402"/>
              <a:gd name="connsiteY2" fmla="*/ 0 h 2822713"/>
              <a:gd name="connsiteX3" fmla="*/ 469126 w 3363402"/>
              <a:gd name="connsiteY3" fmla="*/ 286247 h 2822713"/>
              <a:gd name="connsiteX4" fmla="*/ 3363402 w 3363402"/>
              <a:gd name="connsiteY4" fmla="*/ 2822713 h 2822713"/>
              <a:gd name="connsiteX5" fmla="*/ 1486894 w 3363402"/>
              <a:gd name="connsiteY5" fmla="*/ 2806811 h 2822713"/>
              <a:gd name="connsiteX0" fmla="*/ 1494846 w 3371354"/>
              <a:gd name="connsiteY0" fmla="*/ 2806812 h 2822714"/>
              <a:gd name="connsiteX1" fmla="*/ 0 w 3371354"/>
              <a:gd name="connsiteY1" fmla="*/ 0 h 2822714"/>
              <a:gd name="connsiteX2" fmla="*/ 190831 w 3371354"/>
              <a:gd name="connsiteY2" fmla="*/ 1 h 2822714"/>
              <a:gd name="connsiteX3" fmla="*/ 477078 w 3371354"/>
              <a:gd name="connsiteY3" fmla="*/ 286248 h 2822714"/>
              <a:gd name="connsiteX4" fmla="*/ 3371354 w 3371354"/>
              <a:gd name="connsiteY4" fmla="*/ 2822714 h 2822714"/>
              <a:gd name="connsiteX5" fmla="*/ 1494846 w 3371354"/>
              <a:gd name="connsiteY5" fmla="*/ 2806812 h 2822714"/>
              <a:gd name="connsiteX0" fmla="*/ 1494846 w 3371354"/>
              <a:gd name="connsiteY0" fmla="*/ 2806812 h 2822714"/>
              <a:gd name="connsiteX1" fmla="*/ 0 w 3371354"/>
              <a:gd name="connsiteY1" fmla="*/ 0 h 2822714"/>
              <a:gd name="connsiteX2" fmla="*/ 190831 w 3371354"/>
              <a:gd name="connsiteY2" fmla="*/ 1 h 2822714"/>
              <a:gd name="connsiteX3" fmla="*/ 3371354 w 3371354"/>
              <a:gd name="connsiteY3" fmla="*/ 2822714 h 2822714"/>
              <a:gd name="connsiteX4" fmla="*/ 1494846 w 3371354"/>
              <a:gd name="connsiteY4" fmla="*/ 2806812 h 2822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1354" h="2822714">
                <a:moveTo>
                  <a:pt x="1494846" y="2806812"/>
                </a:moveTo>
                <a:lnTo>
                  <a:pt x="0" y="0"/>
                </a:lnTo>
                <a:lnTo>
                  <a:pt x="190831" y="1"/>
                </a:lnTo>
                <a:lnTo>
                  <a:pt x="3371354" y="2822714"/>
                </a:lnTo>
                <a:lnTo>
                  <a:pt x="1494846" y="2806812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7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Asset Inventory – Data Collection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315200" y="1233817"/>
            <a:ext cx="4876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/>
            <a:r>
              <a:rPr lang="en-US" altLang="en-US" sz="3600" dirty="0" smtClean="0">
                <a:latin typeface="+mj-lt"/>
              </a:rPr>
              <a:t>Mobile </a:t>
            </a:r>
            <a:r>
              <a:rPr lang="en-US" altLang="en-US" sz="3600" dirty="0" err="1" smtClean="0">
                <a:latin typeface="+mj-lt"/>
              </a:rPr>
              <a:t>LiDAR</a:t>
            </a:r>
            <a:endParaRPr lang="en-US" altLang="en-US" sz="3600" dirty="0">
              <a:latin typeface="+mj-lt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914401" y="1879985"/>
            <a:ext cx="4876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en-US" altLang="en-US" sz="2400" dirty="0" smtClean="0"/>
              <a:t>Automatic &amp; Semi-Automatic</a:t>
            </a:r>
          </a:p>
          <a:p>
            <a:r>
              <a:rPr lang="en-US" altLang="en-US" sz="2400" dirty="0" smtClean="0"/>
              <a:t>Feature </a:t>
            </a:r>
            <a:r>
              <a:rPr lang="en-US" altLang="en-US" sz="2400" dirty="0"/>
              <a:t>Extraction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14</a:t>
            </a:fld>
            <a:endParaRPr lang="en-US" sz="1600" dirty="0"/>
          </a:p>
        </p:txBody>
      </p:sp>
      <p:sp>
        <p:nvSpPr>
          <p:cNvPr id="6" name="Freeform 5"/>
          <p:cNvSpPr/>
          <p:nvPr/>
        </p:nvSpPr>
        <p:spPr>
          <a:xfrm>
            <a:off x="2679590" y="3514477"/>
            <a:ext cx="2210462" cy="2798859"/>
          </a:xfrm>
          <a:custGeom>
            <a:avLst/>
            <a:gdLst>
              <a:gd name="connsiteX0" fmla="*/ 0 w 2210462"/>
              <a:gd name="connsiteY0" fmla="*/ 2814762 h 2814762"/>
              <a:gd name="connsiteX1" fmla="*/ 1956020 w 2210462"/>
              <a:gd name="connsiteY1" fmla="*/ 119269 h 2814762"/>
              <a:gd name="connsiteX2" fmla="*/ 2059387 w 2210462"/>
              <a:gd name="connsiteY2" fmla="*/ 0 h 2814762"/>
              <a:gd name="connsiteX3" fmla="*/ 2210462 w 2210462"/>
              <a:gd name="connsiteY3" fmla="*/ 15903 h 2814762"/>
              <a:gd name="connsiteX4" fmla="*/ 1948069 w 2210462"/>
              <a:gd name="connsiteY4" fmla="*/ 2806810 h 2814762"/>
              <a:gd name="connsiteX5" fmla="*/ 0 w 2210462"/>
              <a:gd name="connsiteY5" fmla="*/ 2814762 h 2814762"/>
              <a:gd name="connsiteX0" fmla="*/ 0 w 2210462"/>
              <a:gd name="connsiteY0" fmla="*/ 2814762 h 2814762"/>
              <a:gd name="connsiteX1" fmla="*/ 1105231 w 2210462"/>
              <a:gd name="connsiteY1" fmla="*/ 1304013 h 2814762"/>
              <a:gd name="connsiteX2" fmla="*/ 2059387 w 2210462"/>
              <a:gd name="connsiteY2" fmla="*/ 0 h 2814762"/>
              <a:gd name="connsiteX3" fmla="*/ 2210462 w 2210462"/>
              <a:gd name="connsiteY3" fmla="*/ 15903 h 2814762"/>
              <a:gd name="connsiteX4" fmla="*/ 1948069 w 2210462"/>
              <a:gd name="connsiteY4" fmla="*/ 2806810 h 2814762"/>
              <a:gd name="connsiteX5" fmla="*/ 0 w 2210462"/>
              <a:gd name="connsiteY5" fmla="*/ 2814762 h 2814762"/>
              <a:gd name="connsiteX0" fmla="*/ 0 w 2210462"/>
              <a:gd name="connsiteY0" fmla="*/ 2798859 h 2798859"/>
              <a:gd name="connsiteX1" fmla="*/ 1105231 w 2210462"/>
              <a:gd name="connsiteY1" fmla="*/ 1288110 h 2798859"/>
              <a:gd name="connsiteX2" fmla="*/ 2027582 w 2210462"/>
              <a:gd name="connsiteY2" fmla="*/ 15902 h 2798859"/>
              <a:gd name="connsiteX3" fmla="*/ 2210462 w 2210462"/>
              <a:gd name="connsiteY3" fmla="*/ 0 h 2798859"/>
              <a:gd name="connsiteX4" fmla="*/ 1948069 w 2210462"/>
              <a:gd name="connsiteY4" fmla="*/ 2790907 h 2798859"/>
              <a:gd name="connsiteX5" fmla="*/ 0 w 2210462"/>
              <a:gd name="connsiteY5" fmla="*/ 2798859 h 279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0462" h="2798859">
                <a:moveTo>
                  <a:pt x="0" y="2798859"/>
                </a:moveTo>
                <a:lnTo>
                  <a:pt x="1105231" y="1288110"/>
                </a:lnTo>
                <a:lnTo>
                  <a:pt x="2027582" y="15902"/>
                </a:lnTo>
                <a:lnTo>
                  <a:pt x="2210462" y="0"/>
                </a:lnTo>
                <a:lnTo>
                  <a:pt x="1948069" y="2790907"/>
                </a:lnTo>
                <a:lnTo>
                  <a:pt x="0" y="279885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17"/>
          <p:cNvSpPr txBox="1">
            <a:spLocks noChangeArrowheads="1"/>
          </p:cNvSpPr>
          <p:nvPr/>
        </p:nvSpPr>
        <p:spPr bwMode="auto">
          <a:xfrm>
            <a:off x="4774930" y="4564987"/>
            <a:ext cx="1010020" cy="276999"/>
          </a:xfrm>
          <a:prstGeom prst="rect">
            <a:avLst/>
          </a:prstGeom>
          <a:solidFill>
            <a:schemeClr val="accent3">
              <a:lumMod val="40000"/>
              <a:lumOff val="60000"/>
              <a:alpha val="7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en-US" altLang="en-US" sz="1200" dirty="0" smtClean="0">
                <a:solidFill>
                  <a:srgbClr val="FFFFFF"/>
                </a:solidFill>
              </a:rPr>
              <a:t>Travel Lanes</a:t>
            </a:r>
            <a:endParaRPr lang="en-US" altLang="en-US" sz="1200" dirty="0">
              <a:solidFill>
                <a:srgbClr val="FFFFFF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15726" y="3533692"/>
            <a:ext cx="9010152" cy="2795667"/>
            <a:chOff x="915726" y="3533692"/>
            <a:chExt cx="9010152" cy="2795667"/>
          </a:xfrm>
        </p:grpSpPr>
        <p:sp>
          <p:nvSpPr>
            <p:cNvPr id="24" name="Freeform 23"/>
            <p:cNvSpPr/>
            <p:nvPr/>
          </p:nvSpPr>
          <p:spPr>
            <a:xfrm>
              <a:off x="915726" y="3546283"/>
              <a:ext cx="3760966" cy="2767054"/>
            </a:xfrm>
            <a:custGeom>
              <a:avLst/>
              <a:gdLst>
                <a:gd name="connsiteX0" fmla="*/ 0 w 2210462"/>
                <a:gd name="connsiteY0" fmla="*/ 2814762 h 2814762"/>
                <a:gd name="connsiteX1" fmla="*/ 1956020 w 2210462"/>
                <a:gd name="connsiteY1" fmla="*/ 119269 h 2814762"/>
                <a:gd name="connsiteX2" fmla="*/ 2059387 w 2210462"/>
                <a:gd name="connsiteY2" fmla="*/ 0 h 2814762"/>
                <a:gd name="connsiteX3" fmla="*/ 2210462 w 2210462"/>
                <a:gd name="connsiteY3" fmla="*/ 15903 h 2814762"/>
                <a:gd name="connsiteX4" fmla="*/ 1948069 w 2210462"/>
                <a:gd name="connsiteY4" fmla="*/ 2806810 h 2814762"/>
                <a:gd name="connsiteX5" fmla="*/ 0 w 2210462"/>
                <a:gd name="connsiteY5" fmla="*/ 2814762 h 2814762"/>
                <a:gd name="connsiteX0" fmla="*/ 0 w 2210462"/>
                <a:gd name="connsiteY0" fmla="*/ 2814762 h 2814762"/>
                <a:gd name="connsiteX1" fmla="*/ 1105231 w 2210462"/>
                <a:gd name="connsiteY1" fmla="*/ 1304013 h 2814762"/>
                <a:gd name="connsiteX2" fmla="*/ 2059387 w 2210462"/>
                <a:gd name="connsiteY2" fmla="*/ 0 h 2814762"/>
                <a:gd name="connsiteX3" fmla="*/ 2210462 w 2210462"/>
                <a:gd name="connsiteY3" fmla="*/ 15903 h 2814762"/>
                <a:gd name="connsiteX4" fmla="*/ 1948069 w 2210462"/>
                <a:gd name="connsiteY4" fmla="*/ 2806810 h 2814762"/>
                <a:gd name="connsiteX5" fmla="*/ 0 w 2210462"/>
                <a:gd name="connsiteY5" fmla="*/ 2814762 h 2814762"/>
                <a:gd name="connsiteX0" fmla="*/ 0 w 2210462"/>
                <a:gd name="connsiteY0" fmla="*/ 2798859 h 2798859"/>
                <a:gd name="connsiteX1" fmla="*/ 1105231 w 2210462"/>
                <a:gd name="connsiteY1" fmla="*/ 1288110 h 2798859"/>
                <a:gd name="connsiteX2" fmla="*/ 2027582 w 2210462"/>
                <a:gd name="connsiteY2" fmla="*/ 15902 h 2798859"/>
                <a:gd name="connsiteX3" fmla="*/ 2210462 w 2210462"/>
                <a:gd name="connsiteY3" fmla="*/ 0 h 2798859"/>
                <a:gd name="connsiteX4" fmla="*/ 1948069 w 2210462"/>
                <a:gd name="connsiteY4" fmla="*/ 2790907 h 2798859"/>
                <a:gd name="connsiteX5" fmla="*/ 0 w 2210462"/>
                <a:gd name="connsiteY5" fmla="*/ 2798859 h 2798859"/>
                <a:gd name="connsiteX0" fmla="*/ 0 w 2210462"/>
                <a:gd name="connsiteY0" fmla="*/ 2798859 h 2798859"/>
                <a:gd name="connsiteX1" fmla="*/ 1105231 w 2210462"/>
                <a:gd name="connsiteY1" fmla="*/ 1288110 h 2798859"/>
                <a:gd name="connsiteX2" fmla="*/ 2027582 w 2210462"/>
                <a:gd name="connsiteY2" fmla="*/ 15902 h 2798859"/>
                <a:gd name="connsiteX3" fmla="*/ 2210462 w 2210462"/>
                <a:gd name="connsiteY3" fmla="*/ 0 h 2798859"/>
                <a:gd name="connsiteX4" fmla="*/ 1789043 w 2210462"/>
                <a:gd name="connsiteY4" fmla="*/ 2798858 h 2798859"/>
                <a:gd name="connsiteX5" fmla="*/ 0 w 2210462"/>
                <a:gd name="connsiteY5" fmla="*/ 2798859 h 2798859"/>
                <a:gd name="connsiteX0" fmla="*/ 0 w 3760966"/>
                <a:gd name="connsiteY0" fmla="*/ 2782957 h 2782957"/>
                <a:gd name="connsiteX1" fmla="*/ 1105231 w 3760966"/>
                <a:gd name="connsiteY1" fmla="*/ 1272208 h 2782957"/>
                <a:gd name="connsiteX2" fmla="*/ 2027582 w 3760966"/>
                <a:gd name="connsiteY2" fmla="*/ 0 h 2782957"/>
                <a:gd name="connsiteX3" fmla="*/ 3760966 w 3760966"/>
                <a:gd name="connsiteY3" fmla="*/ 15903 h 2782957"/>
                <a:gd name="connsiteX4" fmla="*/ 1789043 w 3760966"/>
                <a:gd name="connsiteY4" fmla="*/ 2782956 h 2782957"/>
                <a:gd name="connsiteX5" fmla="*/ 0 w 3760966"/>
                <a:gd name="connsiteY5" fmla="*/ 2782957 h 2782957"/>
                <a:gd name="connsiteX0" fmla="*/ 0 w 3760966"/>
                <a:gd name="connsiteY0" fmla="*/ 2782957 h 2782957"/>
                <a:gd name="connsiteX1" fmla="*/ 1105231 w 3760966"/>
                <a:gd name="connsiteY1" fmla="*/ 1272208 h 2782957"/>
                <a:gd name="connsiteX2" fmla="*/ 3450865 w 3760966"/>
                <a:gd name="connsiteY2" fmla="*/ 0 h 2782957"/>
                <a:gd name="connsiteX3" fmla="*/ 3760966 w 3760966"/>
                <a:gd name="connsiteY3" fmla="*/ 15903 h 2782957"/>
                <a:gd name="connsiteX4" fmla="*/ 1789043 w 3760966"/>
                <a:gd name="connsiteY4" fmla="*/ 2782956 h 2782957"/>
                <a:gd name="connsiteX5" fmla="*/ 0 w 3760966"/>
                <a:gd name="connsiteY5" fmla="*/ 2782957 h 2782957"/>
                <a:gd name="connsiteX0" fmla="*/ 0 w 3760966"/>
                <a:gd name="connsiteY0" fmla="*/ 2782957 h 2782957"/>
                <a:gd name="connsiteX1" fmla="*/ 7951 w 3760966"/>
                <a:gd name="connsiteY1" fmla="*/ 2488757 h 2782957"/>
                <a:gd name="connsiteX2" fmla="*/ 3450865 w 3760966"/>
                <a:gd name="connsiteY2" fmla="*/ 0 h 2782957"/>
                <a:gd name="connsiteX3" fmla="*/ 3760966 w 3760966"/>
                <a:gd name="connsiteY3" fmla="*/ 15903 h 2782957"/>
                <a:gd name="connsiteX4" fmla="*/ 1789043 w 3760966"/>
                <a:gd name="connsiteY4" fmla="*/ 2782956 h 2782957"/>
                <a:gd name="connsiteX5" fmla="*/ 0 w 3760966"/>
                <a:gd name="connsiteY5" fmla="*/ 2782957 h 2782957"/>
                <a:gd name="connsiteX0" fmla="*/ 0 w 3760966"/>
                <a:gd name="connsiteY0" fmla="*/ 2767054 h 2767054"/>
                <a:gd name="connsiteX1" fmla="*/ 7951 w 3760966"/>
                <a:gd name="connsiteY1" fmla="*/ 2472854 h 2767054"/>
                <a:gd name="connsiteX2" fmla="*/ 3482671 w 3760966"/>
                <a:gd name="connsiteY2" fmla="*/ 55659 h 2767054"/>
                <a:gd name="connsiteX3" fmla="*/ 3760966 w 3760966"/>
                <a:gd name="connsiteY3" fmla="*/ 0 h 2767054"/>
                <a:gd name="connsiteX4" fmla="*/ 1789043 w 3760966"/>
                <a:gd name="connsiteY4" fmla="*/ 2767053 h 2767054"/>
                <a:gd name="connsiteX5" fmla="*/ 0 w 3760966"/>
                <a:gd name="connsiteY5" fmla="*/ 2767054 h 2767054"/>
                <a:gd name="connsiteX0" fmla="*/ 0 w 3760966"/>
                <a:gd name="connsiteY0" fmla="*/ 2767054 h 2767054"/>
                <a:gd name="connsiteX1" fmla="*/ 7951 w 3760966"/>
                <a:gd name="connsiteY1" fmla="*/ 2472854 h 2767054"/>
                <a:gd name="connsiteX2" fmla="*/ 3482671 w 3760966"/>
                <a:gd name="connsiteY2" fmla="*/ 55659 h 2767054"/>
                <a:gd name="connsiteX3" fmla="*/ 3760966 w 3760966"/>
                <a:gd name="connsiteY3" fmla="*/ 0 h 2767054"/>
                <a:gd name="connsiteX4" fmla="*/ 1789043 w 3760966"/>
                <a:gd name="connsiteY4" fmla="*/ 2767053 h 2767054"/>
                <a:gd name="connsiteX5" fmla="*/ 0 w 3760966"/>
                <a:gd name="connsiteY5" fmla="*/ 2767054 h 276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60966" h="2767054">
                  <a:moveTo>
                    <a:pt x="0" y="2767054"/>
                  </a:moveTo>
                  <a:lnTo>
                    <a:pt x="7951" y="2472854"/>
                  </a:lnTo>
                  <a:cubicBezTo>
                    <a:pt x="1166191" y="1667122"/>
                    <a:pt x="2976438" y="471777"/>
                    <a:pt x="3482671" y="55659"/>
                  </a:cubicBezTo>
                  <a:lnTo>
                    <a:pt x="3760966" y="0"/>
                  </a:lnTo>
                  <a:lnTo>
                    <a:pt x="1789043" y="2767053"/>
                  </a:lnTo>
                  <a:lnTo>
                    <a:pt x="0" y="276705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45927" y="3533692"/>
              <a:ext cx="4579951" cy="2795667"/>
            </a:xfrm>
            <a:custGeom>
              <a:avLst/>
              <a:gdLst>
                <a:gd name="connsiteX0" fmla="*/ 0 w 2210462"/>
                <a:gd name="connsiteY0" fmla="*/ 2814762 h 2814762"/>
                <a:gd name="connsiteX1" fmla="*/ 1956020 w 2210462"/>
                <a:gd name="connsiteY1" fmla="*/ 119269 h 2814762"/>
                <a:gd name="connsiteX2" fmla="*/ 2059387 w 2210462"/>
                <a:gd name="connsiteY2" fmla="*/ 0 h 2814762"/>
                <a:gd name="connsiteX3" fmla="*/ 2210462 w 2210462"/>
                <a:gd name="connsiteY3" fmla="*/ 15903 h 2814762"/>
                <a:gd name="connsiteX4" fmla="*/ 1948069 w 2210462"/>
                <a:gd name="connsiteY4" fmla="*/ 2806810 h 2814762"/>
                <a:gd name="connsiteX5" fmla="*/ 0 w 2210462"/>
                <a:gd name="connsiteY5" fmla="*/ 2814762 h 2814762"/>
                <a:gd name="connsiteX0" fmla="*/ 0 w 2210462"/>
                <a:gd name="connsiteY0" fmla="*/ 2814762 h 2814762"/>
                <a:gd name="connsiteX1" fmla="*/ 1105231 w 2210462"/>
                <a:gd name="connsiteY1" fmla="*/ 1304013 h 2814762"/>
                <a:gd name="connsiteX2" fmla="*/ 2059387 w 2210462"/>
                <a:gd name="connsiteY2" fmla="*/ 0 h 2814762"/>
                <a:gd name="connsiteX3" fmla="*/ 2210462 w 2210462"/>
                <a:gd name="connsiteY3" fmla="*/ 15903 h 2814762"/>
                <a:gd name="connsiteX4" fmla="*/ 1948069 w 2210462"/>
                <a:gd name="connsiteY4" fmla="*/ 2806810 h 2814762"/>
                <a:gd name="connsiteX5" fmla="*/ 0 w 2210462"/>
                <a:gd name="connsiteY5" fmla="*/ 2814762 h 2814762"/>
                <a:gd name="connsiteX0" fmla="*/ 0 w 2210462"/>
                <a:gd name="connsiteY0" fmla="*/ 2798859 h 2798859"/>
                <a:gd name="connsiteX1" fmla="*/ 1105231 w 2210462"/>
                <a:gd name="connsiteY1" fmla="*/ 1288110 h 2798859"/>
                <a:gd name="connsiteX2" fmla="*/ 2027582 w 2210462"/>
                <a:gd name="connsiteY2" fmla="*/ 15902 h 2798859"/>
                <a:gd name="connsiteX3" fmla="*/ 2210462 w 2210462"/>
                <a:gd name="connsiteY3" fmla="*/ 0 h 2798859"/>
                <a:gd name="connsiteX4" fmla="*/ 1948069 w 2210462"/>
                <a:gd name="connsiteY4" fmla="*/ 2790907 h 2798859"/>
                <a:gd name="connsiteX5" fmla="*/ 0 w 2210462"/>
                <a:gd name="connsiteY5" fmla="*/ 2798859 h 2798859"/>
                <a:gd name="connsiteX0" fmla="*/ 0 w 2210462"/>
                <a:gd name="connsiteY0" fmla="*/ 2798859 h 2798859"/>
                <a:gd name="connsiteX1" fmla="*/ 1105231 w 2210462"/>
                <a:gd name="connsiteY1" fmla="*/ 1288110 h 2798859"/>
                <a:gd name="connsiteX2" fmla="*/ 2027582 w 2210462"/>
                <a:gd name="connsiteY2" fmla="*/ 15902 h 2798859"/>
                <a:gd name="connsiteX3" fmla="*/ 2210462 w 2210462"/>
                <a:gd name="connsiteY3" fmla="*/ 0 h 2798859"/>
                <a:gd name="connsiteX4" fmla="*/ 1789043 w 2210462"/>
                <a:gd name="connsiteY4" fmla="*/ 2798858 h 2798859"/>
                <a:gd name="connsiteX5" fmla="*/ 0 w 2210462"/>
                <a:gd name="connsiteY5" fmla="*/ 2798859 h 2798859"/>
                <a:gd name="connsiteX0" fmla="*/ 0 w 3760966"/>
                <a:gd name="connsiteY0" fmla="*/ 2782957 h 2782957"/>
                <a:gd name="connsiteX1" fmla="*/ 1105231 w 3760966"/>
                <a:gd name="connsiteY1" fmla="*/ 1272208 h 2782957"/>
                <a:gd name="connsiteX2" fmla="*/ 2027582 w 3760966"/>
                <a:gd name="connsiteY2" fmla="*/ 0 h 2782957"/>
                <a:gd name="connsiteX3" fmla="*/ 3760966 w 3760966"/>
                <a:gd name="connsiteY3" fmla="*/ 15903 h 2782957"/>
                <a:gd name="connsiteX4" fmla="*/ 1789043 w 3760966"/>
                <a:gd name="connsiteY4" fmla="*/ 2782956 h 2782957"/>
                <a:gd name="connsiteX5" fmla="*/ 0 w 3760966"/>
                <a:gd name="connsiteY5" fmla="*/ 2782957 h 2782957"/>
                <a:gd name="connsiteX0" fmla="*/ 0 w 3760966"/>
                <a:gd name="connsiteY0" fmla="*/ 2782957 h 2782957"/>
                <a:gd name="connsiteX1" fmla="*/ 1105231 w 3760966"/>
                <a:gd name="connsiteY1" fmla="*/ 1272208 h 2782957"/>
                <a:gd name="connsiteX2" fmla="*/ 3450865 w 3760966"/>
                <a:gd name="connsiteY2" fmla="*/ 0 h 2782957"/>
                <a:gd name="connsiteX3" fmla="*/ 3760966 w 3760966"/>
                <a:gd name="connsiteY3" fmla="*/ 15903 h 2782957"/>
                <a:gd name="connsiteX4" fmla="*/ 1789043 w 3760966"/>
                <a:gd name="connsiteY4" fmla="*/ 2782956 h 2782957"/>
                <a:gd name="connsiteX5" fmla="*/ 0 w 3760966"/>
                <a:gd name="connsiteY5" fmla="*/ 2782957 h 2782957"/>
                <a:gd name="connsiteX0" fmla="*/ 0 w 3760966"/>
                <a:gd name="connsiteY0" fmla="*/ 2782957 h 2782957"/>
                <a:gd name="connsiteX1" fmla="*/ 7951 w 3760966"/>
                <a:gd name="connsiteY1" fmla="*/ 2488757 h 2782957"/>
                <a:gd name="connsiteX2" fmla="*/ 3450865 w 3760966"/>
                <a:gd name="connsiteY2" fmla="*/ 0 h 2782957"/>
                <a:gd name="connsiteX3" fmla="*/ 3760966 w 3760966"/>
                <a:gd name="connsiteY3" fmla="*/ 15903 h 2782957"/>
                <a:gd name="connsiteX4" fmla="*/ 1789043 w 3760966"/>
                <a:gd name="connsiteY4" fmla="*/ 2782956 h 2782957"/>
                <a:gd name="connsiteX5" fmla="*/ 0 w 3760966"/>
                <a:gd name="connsiteY5" fmla="*/ 2782957 h 2782957"/>
                <a:gd name="connsiteX0" fmla="*/ 0 w 3760966"/>
                <a:gd name="connsiteY0" fmla="*/ 2767054 h 2767054"/>
                <a:gd name="connsiteX1" fmla="*/ 7951 w 3760966"/>
                <a:gd name="connsiteY1" fmla="*/ 2472854 h 2767054"/>
                <a:gd name="connsiteX2" fmla="*/ 3482671 w 3760966"/>
                <a:gd name="connsiteY2" fmla="*/ 55659 h 2767054"/>
                <a:gd name="connsiteX3" fmla="*/ 3760966 w 3760966"/>
                <a:gd name="connsiteY3" fmla="*/ 0 h 2767054"/>
                <a:gd name="connsiteX4" fmla="*/ 1789043 w 3760966"/>
                <a:gd name="connsiteY4" fmla="*/ 2767053 h 2767054"/>
                <a:gd name="connsiteX5" fmla="*/ 0 w 3760966"/>
                <a:gd name="connsiteY5" fmla="*/ 2767054 h 2767054"/>
                <a:gd name="connsiteX0" fmla="*/ 0 w 3760966"/>
                <a:gd name="connsiteY0" fmla="*/ 2767054 h 2767054"/>
                <a:gd name="connsiteX1" fmla="*/ 7951 w 3760966"/>
                <a:gd name="connsiteY1" fmla="*/ 2472854 h 2767054"/>
                <a:gd name="connsiteX2" fmla="*/ 3482671 w 3760966"/>
                <a:gd name="connsiteY2" fmla="*/ 55659 h 2767054"/>
                <a:gd name="connsiteX3" fmla="*/ 3760966 w 3760966"/>
                <a:gd name="connsiteY3" fmla="*/ 0 h 2767054"/>
                <a:gd name="connsiteX4" fmla="*/ 1789043 w 3760966"/>
                <a:gd name="connsiteY4" fmla="*/ 2767053 h 2767054"/>
                <a:gd name="connsiteX5" fmla="*/ 0 w 3760966"/>
                <a:gd name="connsiteY5" fmla="*/ 2767054 h 2767054"/>
                <a:gd name="connsiteX0" fmla="*/ 0 w 3760966"/>
                <a:gd name="connsiteY0" fmla="*/ 2767054 h 2767054"/>
                <a:gd name="connsiteX1" fmla="*/ 1025718 w 3760966"/>
                <a:gd name="connsiteY1" fmla="*/ 1948068 h 2767054"/>
                <a:gd name="connsiteX2" fmla="*/ 3482671 w 3760966"/>
                <a:gd name="connsiteY2" fmla="*/ 55659 h 2767054"/>
                <a:gd name="connsiteX3" fmla="*/ 3760966 w 3760966"/>
                <a:gd name="connsiteY3" fmla="*/ 0 h 2767054"/>
                <a:gd name="connsiteX4" fmla="*/ 1789043 w 3760966"/>
                <a:gd name="connsiteY4" fmla="*/ 2767053 h 2767054"/>
                <a:gd name="connsiteX5" fmla="*/ 0 w 3760966"/>
                <a:gd name="connsiteY5" fmla="*/ 2767054 h 2767054"/>
                <a:gd name="connsiteX0" fmla="*/ 0 w 3760966"/>
                <a:gd name="connsiteY0" fmla="*/ 2767054 h 2767054"/>
                <a:gd name="connsiteX1" fmla="*/ 1025718 w 3760966"/>
                <a:gd name="connsiteY1" fmla="*/ 1948068 h 2767054"/>
                <a:gd name="connsiteX2" fmla="*/ 3482671 w 3760966"/>
                <a:gd name="connsiteY2" fmla="*/ 55659 h 2767054"/>
                <a:gd name="connsiteX3" fmla="*/ 3760966 w 3760966"/>
                <a:gd name="connsiteY3" fmla="*/ 0 h 2767054"/>
                <a:gd name="connsiteX4" fmla="*/ 1789043 w 3760966"/>
                <a:gd name="connsiteY4" fmla="*/ 2767053 h 2767054"/>
                <a:gd name="connsiteX5" fmla="*/ 0 w 3760966"/>
                <a:gd name="connsiteY5" fmla="*/ 2767054 h 2767054"/>
                <a:gd name="connsiteX0" fmla="*/ 830484 w 4591450"/>
                <a:gd name="connsiteY0" fmla="*/ 2767054 h 2767054"/>
                <a:gd name="connsiteX1" fmla="*/ 1856202 w 4591450"/>
                <a:gd name="connsiteY1" fmla="*/ 1948068 h 2767054"/>
                <a:gd name="connsiteX2" fmla="*/ 51256 w 4591450"/>
                <a:gd name="connsiteY2" fmla="*/ 310101 h 2767054"/>
                <a:gd name="connsiteX3" fmla="*/ 4591450 w 4591450"/>
                <a:gd name="connsiteY3" fmla="*/ 0 h 2767054"/>
                <a:gd name="connsiteX4" fmla="*/ 2619527 w 4591450"/>
                <a:gd name="connsiteY4" fmla="*/ 2767053 h 2767054"/>
                <a:gd name="connsiteX5" fmla="*/ 830484 w 4591450"/>
                <a:gd name="connsiteY5" fmla="*/ 2767054 h 2767054"/>
                <a:gd name="connsiteX0" fmla="*/ 2075290 w 5836256"/>
                <a:gd name="connsiteY0" fmla="*/ 2767054 h 2767054"/>
                <a:gd name="connsiteX1" fmla="*/ 0 w 5836256"/>
                <a:gd name="connsiteY1" fmla="*/ 922350 h 2767054"/>
                <a:gd name="connsiteX2" fmla="*/ 1296062 w 5836256"/>
                <a:gd name="connsiteY2" fmla="*/ 310101 h 2767054"/>
                <a:gd name="connsiteX3" fmla="*/ 5836256 w 5836256"/>
                <a:gd name="connsiteY3" fmla="*/ 0 h 2767054"/>
                <a:gd name="connsiteX4" fmla="*/ 3864333 w 5836256"/>
                <a:gd name="connsiteY4" fmla="*/ 2767053 h 2767054"/>
                <a:gd name="connsiteX5" fmla="*/ 2075290 w 5836256"/>
                <a:gd name="connsiteY5" fmla="*/ 2767054 h 2767054"/>
                <a:gd name="connsiteX0" fmla="*/ 3150324 w 6911290"/>
                <a:gd name="connsiteY0" fmla="*/ 2790908 h 2790908"/>
                <a:gd name="connsiteX1" fmla="*/ 1075034 w 6911290"/>
                <a:gd name="connsiteY1" fmla="*/ 946204 h 2790908"/>
                <a:gd name="connsiteX2" fmla="*/ 65218 w 6911290"/>
                <a:gd name="connsiteY2" fmla="*/ 0 h 2790908"/>
                <a:gd name="connsiteX3" fmla="*/ 6911290 w 6911290"/>
                <a:gd name="connsiteY3" fmla="*/ 23854 h 2790908"/>
                <a:gd name="connsiteX4" fmla="*/ 4939367 w 6911290"/>
                <a:gd name="connsiteY4" fmla="*/ 2790907 h 2790908"/>
                <a:gd name="connsiteX5" fmla="*/ 3150324 w 6911290"/>
                <a:gd name="connsiteY5" fmla="*/ 2790908 h 2790908"/>
                <a:gd name="connsiteX0" fmla="*/ 3085106 w 6846072"/>
                <a:gd name="connsiteY0" fmla="*/ 2790908 h 2790908"/>
                <a:gd name="connsiteX1" fmla="*/ 1009816 w 6846072"/>
                <a:gd name="connsiteY1" fmla="*/ 946204 h 2790908"/>
                <a:gd name="connsiteX2" fmla="*/ 0 w 6846072"/>
                <a:gd name="connsiteY2" fmla="*/ 0 h 2790908"/>
                <a:gd name="connsiteX3" fmla="*/ 6846072 w 6846072"/>
                <a:gd name="connsiteY3" fmla="*/ 23854 h 2790908"/>
                <a:gd name="connsiteX4" fmla="*/ 4874149 w 6846072"/>
                <a:gd name="connsiteY4" fmla="*/ 2790907 h 2790908"/>
                <a:gd name="connsiteX5" fmla="*/ 3085106 w 6846072"/>
                <a:gd name="connsiteY5" fmla="*/ 2790908 h 2790908"/>
                <a:gd name="connsiteX0" fmla="*/ 3085106 w 4874149"/>
                <a:gd name="connsiteY0" fmla="*/ 2790908 h 2790908"/>
                <a:gd name="connsiteX1" fmla="*/ 1009816 w 4874149"/>
                <a:gd name="connsiteY1" fmla="*/ 946204 h 2790908"/>
                <a:gd name="connsiteX2" fmla="*/ 0 w 4874149"/>
                <a:gd name="connsiteY2" fmla="*/ 0 h 2790908"/>
                <a:gd name="connsiteX3" fmla="*/ 1105231 w 4874149"/>
                <a:gd name="connsiteY3" fmla="*/ 659958 h 2790908"/>
                <a:gd name="connsiteX4" fmla="*/ 4874149 w 4874149"/>
                <a:gd name="connsiteY4" fmla="*/ 2790907 h 2790908"/>
                <a:gd name="connsiteX5" fmla="*/ 3085106 w 4874149"/>
                <a:gd name="connsiteY5" fmla="*/ 2790908 h 2790908"/>
                <a:gd name="connsiteX0" fmla="*/ 3085106 w 4874149"/>
                <a:gd name="connsiteY0" fmla="*/ 2790908 h 2803556"/>
                <a:gd name="connsiteX1" fmla="*/ 1009816 w 4874149"/>
                <a:gd name="connsiteY1" fmla="*/ 946204 h 2803556"/>
                <a:gd name="connsiteX2" fmla="*/ 0 w 4874149"/>
                <a:gd name="connsiteY2" fmla="*/ 0 h 2803556"/>
                <a:gd name="connsiteX3" fmla="*/ 1105231 w 4874149"/>
                <a:gd name="connsiteY3" fmla="*/ 659958 h 2803556"/>
                <a:gd name="connsiteX4" fmla="*/ 4874149 w 4874149"/>
                <a:gd name="connsiteY4" fmla="*/ 2790907 h 2803556"/>
                <a:gd name="connsiteX5" fmla="*/ 4593203 w 4874149"/>
                <a:gd name="connsiteY5" fmla="*/ 2803498 h 2803556"/>
                <a:gd name="connsiteX6" fmla="*/ 3085106 w 4874149"/>
                <a:gd name="connsiteY6" fmla="*/ 2790908 h 2803556"/>
                <a:gd name="connsiteX0" fmla="*/ 3085106 w 4595483"/>
                <a:gd name="connsiteY0" fmla="*/ 2790908 h 2803556"/>
                <a:gd name="connsiteX1" fmla="*/ 1009816 w 4595483"/>
                <a:gd name="connsiteY1" fmla="*/ 946204 h 2803556"/>
                <a:gd name="connsiteX2" fmla="*/ 0 w 4595483"/>
                <a:gd name="connsiteY2" fmla="*/ 0 h 2803556"/>
                <a:gd name="connsiteX3" fmla="*/ 1105231 w 4595483"/>
                <a:gd name="connsiteY3" fmla="*/ 659958 h 2803556"/>
                <a:gd name="connsiteX4" fmla="*/ 4579951 w 4595483"/>
                <a:gd name="connsiteY4" fmla="*/ 2790907 h 2803556"/>
                <a:gd name="connsiteX5" fmla="*/ 4593203 w 4595483"/>
                <a:gd name="connsiteY5" fmla="*/ 2803498 h 2803556"/>
                <a:gd name="connsiteX6" fmla="*/ 3085106 w 4595483"/>
                <a:gd name="connsiteY6" fmla="*/ 2790908 h 2803556"/>
                <a:gd name="connsiteX0" fmla="*/ 3085106 w 4579951"/>
                <a:gd name="connsiteY0" fmla="*/ 2790908 h 2790908"/>
                <a:gd name="connsiteX1" fmla="*/ 1009816 w 4579951"/>
                <a:gd name="connsiteY1" fmla="*/ 946204 h 2790908"/>
                <a:gd name="connsiteX2" fmla="*/ 0 w 4579951"/>
                <a:gd name="connsiteY2" fmla="*/ 0 h 2790908"/>
                <a:gd name="connsiteX3" fmla="*/ 1105231 w 4579951"/>
                <a:gd name="connsiteY3" fmla="*/ 659958 h 2790908"/>
                <a:gd name="connsiteX4" fmla="*/ 4579951 w 4579951"/>
                <a:gd name="connsiteY4" fmla="*/ 2790907 h 2790908"/>
                <a:gd name="connsiteX5" fmla="*/ 3694706 w 4579951"/>
                <a:gd name="connsiteY5" fmla="*/ 2326420 h 2790908"/>
                <a:gd name="connsiteX6" fmla="*/ 3085106 w 4579951"/>
                <a:gd name="connsiteY6" fmla="*/ 2790908 h 2790908"/>
                <a:gd name="connsiteX0" fmla="*/ 3085106 w 4579951"/>
                <a:gd name="connsiteY0" fmla="*/ 2790908 h 2795667"/>
                <a:gd name="connsiteX1" fmla="*/ 1009816 w 4579951"/>
                <a:gd name="connsiteY1" fmla="*/ 946204 h 2795667"/>
                <a:gd name="connsiteX2" fmla="*/ 0 w 4579951"/>
                <a:gd name="connsiteY2" fmla="*/ 0 h 2795667"/>
                <a:gd name="connsiteX3" fmla="*/ 1105231 w 4579951"/>
                <a:gd name="connsiteY3" fmla="*/ 659958 h 2795667"/>
                <a:gd name="connsiteX4" fmla="*/ 4579951 w 4579951"/>
                <a:gd name="connsiteY4" fmla="*/ 2790907 h 2795667"/>
                <a:gd name="connsiteX5" fmla="*/ 3869635 w 4579951"/>
                <a:gd name="connsiteY5" fmla="*/ 2795547 h 2795667"/>
                <a:gd name="connsiteX6" fmla="*/ 3085106 w 4579951"/>
                <a:gd name="connsiteY6" fmla="*/ 2790908 h 2795667"/>
                <a:gd name="connsiteX0" fmla="*/ 3085106 w 4579951"/>
                <a:gd name="connsiteY0" fmla="*/ 2790908 h 2795667"/>
                <a:gd name="connsiteX1" fmla="*/ 0 w 4579951"/>
                <a:gd name="connsiteY1" fmla="*/ 0 h 2795667"/>
                <a:gd name="connsiteX2" fmla="*/ 1105231 w 4579951"/>
                <a:gd name="connsiteY2" fmla="*/ 659958 h 2795667"/>
                <a:gd name="connsiteX3" fmla="*/ 4579951 w 4579951"/>
                <a:gd name="connsiteY3" fmla="*/ 2790907 h 2795667"/>
                <a:gd name="connsiteX4" fmla="*/ 3869635 w 4579951"/>
                <a:gd name="connsiteY4" fmla="*/ 2795547 h 2795667"/>
                <a:gd name="connsiteX5" fmla="*/ 3085106 w 4579951"/>
                <a:gd name="connsiteY5" fmla="*/ 2790908 h 2795667"/>
                <a:gd name="connsiteX0" fmla="*/ 3085106 w 4579951"/>
                <a:gd name="connsiteY0" fmla="*/ 2790908 h 2795667"/>
                <a:gd name="connsiteX1" fmla="*/ 0 w 4579951"/>
                <a:gd name="connsiteY1" fmla="*/ 0 h 2795667"/>
                <a:gd name="connsiteX2" fmla="*/ 514184 w 4579951"/>
                <a:gd name="connsiteY2" fmla="*/ 290885 h 2795667"/>
                <a:gd name="connsiteX3" fmla="*/ 1105231 w 4579951"/>
                <a:gd name="connsiteY3" fmla="*/ 659958 h 2795667"/>
                <a:gd name="connsiteX4" fmla="*/ 4579951 w 4579951"/>
                <a:gd name="connsiteY4" fmla="*/ 2790907 h 2795667"/>
                <a:gd name="connsiteX5" fmla="*/ 3869635 w 4579951"/>
                <a:gd name="connsiteY5" fmla="*/ 2795547 h 2795667"/>
                <a:gd name="connsiteX6" fmla="*/ 3085106 w 4579951"/>
                <a:gd name="connsiteY6" fmla="*/ 2790908 h 2795667"/>
                <a:gd name="connsiteX0" fmla="*/ 3085106 w 4579951"/>
                <a:gd name="connsiteY0" fmla="*/ 2790908 h 2795667"/>
                <a:gd name="connsiteX1" fmla="*/ 0 w 4579951"/>
                <a:gd name="connsiteY1" fmla="*/ 0 h 2795667"/>
                <a:gd name="connsiteX2" fmla="*/ 92765 w 4579951"/>
                <a:gd name="connsiteY2" fmla="*/ 28492 h 2795667"/>
                <a:gd name="connsiteX3" fmla="*/ 1105231 w 4579951"/>
                <a:gd name="connsiteY3" fmla="*/ 659958 h 2795667"/>
                <a:gd name="connsiteX4" fmla="*/ 4579951 w 4579951"/>
                <a:gd name="connsiteY4" fmla="*/ 2790907 h 2795667"/>
                <a:gd name="connsiteX5" fmla="*/ 3869635 w 4579951"/>
                <a:gd name="connsiteY5" fmla="*/ 2795547 h 2795667"/>
                <a:gd name="connsiteX6" fmla="*/ 3085106 w 4579951"/>
                <a:gd name="connsiteY6" fmla="*/ 2790908 h 2795667"/>
                <a:gd name="connsiteX0" fmla="*/ 3085106 w 4579951"/>
                <a:gd name="connsiteY0" fmla="*/ 2790908 h 2795667"/>
                <a:gd name="connsiteX1" fmla="*/ 0 w 4579951"/>
                <a:gd name="connsiteY1" fmla="*/ 0 h 2795667"/>
                <a:gd name="connsiteX2" fmla="*/ 132521 w 4579951"/>
                <a:gd name="connsiteY2" fmla="*/ 4638 h 2795667"/>
                <a:gd name="connsiteX3" fmla="*/ 1105231 w 4579951"/>
                <a:gd name="connsiteY3" fmla="*/ 659958 h 2795667"/>
                <a:gd name="connsiteX4" fmla="*/ 4579951 w 4579951"/>
                <a:gd name="connsiteY4" fmla="*/ 2790907 h 2795667"/>
                <a:gd name="connsiteX5" fmla="*/ 3869635 w 4579951"/>
                <a:gd name="connsiteY5" fmla="*/ 2795547 h 2795667"/>
                <a:gd name="connsiteX6" fmla="*/ 3085106 w 4579951"/>
                <a:gd name="connsiteY6" fmla="*/ 2790908 h 279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79951" h="2795667">
                  <a:moveTo>
                    <a:pt x="3085106" y="2790908"/>
                  </a:moveTo>
                  <a:lnTo>
                    <a:pt x="0" y="0"/>
                  </a:lnTo>
                  <a:lnTo>
                    <a:pt x="132521" y="4638"/>
                  </a:lnTo>
                  <a:lnTo>
                    <a:pt x="1105231" y="659958"/>
                  </a:lnTo>
                  <a:lnTo>
                    <a:pt x="4579951" y="2790907"/>
                  </a:lnTo>
                  <a:cubicBezTo>
                    <a:pt x="4568466" y="2789803"/>
                    <a:pt x="3881120" y="2796651"/>
                    <a:pt x="3869635" y="2795547"/>
                  </a:cubicBezTo>
                  <a:lnTo>
                    <a:pt x="3085106" y="279090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17"/>
          <p:cNvSpPr txBox="1">
            <a:spLocks noChangeArrowheads="1"/>
          </p:cNvSpPr>
          <p:nvPr/>
        </p:nvSpPr>
        <p:spPr bwMode="auto">
          <a:xfrm>
            <a:off x="2072812" y="5361443"/>
            <a:ext cx="849913" cy="276999"/>
          </a:xfrm>
          <a:prstGeom prst="rect">
            <a:avLst/>
          </a:prstGeom>
          <a:solidFill>
            <a:schemeClr val="accent1">
              <a:lumMod val="40000"/>
              <a:lumOff val="60000"/>
              <a:alpha val="84000"/>
            </a:schemeClr>
          </a:solidFill>
          <a:ln>
            <a:solidFill>
              <a:schemeClr val="accent1"/>
            </a:solidFill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en-US" altLang="en-US" sz="1200" dirty="0" smtClean="0">
                <a:solidFill>
                  <a:srgbClr val="FFFFFF"/>
                </a:solidFill>
              </a:rPr>
              <a:t>Shoulders</a:t>
            </a:r>
            <a:endParaRPr lang="en-US" altLang="en-US" sz="1200" dirty="0">
              <a:solidFill>
                <a:srgbClr val="FFFFFF"/>
              </a:solidFill>
            </a:endParaRPr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>
            <a:off x="7624413" y="5361442"/>
            <a:ext cx="849913" cy="276999"/>
          </a:xfrm>
          <a:prstGeom prst="rect">
            <a:avLst/>
          </a:prstGeom>
          <a:solidFill>
            <a:schemeClr val="accent1">
              <a:lumMod val="40000"/>
              <a:lumOff val="60000"/>
              <a:alpha val="84000"/>
            </a:schemeClr>
          </a:solidFill>
          <a:ln>
            <a:solidFill>
              <a:schemeClr val="accent1"/>
            </a:solidFill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en-US" altLang="en-US" sz="1200" dirty="0" smtClean="0">
                <a:solidFill>
                  <a:srgbClr val="FFFFFF"/>
                </a:solidFill>
              </a:rPr>
              <a:t>Shoulders</a:t>
            </a:r>
            <a:endParaRPr lang="en-US" altLang="en-US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73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6" grpId="0" animBg="1"/>
      <p:bldP spid="23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516"/>
            <a:ext cx="984250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Asset Inventory – GIS Maps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15</a:t>
            </a:fld>
            <a:endParaRPr lang="en-US" sz="16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244516"/>
            <a:ext cx="9829800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7860868" y="1335022"/>
            <a:ext cx="4192588" cy="523220"/>
          </a:xfrm>
          <a:prstGeom prst="rect">
            <a:avLst/>
          </a:prstGeom>
          <a:solidFill>
            <a:srgbClr val="FF9F9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+mj-lt"/>
              </a:rPr>
              <a:t>Travel Lanes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60868" y="1859331"/>
            <a:ext cx="4192588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+mj-lt"/>
              </a:rPr>
              <a:t>Shoulders</a:t>
            </a:r>
          </a:p>
        </p:txBody>
      </p:sp>
    </p:spTree>
    <p:extLst>
      <p:ext uri="{BB962C8B-B14F-4D97-AF65-F5344CB8AC3E}">
        <p14:creationId xmlns:p14="http://schemas.microsoft.com/office/powerpoint/2010/main" val="221180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Asset Inventory – GIS Maps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16</a:t>
            </a:fld>
            <a:endParaRPr lang="en-US" sz="1600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305"/>
            <a:ext cx="9817100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305"/>
            <a:ext cx="9823450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7860868" y="1335022"/>
            <a:ext cx="4192588" cy="646331"/>
          </a:xfrm>
          <a:prstGeom prst="rect">
            <a:avLst/>
          </a:prstGeom>
          <a:solidFill>
            <a:srgbClr val="FF9F9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+mj-lt"/>
              </a:rPr>
              <a:t>Detailed View</a:t>
            </a:r>
          </a:p>
        </p:txBody>
      </p:sp>
    </p:spTree>
    <p:extLst>
      <p:ext uri="{BB962C8B-B14F-4D97-AF65-F5344CB8AC3E}">
        <p14:creationId xmlns:p14="http://schemas.microsoft.com/office/powerpoint/2010/main" val="289475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8" descr="Rumble_Strip_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05000"/>
            <a:ext cx="10261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Asset Inventory – Data Collection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315200" y="1233817"/>
            <a:ext cx="4876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/>
            <a:r>
              <a:rPr lang="en-US" altLang="en-US" sz="3600" dirty="0" smtClean="0">
                <a:latin typeface="+mj-lt"/>
              </a:rPr>
              <a:t>Mobile </a:t>
            </a:r>
            <a:r>
              <a:rPr lang="en-US" altLang="en-US" sz="3600" dirty="0" err="1" smtClean="0">
                <a:latin typeface="+mj-lt"/>
              </a:rPr>
              <a:t>LiDAR</a:t>
            </a:r>
            <a:endParaRPr lang="en-US" altLang="en-US" sz="3600" dirty="0">
              <a:latin typeface="+mj-lt"/>
            </a:endParaRP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3962402" y="4724401"/>
            <a:ext cx="2641600" cy="1266994"/>
            <a:chOff x="2971800" y="4724400"/>
            <a:chExt cx="1981863" cy="1267768"/>
          </a:xfrm>
        </p:grpSpPr>
        <p:sp>
          <p:nvSpPr>
            <p:cNvPr id="7192" name="TextBox 17"/>
            <p:cNvSpPr txBox="1">
              <a:spLocks noChangeArrowheads="1"/>
            </p:cNvSpPr>
            <p:nvPr/>
          </p:nvSpPr>
          <p:spPr bwMode="auto">
            <a:xfrm>
              <a:off x="3581400" y="5715000"/>
              <a:ext cx="1123665" cy="27716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r>
                <a:rPr lang="en-US" altLang="en-US" sz="1200" dirty="0">
                  <a:solidFill>
                    <a:srgbClr val="FFFFFF"/>
                  </a:solidFill>
                </a:rPr>
                <a:t>Pavement Markings</a:t>
              </a:r>
            </a:p>
          </p:txBody>
        </p:sp>
        <p:cxnSp>
          <p:nvCxnSpPr>
            <p:cNvPr id="19" name="Straight Arrow Connector 18"/>
            <p:cNvCxnSpPr>
              <a:stCxn id="7192" idx="1"/>
            </p:cNvCxnSpPr>
            <p:nvPr/>
          </p:nvCxnSpPr>
          <p:spPr>
            <a:xfrm flipH="1" flipV="1">
              <a:off x="2971800" y="4724401"/>
              <a:ext cx="609600" cy="112918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16200000" flipV="1">
              <a:off x="3352791" y="5029439"/>
              <a:ext cx="991205" cy="38112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rot="5400000" flipH="1" flipV="1">
              <a:off x="4381835" y="5143777"/>
              <a:ext cx="991205" cy="15245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 rot="5400000" flipH="1" flipV="1">
              <a:off x="3962616" y="5258136"/>
              <a:ext cx="838712" cy="7622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914401" y="1879985"/>
            <a:ext cx="4876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en-US" altLang="en-US" sz="2400" dirty="0" smtClean="0"/>
              <a:t>Automatic &amp; Semi-Automatic</a:t>
            </a:r>
          </a:p>
          <a:p>
            <a:r>
              <a:rPr lang="en-US" altLang="en-US" sz="2400" dirty="0" smtClean="0"/>
              <a:t>Feature </a:t>
            </a:r>
            <a:r>
              <a:rPr lang="en-US" altLang="en-US" sz="2400" dirty="0"/>
              <a:t>Extraction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17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7142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516"/>
            <a:ext cx="984250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516"/>
            <a:ext cx="9829800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Asset Inventory – GIS Maps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18</a:t>
            </a:fld>
            <a:endParaRPr lang="en-US" sz="1600" dirty="0"/>
          </a:p>
        </p:txBody>
      </p:sp>
      <p:sp>
        <p:nvSpPr>
          <p:cNvPr id="33" name="TextBox 32"/>
          <p:cNvSpPr txBox="1"/>
          <p:nvPr/>
        </p:nvSpPr>
        <p:spPr>
          <a:xfrm>
            <a:off x="7860868" y="1295930"/>
            <a:ext cx="4192588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+mj-lt"/>
              </a:rPr>
              <a:t>Pavement Markings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9961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Asset Inventory – GIS Maps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19</a:t>
            </a:fld>
            <a:endParaRPr lang="en-US" sz="1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930"/>
            <a:ext cx="9836150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9580"/>
            <a:ext cx="983615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7860868" y="1295930"/>
            <a:ext cx="4192588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+mj-lt"/>
              </a:rPr>
              <a:t>Detailed View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3760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9413"/>
            <a:ext cx="12165028" cy="4952007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3767" y="1389413"/>
            <a:ext cx="10058400" cy="5070790"/>
          </a:xfrm>
        </p:spPr>
        <p:txBody>
          <a:bodyPr anchor="t">
            <a:noAutofit/>
          </a:bodyPr>
          <a:lstStyle/>
          <a:p>
            <a:pPr marL="571500" indent="-571500">
              <a:buFont typeface="Wingdings" panose="05000000000000000000" pitchFamily="2" charset="2"/>
              <a:buChar char="Ø"/>
              <a:tabLst>
                <a:tab pos="914400" algn="l"/>
              </a:tabLst>
            </a:pPr>
            <a:r>
              <a:rPr lang="en-US" sz="4000" dirty="0" smtClean="0">
                <a:solidFill>
                  <a:schemeClr val="tx1"/>
                </a:solidFill>
              </a:rPr>
              <a:t>What is </a:t>
            </a:r>
            <a:r>
              <a:rPr lang="en-US" sz="4000" dirty="0" err="1" smtClean="0">
                <a:solidFill>
                  <a:schemeClr val="tx1"/>
                </a:solidFill>
              </a:rPr>
              <a:t>LiDAR</a:t>
            </a:r>
            <a:r>
              <a:rPr lang="en-US" sz="4000" dirty="0" smtClean="0">
                <a:solidFill>
                  <a:schemeClr val="tx1"/>
                </a:solidFill>
              </a:rPr>
              <a:t>?</a:t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- </a:t>
            </a:r>
            <a:r>
              <a:rPr lang="en-US" sz="3200" b="1" i="1" u="sng" dirty="0" smtClean="0">
                <a:solidFill>
                  <a:schemeClr val="tx1"/>
                </a:solidFill>
              </a:rPr>
              <a:t>Li</a:t>
            </a:r>
            <a:r>
              <a:rPr lang="en-US" sz="3200" dirty="0" smtClean="0">
                <a:solidFill>
                  <a:schemeClr val="tx1"/>
                </a:solidFill>
              </a:rPr>
              <a:t>ght </a:t>
            </a:r>
            <a:r>
              <a:rPr lang="en-US" sz="3200" b="1" i="1" u="sng" dirty="0" smtClean="0">
                <a:solidFill>
                  <a:schemeClr val="tx1"/>
                </a:solidFill>
              </a:rPr>
              <a:t>D</a:t>
            </a:r>
            <a:r>
              <a:rPr lang="en-US" sz="3200" dirty="0" smtClean="0">
                <a:solidFill>
                  <a:schemeClr val="tx1"/>
                </a:solidFill>
              </a:rPr>
              <a:t>etection </a:t>
            </a:r>
            <a:r>
              <a:rPr lang="en-US" sz="3200" b="1" i="1" u="sng" dirty="0" smtClean="0">
                <a:solidFill>
                  <a:schemeClr val="tx1"/>
                </a:solidFill>
              </a:rPr>
              <a:t>A</a:t>
            </a:r>
            <a:r>
              <a:rPr lang="en-US" sz="3200" dirty="0" smtClean="0">
                <a:solidFill>
                  <a:schemeClr val="tx1"/>
                </a:solidFill>
              </a:rPr>
              <a:t>nd </a:t>
            </a:r>
            <a:r>
              <a:rPr lang="en-US" sz="3200" b="1" i="1" u="sng" dirty="0" smtClean="0">
                <a:solidFill>
                  <a:schemeClr val="tx1"/>
                </a:solidFill>
              </a:rPr>
              <a:t>R</a:t>
            </a:r>
            <a:r>
              <a:rPr lang="en-US" sz="3200" dirty="0" smtClean="0">
                <a:solidFill>
                  <a:schemeClr val="tx1"/>
                </a:solidFill>
              </a:rPr>
              <a:t>anging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/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- Laser Sensor - </a:t>
            </a:r>
            <a:r>
              <a:rPr lang="en-US" sz="3200" dirty="0" err="1" smtClean="0">
                <a:solidFill>
                  <a:schemeClr val="tx1"/>
                </a:solidFill>
              </a:rPr>
              <a:t>Velodyne</a:t>
            </a:r>
            <a:r>
              <a:rPr lang="en-US" sz="3200" dirty="0" smtClean="0">
                <a:solidFill>
                  <a:schemeClr val="tx1"/>
                </a:solidFill>
              </a:rPr>
              <a:t> HDL-32E (x2)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/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- Global Positioning System (GPS)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/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- Inertial Measurement Unit (IMU)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</a:rPr>
              <a:t/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4800" dirty="0" smtClean="0">
                <a:solidFill>
                  <a:schemeClr val="tx1"/>
                </a:solidFill>
              </a:rPr>
              <a:t/>
            </a:r>
            <a:br>
              <a:rPr lang="en-US" sz="4800" dirty="0" smtClean="0">
                <a:solidFill>
                  <a:schemeClr val="tx1"/>
                </a:solidFill>
              </a:rPr>
            </a:b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100051" y="3207734"/>
            <a:ext cx="3923053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3"/>
              </a:buClr>
              <a:buSzPct val="100000"/>
              <a:buFont typeface="Calibri" panose="020F0502020204030204" pitchFamily="34" charset="0"/>
              <a:buNone/>
              <a:defRPr sz="1800" kern="1200" cap="all" spc="15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355" y="2378290"/>
            <a:ext cx="2208812" cy="28409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273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8" descr="Rumble_Strip_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05000"/>
            <a:ext cx="10261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Asset Inventory – Data Collection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315200" y="1233817"/>
            <a:ext cx="4876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r"/>
            <a:r>
              <a:rPr lang="en-US" altLang="en-US" sz="3600" dirty="0" smtClean="0">
                <a:latin typeface="+mj-lt"/>
              </a:rPr>
              <a:t>Mobile </a:t>
            </a:r>
            <a:r>
              <a:rPr lang="en-US" altLang="en-US" sz="3600" dirty="0" err="1" smtClean="0">
                <a:latin typeface="+mj-lt"/>
              </a:rPr>
              <a:t>LiDAR</a:t>
            </a:r>
            <a:endParaRPr lang="en-US" altLang="en-US" sz="3600" dirty="0">
              <a:latin typeface="+mj-lt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914401" y="1879985"/>
            <a:ext cx="4876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en-US" altLang="en-US" sz="2400" dirty="0" smtClean="0"/>
              <a:t>Automatic &amp; Semi-Automatic</a:t>
            </a:r>
          </a:p>
          <a:p>
            <a:r>
              <a:rPr lang="en-US" altLang="en-US" sz="2400" dirty="0" smtClean="0"/>
              <a:t>Feature </a:t>
            </a:r>
            <a:r>
              <a:rPr lang="en-US" altLang="en-US" sz="2400" dirty="0"/>
              <a:t>Extraction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20</a:t>
            </a:fld>
            <a:endParaRPr lang="en-US" sz="1600" dirty="0"/>
          </a:p>
        </p:txBody>
      </p:sp>
      <p:grpSp>
        <p:nvGrpSpPr>
          <p:cNvPr id="6" name="Group 5"/>
          <p:cNvGrpSpPr/>
          <p:nvPr/>
        </p:nvGrpSpPr>
        <p:grpSpPr>
          <a:xfrm>
            <a:off x="4774930" y="4794637"/>
            <a:ext cx="2874225" cy="601397"/>
            <a:chOff x="4774930" y="4794637"/>
            <a:chExt cx="2874225" cy="601397"/>
          </a:xfrm>
        </p:grpSpPr>
        <p:sp>
          <p:nvSpPr>
            <p:cNvPr id="7192" name="TextBox 17"/>
            <p:cNvSpPr txBox="1">
              <a:spLocks noChangeArrowheads="1"/>
            </p:cNvSpPr>
            <p:nvPr/>
          </p:nvSpPr>
          <p:spPr bwMode="auto">
            <a:xfrm>
              <a:off x="4774930" y="5119035"/>
              <a:ext cx="1589922" cy="276999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r>
                <a:rPr lang="en-US" altLang="en-US" sz="1200" dirty="0" smtClean="0">
                  <a:solidFill>
                    <a:schemeClr val="bg1"/>
                  </a:solidFill>
                </a:rPr>
                <a:t>Guardrail &amp; Terminal</a:t>
              </a:r>
              <a:endParaRPr lang="en-US" altLang="en-US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 bwMode="auto">
            <a:xfrm flipV="1">
              <a:off x="6400802" y="4794637"/>
              <a:ext cx="1248353" cy="32500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Freeform 6"/>
          <p:cNvSpPr/>
          <p:nvPr/>
        </p:nvSpPr>
        <p:spPr>
          <a:xfrm>
            <a:off x="6591631" y="4142630"/>
            <a:ext cx="4412974" cy="1828800"/>
          </a:xfrm>
          <a:custGeom>
            <a:avLst/>
            <a:gdLst>
              <a:gd name="connsiteX0" fmla="*/ 0 w 2564188"/>
              <a:gd name="connsiteY0" fmla="*/ 0 h 1201570"/>
              <a:gd name="connsiteX1" fmla="*/ 2528515 w 2564188"/>
              <a:gd name="connsiteY1" fmla="*/ 1176793 h 1201570"/>
              <a:gd name="connsiteX2" fmla="*/ 1486894 w 2564188"/>
              <a:gd name="connsiteY2" fmla="*/ 795130 h 1201570"/>
              <a:gd name="connsiteX3" fmla="*/ 1502797 w 2564188"/>
              <a:gd name="connsiteY3" fmla="*/ 723568 h 1201570"/>
              <a:gd name="connsiteX0" fmla="*/ 0 w 2564188"/>
              <a:gd name="connsiteY0" fmla="*/ 0 h 1201570"/>
              <a:gd name="connsiteX1" fmla="*/ 2528515 w 2564188"/>
              <a:gd name="connsiteY1" fmla="*/ 1176793 h 1201570"/>
              <a:gd name="connsiteX2" fmla="*/ 1486894 w 2564188"/>
              <a:gd name="connsiteY2" fmla="*/ 795130 h 1201570"/>
              <a:gd name="connsiteX0" fmla="*/ 0 w 2528515"/>
              <a:gd name="connsiteY0" fmla="*/ 0 h 1176793"/>
              <a:gd name="connsiteX1" fmla="*/ 2528515 w 2528515"/>
              <a:gd name="connsiteY1" fmla="*/ 1176793 h 1176793"/>
              <a:gd name="connsiteX0" fmla="*/ 0 w 2528515"/>
              <a:gd name="connsiteY0" fmla="*/ 0 h 1176793"/>
              <a:gd name="connsiteX1" fmla="*/ 1439187 w 2528515"/>
              <a:gd name="connsiteY1" fmla="*/ 795131 h 1176793"/>
              <a:gd name="connsiteX2" fmla="*/ 2528515 w 2528515"/>
              <a:gd name="connsiteY2" fmla="*/ 1176793 h 1176793"/>
              <a:gd name="connsiteX0" fmla="*/ 0 w 4412974"/>
              <a:gd name="connsiteY0" fmla="*/ 0 h 1828800"/>
              <a:gd name="connsiteX1" fmla="*/ 1439187 w 4412974"/>
              <a:gd name="connsiteY1" fmla="*/ 795131 h 1828800"/>
              <a:gd name="connsiteX2" fmla="*/ 4412974 w 4412974"/>
              <a:gd name="connsiteY2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12974" h="1828800">
                <a:moveTo>
                  <a:pt x="0" y="0"/>
                </a:moveTo>
                <a:cubicBezTo>
                  <a:pt x="400216" y="185531"/>
                  <a:pt x="1038971" y="609600"/>
                  <a:pt x="1439187" y="795131"/>
                </a:cubicBezTo>
                <a:lnTo>
                  <a:pt x="4412974" y="1828800"/>
                </a:lnTo>
              </a:path>
            </a:pathLst>
          </a:cu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55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516"/>
            <a:ext cx="984250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Asset Inventory – GIS Maps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21</a:t>
            </a:fld>
            <a:endParaRPr lang="en-US" sz="1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4516"/>
            <a:ext cx="983615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1244516"/>
            <a:ext cx="98234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7860868" y="1317196"/>
            <a:ext cx="4192588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+mj-lt"/>
              </a:rPr>
              <a:t>Guardrail Terminals</a:t>
            </a:r>
            <a:endParaRPr lang="en-US" sz="3600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60868" y="2037955"/>
            <a:ext cx="4192588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+mj-lt"/>
              </a:rPr>
              <a:t>Guardrails</a:t>
            </a:r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828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880" y="1413166"/>
            <a:ext cx="6015068" cy="4845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Asset Inventory – GIS Maps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860868" y="1244516"/>
            <a:ext cx="415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 smtClean="0">
                <a:latin typeface="+mj-lt"/>
              </a:rPr>
              <a:t>Cable Rail</a:t>
            </a:r>
            <a:endParaRPr lang="en-US" sz="3600" dirty="0">
              <a:latin typeface="+mj-l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22</a:t>
            </a:fld>
            <a:endParaRPr lang="en-US" sz="16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9947" y="2348098"/>
            <a:ext cx="3255350" cy="1832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444" y="1714873"/>
            <a:ext cx="2371725" cy="454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2404444" y="2433099"/>
            <a:ext cx="2297885" cy="389614"/>
          </a:xfrm>
          <a:prstGeom prst="roundRect">
            <a:avLst/>
          </a:prstGeom>
          <a:solidFill>
            <a:schemeClr val="accent3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2404441" y="4901977"/>
            <a:ext cx="2297885" cy="194807"/>
          </a:xfrm>
          <a:prstGeom prst="roundRect">
            <a:avLst/>
          </a:prstGeom>
          <a:solidFill>
            <a:schemeClr val="accent3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2404444" y="3157992"/>
            <a:ext cx="2297885" cy="389614"/>
          </a:xfrm>
          <a:prstGeom prst="roundRect">
            <a:avLst/>
          </a:prstGeom>
          <a:solidFill>
            <a:schemeClr val="accent3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2404438" y="3547606"/>
            <a:ext cx="2297885" cy="389614"/>
          </a:xfrm>
          <a:prstGeom prst="roundRect">
            <a:avLst/>
          </a:prstGeom>
          <a:solidFill>
            <a:schemeClr val="accent3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2404437" y="5080879"/>
            <a:ext cx="2297885" cy="194807"/>
          </a:xfrm>
          <a:prstGeom prst="roundRect">
            <a:avLst/>
          </a:prstGeom>
          <a:solidFill>
            <a:schemeClr val="accent3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2404436" y="5263091"/>
            <a:ext cx="2297885" cy="194807"/>
          </a:xfrm>
          <a:prstGeom prst="roundRect">
            <a:avLst/>
          </a:prstGeom>
          <a:solidFill>
            <a:schemeClr val="accent3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40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5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We Use the Data?</a:t>
            </a:r>
            <a:endParaRPr lang="en-US" dirty="0"/>
          </a:p>
        </p:txBody>
      </p:sp>
      <p:grpSp>
        <p:nvGrpSpPr>
          <p:cNvPr id="7" name="Group 58"/>
          <p:cNvGrpSpPr>
            <a:grpSpLocks/>
          </p:cNvGrpSpPr>
          <p:nvPr/>
        </p:nvGrpSpPr>
        <p:grpSpPr bwMode="auto">
          <a:xfrm>
            <a:off x="2502031" y="1623909"/>
            <a:ext cx="1283229" cy="1695450"/>
            <a:chOff x="1104" y="1152"/>
            <a:chExt cx="970" cy="1068"/>
          </a:xfrm>
        </p:grpSpPr>
        <p:pic>
          <p:nvPicPr>
            <p:cNvPr id="8" name="Picture 30" descr="MCj04113620000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1152"/>
              <a:ext cx="918" cy="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 Box 37"/>
            <p:cNvSpPr txBox="1">
              <a:spLocks noChangeArrowheads="1"/>
            </p:cNvSpPr>
            <p:nvPr/>
          </p:nvSpPr>
          <p:spPr bwMode="auto">
            <a:xfrm>
              <a:off x="1104" y="1968"/>
              <a:ext cx="97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2000"/>
                <a:t>Inventory</a:t>
              </a:r>
            </a:p>
          </p:txBody>
        </p:sp>
      </p:grpSp>
      <p:grpSp>
        <p:nvGrpSpPr>
          <p:cNvPr id="10" name="Group 59"/>
          <p:cNvGrpSpPr>
            <a:grpSpLocks/>
          </p:cNvGrpSpPr>
          <p:nvPr/>
        </p:nvGrpSpPr>
        <p:grpSpPr bwMode="auto">
          <a:xfrm>
            <a:off x="4026031" y="1623910"/>
            <a:ext cx="1791229" cy="2003425"/>
            <a:chOff x="2256" y="1152"/>
            <a:chExt cx="1354" cy="1262"/>
          </a:xfrm>
        </p:grpSpPr>
        <p:sp>
          <p:nvSpPr>
            <p:cNvPr id="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2256" y="1392"/>
              <a:ext cx="306" cy="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X</a:t>
              </a:r>
            </a:p>
          </p:txBody>
        </p:sp>
        <p:pic>
          <p:nvPicPr>
            <p:cNvPr id="12" name="Picture 28" descr="MMj03567590000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1152"/>
              <a:ext cx="750" cy="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 Box 38"/>
            <p:cNvSpPr txBox="1">
              <a:spLocks noChangeArrowheads="1"/>
            </p:cNvSpPr>
            <p:nvPr/>
          </p:nvSpPr>
          <p:spPr bwMode="auto">
            <a:xfrm>
              <a:off x="2640" y="1968"/>
              <a:ext cx="97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2000"/>
                <a:t>Level of Service</a:t>
              </a:r>
            </a:p>
          </p:txBody>
        </p:sp>
      </p:grpSp>
      <p:grpSp>
        <p:nvGrpSpPr>
          <p:cNvPr id="14" name="Group 60"/>
          <p:cNvGrpSpPr>
            <a:grpSpLocks/>
          </p:cNvGrpSpPr>
          <p:nvPr/>
        </p:nvGrpSpPr>
        <p:grpSpPr bwMode="auto">
          <a:xfrm>
            <a:off x="5931030" y="1623910"/>
            <a:ext cx="2197365" cy="2003425"/>
            <a:chOff x="3696" y="1152"/>
            <a:chExt cx="1661" cy="1262"/>
          </a:xfrm>
        </p:grpSpPr>
        <p:pic>
          <p:nvPicPr>
            <p:cNvPr id="15" name="Picture 26" descr="MPj04075710000[1]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4" y="1152"/>
              <a:ext cx="1133" cy="7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3696" y="1392"/>
              <a:ext cx="306" cy="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=</a:t>
              </a:r>
            </a:p>
          </p:txBody>
        </p:sp>
        <p:sp>
          <p:nvSpPr>
            <p:cNvPr id="17" name="Text Box 39"/>
            <p:cNvSpPr txBox="1">
              <a:spLocks noChangeArrowheads="1"/>
            </p:cNvSpPr>
            <p:nvPr/>
          </p:nvSpPr>
          <p:spPr bwMode="auto">
            <a:xfrm>
              <a:off x="4272" y="1968"/>
              <a:ext cx="97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2000" dirty="0"/>
                <a:t>Work Quantity</a:t>
              </a:r>
            </a:p>
          </p:txBody>
        </p:sp>
      </p:grpSp>
      <p:grpSp>
        <p:nvGrpSpPr>
          <p:cNvPr id="18" name="Group 61"/>
          <p:cNvGrpSpPr>
            <a:grpSpLocks/>
          </p:cNvGrpSpPr>
          <p:nvPr/>
        </p:nvGrpSpPr>
        <p:grpSpPr bwMode="auto">
          <a:xfrm>
            <a:off x="2502030" y="4214710"/>
            <a:ext cx="1498865" cy="1927225"/>
            <a:chOff x="1104" y="2784"/>
            <a:chExt cx="1133" cy="1214"/>
          </a:xfrm>
        </p:grpSpPr>
        <p:pic>
          <p:nvPicPr>
            <p:cNvPr id="19" name="Picture 31" descr="MPj04075710000[1]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4" y="2784"/>
              <a:ext cx="1133" cy="7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 Box 40"/>
            <p:cNvSpPr txBox="1">
              <a:spLocks noChangeArrowheads="1"/>
            </p:cNvSpPr>
            <p:nvPr/>
          </p:nvSpPr>
          <p:spPr bwMode="auto">
            <a:xfrm>
              <a:off x="1152" y="3552"/>
              <a:ext cx="97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2000"/>
                <a:t>Work Quantity</a:t>
              </a:r>
            </a:p>
          </p:txBody>
        </p:sp>
      </p:grpSp>
      <p:grpSp>
        <p:nvGrpSpPr>
          <p:cNvPr id="21" name="Group 62"/>
          <p:cNvGrpSpPr>
            <a:grpSpLocks/>
          </p:cNvGrpSpPr>
          <p:nvPr/>
        </p:nvGrpSpPr>
        <p:grpSpPr bwMode="auto">
          <a:xfrm>
            <a:off x="4216531" y="4138509"/>
            <a:ext cx="1981729" cy="1695450"/>
            <a:chOff x="2400" y="2736"/>
            <a:chExt cx="1498" cy="1068"/>
          </a:xfrm>
        </p:grpSpPr>
        <p:sp>
          <p:nvSpPr>
            <p:cNvPr id="22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2400" y="3024"/>
              <a:ext cx="306" cy="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X</a:t>
              </a:r>
            </a:p>
          </p:txBody>
        </p:sp>
        <p:sp>
          <p:nvSpPr>
            <p:cNvPr id="23" name="Text Box 41"/>
            <p:cNvSpPr txBox="1">
              <a:spLocks noChangeArrowheads="1"/>
            </p:cNvSpPr>
            <p:nvPr/>
          </p:nvSpPr>
          <p:spPr bwMode="auto">
            <a:xfrm>
              <a:off x="2928" y="3552"/>
              <a:ext cx="97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2000"/>
                <a:t>Unit Cost</a:t>
              </a:r>
            </a:p>
          </p:txBody>
        </p:sp>
        <p:pic>
          <p:nvPicPr>
            <p:cNvPr id="24" name="Picture 42" descr="MCj04316310000[1]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2736"/>
              <a:ext cx="864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Group 64"/>
          <p:cNvGrpSpPr>
            <a:grpSpLocks/>
          </p:cNvGrpSpPr>
          <p:nvPr/>
        </p:nvGrpSpPr>
        <p:grpSpPr bwMode="auto">
          <a:xfrm>
            <a:off x="6312030" y="3681309"/>
            <a:ext cx="3556000" cy="2228850"/>
            <a:chOff x="3984" y="2880"/>
            <a:chExt cx="2688" cy="1404"/>
          </a:xfrm>
        </p:grpSpPr>
        <p:pic>
          <p:nvPicPr>
            <p:cNvPr id="26" name="Picture 46" descr="MCj04316310000[1]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6" y="2880"/>
              <a:ext cx="864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Group 63"/>
            <p:cNvGrpSpPr>
              <a:grpSpLocks/>
            </p:cNvGrpSpPr>
            <p:nvPr/>
          </p:nvGrpSpPr>
          <p:grpSpPr bwMode="auto">
            <a:xfrm>
              <a:off x="3984" y="2880"/>
              <a:ext cx="2688" cy="1404"/>
              <a:chOff x="3984" y="2448"/>
              <a:chExt cx="2688" cy="1404"/>
            </a:xfrm>
          </p:grpSpPr>
          <p:sp>
            <p:nvSpPr>
              <p:cNvPr id="28" name="WordArt 34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84" y="3024"/>
                <a:ext cx="306" cy="23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200" kern="10">
                    <a:ln w="19050">
                      <a:solidFill>
                        <a:srgbClr val="99CCFF"/>
                      </a:solidFill>
                      <a:round/>
                      <a:headEnd/>
                      <a:tailEnd/>
                    </a:ln>
                    <a:solidFill>
                      <a:srgbClr val="0066CC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Impact"/>
                  </a:rPr>
                  <a:t>=</a:t>
                </a:r>
              </a:p>
            </p:txBody>
          </p:sp>
          <p:grpSp>
            <p:nvGrpSpPr>
              <p:cNvPr id="29" name="Group 56"/>
              <p:cNvGrpSpPr>
                <a:grpSpLocks/>
              </p:cNvGrpSpPr>
              <p:nvPr/>
            </p:nvGrpSpPr>
            <p:grpSpPr bwMode="auto">
              <a:xfrm>
                <a:off x="4656" y="2448"/>
                <a:ext cx="2016" cy="1296"/>
                <a:chOff x="4656" y="2544"/>
                <a:chExt cx="2016" cy="1296"/>
              </a:xfrm>
            </p:grpSpPr>
            <p:pic>
              <p:nvPicPr>
                <p:cNvPr id="31" name="Picture 36" descr="MCj04316310000[1]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00" y="2544"/>
                  <a:ext cx="864" cy="86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32" name="Group 48"/>
                <p:cNvGrpSpPr>
                  <a:grpSpLocks/>
                </p:cNvGrpSpPr>
                <p:nvPr/>
              </p:nvGrpSpPr>
              <p:grpSpPr bwMode="auto">
                <a:xfrm>
                  <a:off x="4656" y="2640"/>
                  <a:ext cx="1200" cy="1152"/>
                  <a:chOff x="4656" y="2640"/>
                  <a:chExt cx="1200" cy="1152"/>
                </a:xfrm>
              </p:grpSpPr>
              <p:pic>
                <p:nvPicPr>
                  <p:cNvPr id="40" name="Picture 8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704" y="2640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1" name="Picture 35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800" y="2736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2" name="Picture 43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896" y="2640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3" name="Picture 44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992" y="2736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4" name="Picture 45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752" y="2928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5" name="Picture 47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656" y="2736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grpSp>
              <p:nvGrpSpPr>
                <p:cNvPr id="33" name="Group 49"/>
                <p:cNvGrpSpPr>
                  <a:grpSpLocks/>
                </p:cNvGrpSpPr>
                <p:nvPr/>
              </p:nvGrpSpPr>
              <p:grpSpPr bwMode="auto">
                <a:xfrm>
                  <a:off x="5472" y="2688"/>
                  <a:ext cx="1200" cy="1152"/>
                  <a:chOff x="4656" y="2640"/>
                  <a:chExt cx="1200" cy="1152"/>
                </a:xfrm>
              </p:grpSpPr>
              <p:pic>
                <p:nvPicPr>
                  <p:cNvPr id="34" name="Picture 50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704" y="2640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35" name="Picture 51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800" y="2736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36" name="Picture 52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896" y="2640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37" name="Picture 53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992" y="2736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38" name="Picture 54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752" y="2928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39" name="Picture 55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656" y="2736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</p:grpSp>
          <p:sp>
            <p:nvSpPr>
              <p:cNvPr id="30" name="Text Box 57"/>
              <p:cNvSpPr txBox="1">
                <a:spLocks noChangeArrowheads="1"/>
              </p:cNvSpPr>
              <p:nvPr/>
            </p:nvSpPr>
            <p:spPr bwMode="auto">
              <a:xfrm>
                <a:off x="4896" y="3600"/>
                <a:ext cx="970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en-US" sz="2000"/>
                  <a:t>Budget</a:t>
                </a:r>
              </a:p>
            </p:txBody>
          </p:sp>
        </p:grp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23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53807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Asset Management</a:t>
            </a:r>
          </a:p>
        </p:txBody>
      </p:sp>
      <p:sp>
        <p:nvSpPr>
          <p:cNvPr id="3" name="Oval 2"/>
          <p:cNvSpPr/>
          <p:nvPr/>
        </p:nvSpPr>
        <p:spPr>
          <a:xfrm>
            <a:off x="3362739" y="1796385"/>
            <a:ext cx="3538983" cy="1229042"/>
          </a:xfrm>
          <a:prstGeom prst="ellipse">
            <a:avLst/>
          </a:prstGeom>
        </p:spPr>
        <p:style>
          <a:lnRef idx="0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4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Down Arrow 3"/>
          <p:cNvSpPr/>
          <p:nvPr/>
        </p:nvSpPr>
        <p:spPr>
          <a:xfrm>
            <a:off x="4794798" y="4681272"/>
            <a:ext cx="685849" cy="438943"/>
          </a:xfrm>
          <a:prstGeom prst="downArrow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tint val="40000"/>
              <a:hueOff val="0"/>
              <a:satOff val="0"/>
              <a:lumOff val="0"/>
              <a:alphaOff val="0"/>
            </a:schemeClr>
          </a:fillRef>
          <a:effectRef idx="3">
            <a:schemeClr val="accent4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Freeform 9"/>
          <p:cNvSpPr/>
          <p:nvPr/>
        </p:nvSpPr>
        <p:spPr>
          <a:xfrm>
            <a:off x="2513252" y="5164888"/>
            <a:ext cx="5486412" cy="534328"/>
          </a:xfrm>
          <a:custGeom>
            <a:avLst/>
            <a:gdLst>
              <a:gd name="connsiteX0" fmla="*/ 0 w 5486412"/>
              <a:gd name="connsiteY0" fmla="*/ 0 h 534328"/>
              <a:gd name="connsiteX1" fmla="*/ 5486412 w 5486412"/>
              <a:gd name="connsiteY1" fmla="*/ 0 h 534328"/>
              <a:gd name="connsiteX2" fmla="*/ 5486412 w 5486412"/>
              <a:gd name="connsiteY2" fmla="*/ 534328 h 534328"/>
              <a:gd name="connsiteX3" fmla="*/ 0 w 5486412"/>
              <a:gd name="connsiteY3" fmla="*/ 534328 h 534328"/>
              <a:gd name="connsiteX4" fmla="*/ 0 w 5486412"/>
              <a:gd name="connsiteY4" fmla="*/ 0 h 53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412" h="534328">
                <a:moveTo>
                  <a:pt x="0" y="0"/>
                </a:moveTo>
                <a:lnTo>
                  <a:pt x="5486412" y="0"/>
                </a:lnTo>
                <a:lnTo>
                  <a:pt x="5486412" y="534328"/>
                </a:lnTo>
                <a:lnTo>
                  <a:pt x="0" y="5343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0688" tIns="170688" rIns="170688" bIns="170688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 dirty="0" smtClean="0"/>
              <a:t>Maintenance Management System</a:t>
            </a:r>
            <a:endParaRPr lang="en-US" sz="2400" b="1" kern="1200" dirty="0"/>
          </a:p>
        </p:txBody>
      </p:sp>
      <p:sp>
        <p:nvSpPr>
          <p:cNvPr id="11" name="Freeform 10"/>
          <p:cNvSpPr/>
          <p:nvPr/>
        </p:nvSpPr>
        <p:spPr>
          <a:xfrm>
            <a:off x="4443016" y="2918554"/>
            <a:ext cx="1234529" cy="1234529"/>
          </a:xfrm>
          <a:custGeom>
            <a:avLst/>
            <a:gdLst>
              <a:gd name="connsiteX0" fmla="*/ 0 w 1234529"/>
              <a:gd name="connsiteY0" fmla="*/ 617265 h 1234529"/>
              <a:gd name="connsiteX1" fmla="*/ 617265 w 1234529"/>
              <a:gd name="connsiteY1" fmla="*/ 0 h 1234529"/>
              <a:gd name="connsiteX2" fmla="*/ 1234530 w 1234529"/>
              <a:gd name="connsiteY2" fmla="*/ 617265 h 1234529"/>
              <a:gd name="connsiteX3" fmla="*/ 617265 w 1234529"/>
              <a:gd name="connsiteY3" fmla="*/ 1234530 h 1234529"/>
              <a:gd name="connsiteX4" fmla="*/ 0 w 1234529"/>
              <a:gd name="connsiteY4" fmla="*/ 617265 h 123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4529" h="1234529">
                <a:moveTo>
                  <a:pt x="0" y="617265"/>
                </a:moveTo>
                <a:cubicBezTo>
                  <a:pt x="0" y="276359"/>
                  <a:pt x="276359" y="0"/>
                  <a:pt x="617265" y="0"/>
                </a:cubicBezTo>
                <a:cubicBezTo>
                  <a:pt x="958171" y="0"/>
                  <a:pt x="1234530" y="276359"/>
                  <a:pt x="1234530" y="617265"/>
                </a:cubicBezTo>
                <a:cubicBezTo>
                  <a:pt x="1234530" y="958171"/>
                  <a:pt x="958171" y="1234530"/>
                  <a:pt x="617265" y="1234530"/>
                </a:cubicBezTo>
                <a:cubicBezTo>
                  <a:pt x="276359" y="1234530"/>
                  <a:pt x="0" y="958171"/>
                  <a:pt x="0" y="617265"/>
                </a:cubicBezTo>
                <a:close/>
              </a:path>
            </a:pathLst>
          </a:custGeom>
          <a:solidFill>
            <a:schemeClr val="accent3">
              <a:lumMod val="75000"/>
              <a:alpha val="2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843" tIns="199843" rIns="199843" bIns="19984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Level of Service</a:t>
            </a:r>
            <a:endParaRPr lang="en-US" sz="1500" kern="1200" dirty="0"/>
          </a:p>
        </p:txBody>
      </p:sp>
      <p:sp>
        <p:nvSpPr>
          <p:cNvPr id="12" name="Freeform 11"/>
          <p:cNvSpPr/>
          <p:nvPr/>
        </p:nvSpPr>
        <p:spPr>
          <a:xfrm>
            <a:off x="3476176" y="1884040"/>
            <a:ext cx="1691527" cy="1234529"/>
          </a:xfrm>
          <a:custGeom>
            <a:avLst/>
            <a:gdLst>
              <a:gd name="connsiteX0" fmla="*/ 0 w 1691527"/>
              <a:gd name="connsiteY0" fmla="*/ 617265 h 1234529"/>
              <a:gd name="connsiteX1" fmla="*/ 845764 w 1691527"/>
              <a:gd name="connsiteY1" fmla="*/ 0 h 1234529"/>
              <a:gd name="connsiteX2" fmla="*/ 1691528 w 1691527"/>
              <a:gd name="connsiteY2" fmla="*/ 617265 h 1234529"/>
              <a:gd name="connsiteX3" fmla="*/ 845764 w 1691527"/>
              <a:gd name="connsiteY3" fmla="*/ 1234530 h 1234529"/>
              <a:gd name="connsiteX4" fmla="*/ 0 w 1691527"/>
              <a:gd name="connsiteY4" fmla="*/ 617265 h 123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1527" h="1234529">
                <a:moveTo>
                  <a:pt x="0" y="617265"/>
                </a:moveTo>
                <a:cubicBezTo>
                  <a:pt x="0" y="276359"/>
                  <a:pt x="378661" y="0"/>
                  <a:pt x="845764" y="0"/>
                </a:cubicBezTo>
                <a:cubicBezTo>
                  <a:pt x="1312867" y="0"/>
                  <a:pt x="1691528" y="276359"/>
                  <a:pt x="1691528" y="617265"/>
                </a:cubicBezTo>
                <a:cubicBezTo>
                  <a:pt x="1691528" y="958171"/>
                  <a:pt x="1312867" y="1234530"/>
                  <a:pt x="845764" y="1234530"/>
                </a:cubicBezTo>
                <a:cubicBezTo>
                  <a:pt x="378661" y="1234530"/>
                  <a:pt x="0" y="958171"/>
                  <a:pt x="0" y="617265"/>
                </a:cubicBezTo>
                <a:close/>
              </a:path>
            </a:pathLst>
          </a:custGeom>
          <a:solidFill>
            <a:schemeClr val="accent3">
              <a:lumMod val="75000"/>
              <a:alpha val="2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4">
              <a:hueOff val="4822484"/>
              <a:satOff val="-4333"/>
              <a:lumOff val="-68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6768" tIns="199843" rIns="266768" bIns="19984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Condition Assessment</a:t>
            </a:r>
            <a:endParaRPr lang="en-US" sz="1500" kern="1200" dirty="0"/>
          </a:p>
        </p:txBody>
      </p:sp>
      <p:sp>
        <p:nvSpPr>
          <p:cNvPr id="13" name="Freeform 12"/>
          <p:cNvSpPr/>
          <p:nvPr/>
        </p:nvSpPr>
        <p:spPr>
          <a:xfrm>
            <a:off x="5128818" y="1884043"/>
            <a:ext cx="1234529" cy="1234529"/>
          </a:xfrm>
          <a:custGeom>
            <a:avLst/>
            <a:gdLst>
              <a:gd name="connsiteX0" fmla="*/ 0 w 1234529"/>
              <a:gd name="connsiteY0" fmla="*/ 617265 h 1234529"/>
              <a:gd name="connsiteX1" fmla="*/ 617265 w 1234529"/>
              <a:gd name="connsiteY1" fmla="*/ 0 h 1234529"/>
              <a:gd name="connsiteX2" fmla="*/ 1234530 w 1234529"/>
              <a:gd name="connsiteY2" fmla="*/ 617265 h 1234529"/>
              <a:gd name="connsiteX3" fmla="*/ 617265 w 1234529"/>
              <a:gd name="connsiteY3" fmla="*/ 1234530 h 1234529"/>
              <a:gd name="connsiteX4" fmla="*/ 0 w 1234529"/>
              <a:gd name="connsiteY4" fmla="*/ 617265 h 123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4529" h="1234529">
                <a:moveTo>
                  <a:pt x="0" y="617265"/>
                </a:moveTo>
                <a:cubicBezTo>
                  <a:pt x="0" y="276359"/>
                  <a:pt x="276359" y="0"/>
                  <a:pt x="617265" y="0"/>
                </a:cubicBezTo>
                <a:cubicBezTo>
                  <a:pt x="958171" y="0"/>
                  <a:pt x="1234530" y="276359"/>
                  <a:pt x="1234530" y="617265"/>
                </a:cubicBezTo>
                <a:cubicBezTo>
                  <a:pt x="1234530" y="958171"/>
                  <a:pt x="958171" y="1234530"/>
                  <a:pt x="617265" y="1234530"/>
                </a:cubicBezTo>
                <a:cubicBezTo>
                  <a:pt x="276359" y="1234530"/>
                  <a:pt x="0" y="958171"/>
                  <a:pt x="0" y="617265"/>
                </a:cubicBezTo>
                <a:close/>
              </a:path>
            </a:pathLst>
          </a:custGeom>
          <a:solidFill>
            <a:schemeClr val="accent3">
              <a:lumMod val="75000"/>
              <a:alpha val="2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4">
              <a:hueOff val="9644967"/>
              <a:satOff val="-8667"/>
              <a:lumOff val="-137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843" tIns="199843" rIns="199843" bIns="19984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Asset Inventory</a:t>
            </a:r>
            <a:endParaRPr lang="en-US" sz="1500" kern="1200" dirty="0"/>
          </a:p>
        </p:txBody>
      </p:sp>
      <p:grpSp>
        <p:nvGrpSpPr>
          <p:cNvPr id="5" name="Group 58"/>
          <p:cNvGrpSpPr>
            <a:grpSpLocks/>
          </p:cNvGrpSpPr>
          <p:nvPr/>
        </p:nvGrpSpPr>
        <p:grpSpPr bwMode="auto">
          <a:xfrm>
            <a:off x="9347201" y="1981200"/>
            <a:ext cx="1710972" cy="1695450"/>
            <a:chOff x="1104" y="1152"/>
            <a:chExt cx="970" cy="1068"/>
          </a:xfrm>
        </p:grpSpPr>
        <p:pic>
          <p:nvPicPr>
            <p:cNvPr id="7" name="Picture 30" descr="MCj04113620000[1]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1152"/>
              <a:ext cx="918" cy="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 Box 37"/>
            <p:cNvSpPr txBox="1">
              <a:spLocks noChangeArrowheads="1"/>
            </p:cNvSpPr>
            <p:nvPr/>
          </p:nvSpPr>
          <p:spPr bwMode="auto">
            <a:xfrm>
              <a:off x="1104" y="1968"/>
              <a:ext cx="97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2000" dirty="0"/>
                <a:t>Inventory</a:t>
              </a:r>
            </a:p>
          </p:txBody>
        </p:sp>
      </p:grpSp>
      <p:sp>
        <p:nvSpPr>
          <p:cNvPr id="16" name="Freeform 15"/>
          <p:cNvSpPr/>
          <p:nvPr/>
        </p:nvSpPr>
        <p:spPr>
          <a:xfrm>
            <a:off x="5128817" y="1884039"/>
            <a:ext cx="1234529" cy="1234529"/>
          </a:xfrm>
          <a:custGeom>
            <a:avLst/>
            <a:gdLst>
              <a:gd name="connsiteX0" fmla="*/ 0 w 1234529"/>
              <a:gd name="connsiteY0" fmla="*/ 617265 h 1234529"/>
              <a:gd name="connsiteX1" fmla="*/ 617265 w 1234529"/>
              <a:gd name="connsiteY1" fmla="*/ 0 h 1234529"/>
              <a:gd name="connsiteX2" fmla="*/ 1234530 w 1234529"/>
              <a:gd name="connsiteY2" fmla="*/ 617265 h 1234529"/>
              <a:gd name="connsiteX3" fmla="*/ 617265 w 1234529"/>
              <a:gd name="connsiteY3" fmla="*/ 1234530 h 1234529"/>
              <a:gd name="connsiteX4" fmla="*/ 0 w 1234529"/>
              <a:gd name="connsiteY4" fmla="*/ 617265 h 123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4529" h="1234529">
                <a:moveTo>
                  <a:pt x="0" y="617265"/>
                </a:moveTo>
                <a:cubicBezTo>
                  <a:pt x="0" y="276359"/>
                  <a:pt x="276359" y="0"/>
                  <a:pt x="617265" y="0"/>
                </a:cubicBezTo>
                <a:cubicBezTo>
                  <a:pt x="958171" y="0"/>
                  <a:pt x="1234530" y="276359"/>
                  <a:pt x="1234530" y="617265"/>
                </a:cubicBezTo>
                <a:cubicBezTo>
                  <a:pt x="1234530" y="958171"/>
                  <a:pt x="958171" y="1234530"/>
                  <a:pt x="617265" y="1234530"/>
                </a:cubicBezTo>
                <a:cubicBezTo>
                  <a:pt x="276359" y="1234530"/>
                  <a:pt x="0" y="958171"/>
                  <a:pt x="0" y="61726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4">
              <a:hueOff val="9644967"/>
              <a:satOff val="-8667"/>
              <a:lumOff val="-137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843" tIns="199843" rIns="199843" bIns="19984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Asset Inventory</a:t>
            </a:r>
            <a:endParaRPr lang="en-US" sz="1500" kern="1200" dirty="0"/>
          </a:p>
        </p:txBody>
      </p:sp>
      <p:sp>
        <p:nvSpPr>
          <p:cNvPr id="14" name="Shape 13"/>
          <p:cNvSpPr/>
          <p:nvPr/>
        </p:nvSpPr>
        <p:spPr>
          <a:xfrm>
            <a:off x="3217343" y="1614885"/>
            <a:ext cx="3840757" cy="3072605"/>
          </a:xfrm>
          <a:prstGeom prst="funnel">
            <a:avLst/>
          </a:prstGeom>
          <a:blipFill rotWithShape="0">
            <a:blip r:embed="rId3">
              <a:lum bright="70000" contrast="-70000"/>
            </a:blip>
            <a:stretch>
              <a:fillRect/>
            </a:stretch>
          </a:blipFill>
        </p:spPr>
        <p:style>
          <a:lnRef idx="1">
            <a:schemeClr val="accent4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24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9309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8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2000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6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Asset Inventory - MMS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065" y="0"/>
            <a:ext cx="10239153" cy="6289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/>
        </p:nvSpPr>
        <p:spPr bwMode="auto">
          <a:xfrm>
            <a:off x="6055240" y="1871629"/>
            <a:ext cx="1451345" cy="2870491"/>
          </a:xfrm>
          <a:prstGeom prst="roundRect">
            <a:avLst/>
          </a:prstGeom>
          <a:solidFill>
            <a:srgbClr val="FF0000">
              <a:alpha val="1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25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62603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9296084" y="1997301"/>
            <a:ext cx="1733022" cy="2673350"/>
            <a:chOff x="7061200" y="3260725"/>
            <a:chExt cx="1283229" cy="2003425"/>
          </a:xfrm>
        </p:grpSpPr>
        <p:pic>
          <p:nvPicPr>
            <p:cNvPr id="18" name="Picture 28" descr="MMj03567590000[1]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1700" y="3260725"/>
              <a:ext cx="992187" cy="1190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 Box 38"/>
            <p:cNvSpPr txBox="1">
              <a:spLocks noChangeArrowheads="1"/>
            </p:cNvSpPr>
            <p:nvPr/>
          </p:nvSpPr>
          <p:spPr bwMode="auto">
            <a:xfrm>
              <a:off x="7061200" y="4556125"/>
              <a:ext cx="1283229" cy="708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2000" dirty="0"/>
                <a:t>Level of Service</a:t>
              </a:r>
            </a:p>
          </p:txBody>
        </p:sp>
      </p:grpSp>
      <p:sp>
        <p:nvSpPr>
          <p:cNvPr id="20482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Asset Management</a:t>
            </a:r>
          </a:p>
        </p:txBody>
      </p:sp>
      <p:sp>
        <p:nvSpPr>
          <p:cNvPr id="3" name="Oval 2"/>
          <p:cNvSpPr/>
          <p:nvPr/>
        </p:nvSpPr>
        <p:spPr>
          <a:xfrm>
            <a:off x="3362739" y="1796385"/>
            <a:ext cx="3538983" cy="1229042"/>
          </a:xfrm>
          <a:prstGeom prst="ellipse">
            <a:avLst/>
          </a:prstGeom>
        </p:spPr>
        <p:style>
          <a:lnRef idx="0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4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Down Arrow 3"/>
          <p:cNvSpPr/>
          <p:nvPr/>
        </p:nvSpPr>
        <p:spPr>
          <a:xfrm>
            <a:off x="4794798" y="4681272"/>
            <a:ext cx="685849" cy="438943"/>
          </a:xfrm>
          <a:prstGeom prst="downArrow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tint val="40000"/>
              <a:hueOff val="0"/>
              <a:satOff val="0"/>
              <a:lumOff val="0"/>
              <a:alphaOff val="0"/>
            </a:schemeClr>
          </a:fillRef>
          <a:effectRef idx="3">
            <a:schemeClr val="accent4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Freeform 9"/>
          <p:cNvSpPr/>
          <p:nvPr/>
        </p:nvSpPr>
        <p:spPr>
          <a:xfrm>
            <a:off x="2513252" y="5164888"/>
            <a:ext cx="5486412" cy="534328"/>
          </a:xfrm>
          <a:custGeom>
            <a:avLst/>
            <a:gdLst>
              <a:gd name="connsiteX0" fmla="*/ 0 w 5486412"/>
              <a:gd name="connsiteY0" fmla="*/ 0 h 534328"/>
              <a:gd name="connsiteX1" fmla="*/ 5486412 w 5486412"/>
              <a:gd name="connsiteY1" fmla="*/ 0 h 534328"/>
              <a:gd name="connsiteX2" fmla="*/ 5486412 w 5486412"/>
              <a:gd name="connsiteY2" fmla="*/ 534328 h 534328"/>
              <a:gd name="connsiteX3" fmla="*/ 0 w 5486412"/>
              <a:gd name="connsiteY3" fmla="*/ 534328 h 534328"/>
              <a:gd name="connsiteX4" fmla="*/ 0 w 5486412"/>
              <a:gd name="connsiteY4" fmla="*/ 0 h 53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412" h="534328">
                <a:moveTo>
                  <a:pt x="0" y="0"/>
                </a:moveTo>
                <a:lnTo>
                  <a:pt x="5486412" y="0"/>
                </a:lnTo>
                <a:lnTo>
                  <a:pt x="5486412" y="534328"/>
                </a:lnTo>
                <a:lnTo>
                  <a:pt x="0" y="5343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0688" tIns="170688" rIns="170688" bIns="170688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 dirty="0" smtClean="0"/>
              <a:t>Maintenance Management System</a:t>
            </a:r>
            <a:endParaRPr lang="en-US" sz="2400" b="1" kern="1200" dirty="0"/>
          </a:p>
        </p:txBody>
      </p:sp>
      <p:sp>
        <p:nvSpPr>
          <p:cNvPr id="11" name="Freeform 10"/>
          <p:cNvSpPr/>
          <p:nvPr/>
        </p:nvSpPr>
        <p:spPr>
          <a:xfrm>
            <a:off x="4443016" y="2918554"/>
            <a:ext cx="1234529" cy="1234529"/>
          </a:xfrm>
          <a:custGeom>
            <a:avLst/>
            <a:gdLst>
              <a:gd name="connsiteX0" fmla="*/ 0 w 1234529"/>
              <a:gd name="connsiteY0" fmla="*/ 617265 h 1234529"/>
              <a:gd name="connsiteX1" fmla="*/ 617265 w 1234529"/>
              <a:gd name="connsiteY1" fmla="*/ 0 h 1234529"/>
              <a:gd name="connsiteX2" fmla="*/ 1234530 w 1234529"/>
              <a:gd name="connsiteY2" fmla="*/ 617265 h 1234529"/>
              <a:gd name="connsiteX3" fmla="*/ 617265 w 1234529"/>
              <a:gd name="connsiteY3" fmla="*/ 1234530 h 1234529"/>
              <a:gd name="connsiteX4" fmla="*/ 0 w 1234529"/>
              <a:gd name="connsiteY4" fmla="*/ 617265 h 123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4529" h="1234529">
                <a:moveTo>
                  <a:pt x="0" y="617265"/>
                </a:moveTo>
                <a:cubicBezTo>
                  <a:pt x="0" y="276359"/>
                  <a:pt x="276359" y="0"/>
                  <a:pt x="617265" y="0"/>
                </a:cubicBezTo>
                <a:cubicBezTo>
                  <a:pt x="958171" y="0"/>
                  <a:pt x="1234530" y="276359"/>
                  <a:pt x="1234530" y="617265"/>
                </a:cubicBezTo>
                <a:cubicBezTo>
                  <a:pt x="1234530" y="958171"/>
                  <a:pt x="958171" y="1234530"/>
                  <a:pt x="617265" y="1234530"/>
                </a:cubicBezTo>
                <a:cubicBezTo>
                  <a:pt x="276359" y="1234530"/>
                  <a:pt x="0" y="958171"/>
                  <a:pt x="0" y="617265"/>
                </a:cubicBezTo>
                <a:close/>
              </a:path>
            </a:pathLst>
          </a:custGeom>
          <a:solidFill>
            <a:schemeClr val="accent3">
              <a:lumMod val="75000"/>
              <a:alpha val="2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843" tIns="199843" rIns="199843" bIns="19984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Level of Service</a:t>
            </a:r>
            <a:endParaRPr lang="en-US" sz="1500" kern="1200" dirty="0"/>
          </a:p>
        </p:txBody>
      </p:sp>
      <p:sp>
        <p:nvSpPr>
          <p:cNvPr id="12" name="Freeform 11"/>
          <p:cNvSpPr/>
          <p:nvPr/>
        </p:nvSpPr>
        <p:spPr>
          <a:xfrm>
            <a:off x="3476176" y="1884040"/>
            <a:ext cx="1691527" cy="1234529"/>
          </a:xfrm>
          <a:custGeom>
            <a:avLst/>
            <a:gdLst>
              <a:gd name="connsiteX0" fmla="*/ 0 w 1691527"/>
              <a:gd name="connsiteY0" fmla="*/ 617265 h 1234529"/>
              <a:gd name="connsiteX1" fmla="*/ 845764 w 1691527"/>
              <a:gd name="connsiteY1" fmla="*/ 0 h 1234529"/>
              <a:gd name="connsiteX2" fmla="*/ 1691528 w 1691527"/>
              <a:gd name="connsiteY2" fmla="*/ 617265 h 1234529"/>
              <a:gd name="connsiteX3" fmla="*/ 845764 w 1691527"/>
              <a:gd name="connsiteY3" fmla="*/ 1234530 h 1234529"/>
              <a:gd name="connsiteX4" fmla="*/ 0 w 1691527"/>
              <a:gd name="connsiteY4" fmla="*/ 617265 h 123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1527" h="1234529">
                <a:moveTo>
                  <a:pt x="0" y="617265"/>
                </a:moveTo>
                <a:cubicBezTo>
                  <a:pt x="0" y="276359"/>
                  <a:pt x="378661" y="0"/>
                  <a:pt x="845764" y="0"/>
                </a:cubicBezTo>
                <a:cubicBezTo>
                  <a:pt x="1312867" y="0"/>
                  <a:pt x="1691528" y="276359"/>
                  <a:pt x="1691528" y="617265"/>
                </a:cubicBezTo>
                <a:cubicBezTo>
                  <a:pt x="1691528" y="958171"/>
                  <a:pt x="1312867" y="1234530"/>
                  <a:pt x="845764" y="1234530"/>
                </a:cubicBezTo>
                <a:cubicBezTo>
                  <a:pt x="378661" y="1234530"/>
                  <a:pt x="0" y="958171"/>
                  <a:pt x="0" y="617265"/>
                </a:cubicBezTo>
                <a:close/>
              </a:path>
            </a:pathLst>
          </a:custGeom>
          <a:solidFill>
            <a:schemeClr val="accent3">
              <a:lumMod val="75000"/>
              <a:alpha val="2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4">
              <a:hueOff val="4822484"/>
              <a:satOff val="-4333"/>
              <a:lumOff val="-68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6768" tIns="199843" rIns="266768" bIns="19984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Condition Assessment</a:t>
            </a:r>
            <a:endParaRPr lang="en-US" sz="1500" kern="1200" dirty="0"/>
          </a:p>
        </p:txBody>
      </p:sp>
      <p:sp>
        <p:nvSpPr>
          <p:cNvPr id="13" name="Freeform 12"/>
          <p:cNvSpPr/>
          <p:nvPr/>
        </p:nvSpPr>
        <p:spPr>
          <a:xfrm>
            <a:off x="5128818" y="1884043"/>
            <a:ext cx="1234529" cy="1234529"/>
          </a:xfrm>
          <a:custGeom>
            <a:avLst/>
            <a:gdLst>
              <a:gd name="connsiteX0" fmla="*/ 0 w 1234529"/>
              <a:gd name="connsiteY0" fmla="*/ 617265 h 1234529"/>
              <a:gd name="connsiteX1" fmla="*/ 617265 w 1234529"/>
              <a:gd name="connsiteY1" fmla="*/ 0 h 1234529"/>
              <a:gd name="connsiteX2" fmla="*/ 1234530 w 1234529"/>
              <a:gd name="connsiteY2" fmla="*/ 617265 h 1234529"/>
              <a:gd name="connsiteX3" fmla="*/ 617265 w 1234529"/>
              <a:gd name="connsiteY3" fmla="*/ 1234530 h 1234529"/>
              <a:gd name="connsiteX4" fmla="*/ 0 w 1234529"/>
              <a:gd name="connsiteY4" fmla="*/ 617265 h 123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4529" h="1234529">
                <a:moveTo>
                  <a:pt x="0" y="617265"/>
                </a:moveTo>
                <a:cubicBezTo>
                  <a:pt x="0" y="276359"/>
                  <a:pt x="276359" y="0"/>
                  <a:pt x="617265" y="0"/>
                </a:cubicBezTo>
                <a:cubicBezTo>
                  <a:pt x="958171" y="0"/>
                  <a:pt x="1234530" y="276359"/>
                  <a:pt x="1234530" y="617265"/>
                </a:cubicBezTo>
                <a:cubicBezTo>
                  <a:pt x="1234530" y="958171"/>
                  <a:pt x="958171" y="1234530"/>
                  <a:pt x="617265" y="1234530"/>
                </a:cubicBezTo>
                <a:cubicBezTo>
                  <a:pt x="276359" y="1234530"/>
                  <a:pt x="0" y="958171"/>
                  <a:pt x="0" y="617265"/>
                </a:cubicBezTo>
                <a:close/>
              </a:path>
            </a:pathLst>
          </a:custGeom>
          <a:solidFill>
            <a:schemeClr val="accent3">
              <a:lumMod val="75000"/>
              <a:alpha val="2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4">
              <a:hueOff val="9644967"/>
              <a:satOff val="-8667"/>
              <a:lumOff val="-137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843" tIns="199843" rIns="199843" bIns="19984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Asset Inventory</a:t>
            </a:r>
            <a:endParaRPr lang="en-US" sz="1500" kern="1200" dirty="0"/>
          </a:p>
        </p:txBody>
      </p:sp>
      <p:sp>
        <p:nvSpPr>
          <p:cNvPr id="15" name="Freeform 14"/>
          <p:cNvSpPr/>
          <p:nvPr/>
        </p:nvSpPr>
        <p:spPr>
          <a:xfrm>
            <a:off x="4443013" y="2902160"/>
            <a:ext cx="1234529" cy="1234529"/>
          </a:xfrm>
          <a:custGeom>
            <a:avLst/>
            <a:gdLst>
              <a:gd name="connsiteX0" fmla="*/ 0 w 1234529"/>
              <a:gd name="connsiteY0" fmla="*/ 617265 h 1234529"/>
              <a:gd name="connsiteX1" fmla="*/ 617265 w 1234529"/>
              <a:gd name="connsiteY1" fmla="*/ 0 h 1234529"/>
              <a:gd name="connsiteX2" fmla="*/ 1234530 w 1234529"/>
              <a:gd name="connsiteY2" fmla="*/ 617265 h 1234529"/>
              <a:gd name="connsiteX3" fmla="*/ 617265 w 1234529"/>
              <a:gd name="connsiteY3" fmla="*/ 1234530 h 1234529"/>
              <a:gd name="connsiteX4" fmla="*/ 0 w 1234529"/>
              <a:gd name="connsiteY4" fmla="*/ 617265 h 123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4529" h="1234529">
                <a:moveTo>
                  <a:pt x="0" y="617265"/>
                </a:moveTo>
                <a:cubicBezTo>
                  <a:pt x="0" y="276359"/>
                  <a:pt x="276359" y="0"/>
                  <a:pt x="617265" y="0"/>
                </a:cubicBezTo>
                <a:cubicBezTo>
                  <a:pt x="958171" y="0"/>
                  <a:pt x="1234530" y="276359"/>
                  <a:pt x="1234530" y="617265"/>
                </a:cubicBezTo>
                <a:cubicBezTo>
                  <a:pt x="1234530" y="958171"/>
                  <a:pt x="958171" y="1234530"/>
                  <a:pt x="617265" y="1234530"/>
                </a:cubicBezTo>
                <a:cubicBezTo>
                  <a:pt x="276359" y="1234530"/>
                  <a:pt x="0" y="958171"/>
                  <a:pt x="0" y="61726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843" tIns="199843" rIns="199843" bIns="19984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Level of Service</a:t>
            </a:r>
            <a:endParaRPr lang="en-US" sz="1500" kern="1200" dirty="0"/>
          </a:p>
        </p:txBody>
      </p:sp>
      <p:sp>
        <p:nvSpPr>
          <p:cNvPr id="14" name="Shape 13"/>
          <p:cNvSpPr/>
          <p:nvPr/>
        </p:nvSpPr>
        <p:spPr>
          <a:xfrm>
            <a:off x="3217343" y="1614885"/>
            <a:ext cx="3840757" cy="3072605"/>
          </a:xfrm>
          <a:prstGeom prst="funnel">
            <a:avLst/>
          </a:prstGeom>
          <a:blipFill rotWithShape="0">
            <a:blip r:embed="rId3">
              <a:lum bright="70000" contrast="-70000"/>
            </a:blip>
            <a:stretch>
              <a:fillRect/>
            </a:stretch>
          </a:blipFill>
        </p:spPr>
        <p:style>
          <a:lnRef idx="1">
            <a:schemeClr val="accent4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26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4792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8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2000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5" grpId="0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5" name="Rectangle 7"/>
          <p:cNvSpPr>
            <a:spLocks noChangeArrowheads="1"/>
          </p:cNvSpPr>
          <p:nvPr/>
        </p:nvSpPr>
        <p:spPr bwMode="auto">
          <a:xfrm>
            <a:off x="677334" y="3048000"/>
            <a:ext cx="10904361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/>
            <a:r>
              <a:rPr lang="en-US" altLang="en-US" sz="2000" dirty="0"/>
              <a:t>Frequency of Performed Maintenance</a:t>
            </a:r>
          </a:p>
          <a:p>
            <a:pPr eaLnBrk="1" hangingPunct="1"/>
            <a:r>
              <a:rPr lang="en-US" altLang="en-US" sz="2000" dirty="0"/>
              <a:t>Example: Mowing Activity</a:t>
            </a:r>
          </a:p>
          <a:p>
            <a:pPr lvl="1" eaLnBrk="1" hangingPunct="1"/>
            <a:endParaRPr lang="en-US" altLang="en-US" sz="1800" dirty="0"/>
          </a:p>
          <a:p>
            <a:pPr lvl="1" eaLnBrk="1" hangingPunct="1"/>
            <a:endParaRPr lang="en-US" altLang="en-US" sz="1800" dirty="0"/>
          </a:p>
          <a:p>
            <a:pPr lvl="2" eaLnBrk="1" hangingPunct="1"/>
            <a:r>
              <a:rPr lang="en-US" altLang="en-US" sz="1600" dirty="0"/>
              <a:t>3 cycles of mowing on all acres on state routes</a:t>
            </a:r>
          </a:p>
          <a:p>
            <a:pPr lvl="2" eaLnBrk="1" hangingPunct="1"/>
            <a:r>
              <a:rPr lang="en-US" altLang="en-US" sz="1600" dirty="0"/>
              <a:t>Level of Service = 3.000 acres/acre</a:t>
            </a:r>
          </a:p>
          <a:p>
            <a:pPr lvl="2" eaLnBrk="1" hangingPunct="1">
              <a:buFont typeface="Wingdings" pitchFamily="2" charset="2"/>
              <a:buNone/>
            </a:pPr>
            <a:endParaRPr lang="en-US" altLang="en-US" sz="1600" dirty="0"/>
          </a:p>
          <a:p>
            <a:pPr lvl="2" eaLnBrk="1" hangingPunct="1"/>
            <a:r>
              <a:rPr lang="en-US" altLang="en-US" sz="1600" dirty="0"/>
              <a:t>4 cycles of mowing on all acres on interstate routes</a:t>
            </a:r>
          </a:p>
          <a:p>
            <a:pPr lvl="2" eaLnBrk="1" hangingPunct="1"/>
            <a:r>
              <a:rPr lang="en-US" altLang="en-US" sz="1600" dirty="0"/>
              <a:t>Level of Service = 4.000 acres/acre</a:t>
            </a:r>
          </a:p>
        </p:txBody>
      </p:sp>
      <p:pic>
        <p:nvPicPr>
          <p:cNvPr id="370712" name="Picture 24" descr="mow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44"/>
          <a:stretch>
            <a:fillRect/>
          </a:stretch>
        </p:blipFill>
        <p:spPr bwMode="auto">
          <a:xfrm>
            <a:off x="7366001" y="1676402"/>
            <a:ext cx="4423833" cy="213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0713" name="WordArt 25"/>
          <p:cNvSpPr>
            <a:spLocks noChangeArrowheads="1" noChangeShapeType="1" noTextEdit="1"/>
          </p:cNvSpPr>
          <p:nvPr/>
        </p:nvSpPr>
        <p:spPr bwMode="auto">
          <a:xfrm>
            <a:off x="8856133" y="4419600"/>
            <a:ext cx="1608667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 cycles</a:t>
            </a:r>
          </a:p>
        </p:txBody>
      </p:sp>
      <p:sp>
        <p:nvSpPr>
          <p:cNvPr id="370715" name="WordArt 27"/>
          <p:cNvSpPr>
            <a:spLocks noChangeArrowheads="1" noChangeShapeType="1" noTextEdit="1"/>
          </p:cNvSpPr>
          <p:nvPr/>
        </p:nvSpPr>
        <p:spPr bwMode="auto">
          <a:xfrm>
            <a:off x="8856133" y="5410200"/>
            <a:ext cx="1608667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 cycles</a:t>
            </a:r>
          </a:p>
        </p:txBody>
      </p:sp>
      <p:pic>
        <p:nvPicPr>
          <p:cNvPr id="370718" name="Picture 30" descr="MMj03567590000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33" y="1600200"/>
            <a:ext cx="15240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0719" name="Text Box 31"/>
          <p:cNvSpPr txBox="1">
            <a:spLocks noChangeArrowheads="1"/>
          </p:cNvSpPr>
          <p:nvPr/>
        </p:nvSpPr>
        <p:spPr bwMode="auto">
          <a:xfrm>
            <a:off x="2032000" y="1905000"/>
            <a:ext cx="36406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Level of Service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 of Service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27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7250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70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70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0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0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695" grpId="0" uiExpand="1" build="p" bldLvl="2"/>
      <p:bldP spid="370713" grpId="0" uiExpand="1" animBg="1"/>
      <p:bldP spid="370715" grpId="0" uiExpan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5" name="Rectangle 7"/>
          <p:cNvSpPr>
            <a:spLocks noChangeArrowheads="1"/>
          </p:cNvSpPr>
          <p:nvPr/>
        </p:nvSpPr>
        <p:spPr bwMode="auto">
          <a:xfrm>
            <a:off x="677334" y="3048000"/>
            <a:ext cx="10904361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/>
            <a:r>
              <a:rPr lang="en-US" altLang="en-US" sz="2000" dirty="0">
                <a:effectLst/>
              </a:rPr>
              <a:t>Frequency of Performed Maintenance</a:t>
            </a:r>
          </a:p>
          <a:p>
            <a:pPr eaLnBrk="1" hangingPunct="1"/>
            <a:r>
              <a:rPr lang="en-US" altLang="en-US" sz="2000" dirty="0">
                <a:effectLst/>
              </a:rPr>
              <a:t>Example: </a:t>
            </a:r>
            <a:r>
              <a:rPr lang="en-US" altLang="en-US" sz="2000" dirty="0" smtClean="0">
                <a:effectLst/>
              </a:rPr>
              <a:t>Sign Sheeting Replacement</a:t>
            </a:r>
            <a:endParaRPr lang="en-US" altLang="en-US" sz="2000" dirty="0">
              <a:effectLst/>
            </a:endParaRPr>
          </a:p>
          <a:p>
            <a:pPr lvl="1" eaLnBrk="1" hangingPunct="1"/>
            <a:endParaRPr lang="en-US" altLang="en-US" sz="1800" dirty="0">
              <a:effectLst/>
            </a:endParaRPr>
          </a:p>
          <a:p>
            <a:pPr lvl="1" eaLnBrk="1" hangingPunct="1"/>
            <a:endParaRPr lang="en-US" altLang="en-US" sz="1800" dirty="0">
              <a:effectLst/>
            </a:endParaRPr>
          </a:p>
          <a:p>
            <a:pPr lvl="2" eaLnBrk="1" hangingPunct="1"/>
            <a:r>
              <a:rPr lang="en-US" altLang="en-US" sz="1600" dirty="0" smtClean="0">
                <a:effectLst/>
              </a:rPr>
              <a:t>If sign sheeting lasts 10 years, </a:t>
            </a:r>
          </a:p>
          <a:p>
            <a:pPr lvl="2" eaLnBrk="1" hangingPunct="1"/>
            <a:r>
              <a:rPr lang="en-US" altLang="en-US" sz="1600" dirty="0" smtClean="0">
                <a:effectLst/>
              </a:rPr>
              <a:t>Should replace 1/10</a:t>
            </a:r>
            <a:r>
              <a:rPr lang="en-US" altLang="en-US" sz="1600" baseline="30000" dirty="0" smtClean="0">
                <a:effectLst/>
              </a:rPr>
              <a:t>th</a:t>
            </a:r>
            <a:r>
              <a:rPr lang="en-US" altLang="en-US" sz="1600" dirty="0" smtClean="0">
                <a:effectLst/>
              </a:rPr>
              <a:t> of inventory each year</a:t>
            </a:r>
            <a:endParaRPr lang="en-US" altLang="en-US" sz="1600" dirty="0">
              <a:effectLst/>
            </a:endParaRPr>
          </a:p>
          <a:p>
            <a:pPr lvl="2" eaLnBrk="1" hangingPunct="1"/>
            <a:r>
              <a:rPr lang="en-US" altLang="en-US" sz="1600" dirty="0">
                <a:effectLst/>
              </a:rPr>
              <a:t>Level of Service = </a:t>
            </a:r>
            <a:r>
              <a:rPr lang="en-US" altLang="en-US" sz="1600" dirty="0" smtClean="0">
                <a:effectLst/>
              </a:rPr>
              <a:t>0.100 </a:t>
            </a:r>
            <a:r>
              <a:rPr lang="en-US" altLang="en-US" sz="1600" dirty="0" err="1" smtClean="0">
                <a:effectLst/>
              </a:rPr>
              <a:t>Sq</a:t>
            </a:r>
            <a:r>
              <a:rPr lang="en-US" altLang="en-US" sz="1600" dirty="0" smtClean="0">
                <a:effectLst/>
              </a:rPr>
              <a:t> Ft. / Sq. Ft.</a:t>
            </a:r>
            <a:endParaRPr lang="en-US" altLang="en-US" sz="1600" dirty="0">
              <a:effectLst/>
            </a:endParaRPr>
          </a:p>
        </p:txBody>
      </p:sp>
      <p:pic>
        <p:nvPicPr>
          <p:cNvPr id="370718" name="Picture 30" descr="MMj03567590000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33" y="1600200"/>
            <a:ext cx="15240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0719" name="Text Box 31"/>
          <p:cNvSpPr txBox="1">
            <a:spLocks noChangeArrowheads="1"/>
          </p:cNvSpPr>
          <p:nvPr/>
        </p:nvSpPr>
        <p:spPr bwMode="auto">
          <a:xfrm>
            <a:off x="2032000" y="1905000"/>
            <a:ext cx="36406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Level of Service</a:t>
            </a:r>
          </a:p>
        </p:txBody>
      </p:sp>
      <p:pic>
        <p:nvPicPr>
          <p:cNvPr id="17" name="Picture 25" descr="MPj04069140000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3627" y="1702594"/>
            <a:ext cx="4220547" cy="210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 of Service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28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1011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695" grpId="0" build="p" bldLvl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Maintenance Budgets</a:t>
            </a:r>
            <a:endParaRPr lang="en-US" dirty="0"/>
          </a:p>
        </p:txBody>
      </p:sp>
      <p:grpSp>
        <p:nvGrpSpPr>
          <p:cNvPr id="7" name="Group 58"/>
          <p:cNvGrpSpPr>
            <a:grpSpLocks/>
          </p:cNvGrpSpPr>
          <p:nvPr/>
        </p:nvGrpSpPr>
        <p:grpSpPr bwMode="auto">
          <a:xfrm>
            <a:off x="1206792" y="2770218"/>
            <a:ext cx="2162131" cy="2365293"/>
            <a:chOff x="1104" y="1152"/>
            <a:chExt cx="970" cy="1068"/>
          </a:xfrm>
        </p:grpSpPr>
        <p:pic>
          <p:nvPicPr>
            <p:cNvPr id="8" name="Picture 30" descr="MCj04113620000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1152"/>
              <a:ext cx="918" cy="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 Box 37"/>
            <p:cNvSpPr txBox="1">
              <a:spLocks noChangeArrowheads="1"/>
            </p:cNvSpPr>
            <p:nvPr/>
          </p:nvSpPr>
          <p:spPr bwMode="auto">
            <a:xfrm>
              <a:off x="1104" y="1968"/>
              <a:ext cx="97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2000"/>
                <a:t>Inventory</a:t>
              </a:r>
            </a:p>
          </p:txBody>
        </p:sp>
      </p:grpSp>
      <p:grpSp>
        <p:nvGrpSpPr>
          <p:cNvPr id="10" name="Group 59"/>
          <p:cNvGrpSpPr>
            <a:grpSpLocks/>
          </p:cNvGrpSpPr>
          <p:nvPr/>
        </p:nvGrpSpPr>
        <p:grpSpPr bwMode="auto">
          <a:xfrm>
            <a:off x="3928903" y="2770218"/>
            <a:ext cx="3018068" cy="2794944"/>
            <a:chOff x="2256" y="1152"/>
            <a:chExt cx="1354" cy="1262"/>
          </a:xfrm>
        </p:grpSpPr>
        <p:sp>
          <p:nvSpPr>
            <p:cNvPr id="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2256" y="1392"/>
              <a:ext cx="306" cy="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X</a:t>
              </a:r>
            </a:p>
          </p:txBody>
        </p:sp>
        <p:pic>
          <p:nvPicPr>
            <p:cNvPr id="12" name="Picture 28" descr="MMj03567590000[1]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1152"/>
              <a:ext cx="750" cy="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 Box 38"/>
            <p:cNvSpPr txBox="1">
              <a:spLocks noChangeArrowheads="1"/>
            </p:cNvSpPr>
            <p:nvPr/>
          </p:nvSpPr>
          <p:spPr bwMode="auto">
            <a:xfrm>
              <a:off x="2640" y="1968"/>
              <a:ext cx="97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2000"/>
                <a:t>Level of Service</a:t>
              </a:r>
            </a:p>
          </p:txBody>
        </p:sp>
      </p:grpSp>
      <p:grpSp>
        <p:nvGrpSpPr>
          <p:cNvPr id="14" name="Group 60"/>
          <p:cNvGrpSpPr>
            <a:grpSpLocks/>
          </p:cNvGrpSpPr>
          <p:nvPr/>
        </p:nvGrpSpPr>
        <p:grpSpPr bwMode="auto">
          <a:xfrm>
            <a:off x="7346980" y="2770218"/>
            <a:ext cx="3702372" cy="2794944"/>
            <a:chOff x="3696" y="1152"/>
            <a:chExt cx="1661" cy="1262"/>
          </a:xfrm>
        </p:grpSpPr>
        <p:pic>
          <p:nvPicPr>
            <p:cNvPr id="15" name="Picture 26" descr="MPj04075710000[1]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4" y="1152"/>
              <a:ext cx="1133" cy="7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3696" y="1392"/>
              <a:ext cx="306" cy="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=</a:t>
              </a:r>
            </a:p>
          </p:txBody>
        </p:sp>
        <p:sp>
          <p:nvSpPr>
            <p:cNvPr id="17" name="Text Box 39"/>
            <p:cNvSpPr txBox="1">
              <a:spLocks noChangeArrowheads="1"/>
            </p:cNvSpPr>
            <p:nvPr/>
          </p:nvSpPr>
          <p:spPr bwMode="auto">
            <a:xfrm>
              <a:off x="4272" y="1968"/>
              <a:ext cx="97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2000" dirty="0"/>
                <a:t>Work Quantity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29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20517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5028" cy="6341423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8173" y="665018"/>
            <a:ext cx="10058400" cy="4524499"/>
          </a:xfrm>
        </p:spPr>
        <p:txBody>
          <a:bodyPr anchor="t">
            <a:no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dirty="0" smtClean="0">
                <a:solidFill>
                  <a:schemeClr val="bg1"/>
                </a:solidFill>
              </a:rPr>
              <a:t>How Does TDOT Collect Asset Inventory?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100051" y="3207734"/>
            <a:ext cx="3923053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3"/>
              </a:buClr>
              <a:buSzPct val="100000"/>
              <a:buFont typeface="Calibri" panose="020F0502020204030204" pitchFamily="34" charset="0"/>
              <a:buNone/>
              <a:defRPr sz="1800" kern="1200" cap="all" spc="15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350" y="1524495"/>
            <a:ext cx="8055429" cy="42231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7499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089" y="1316122"/>
            <a:ext cx="10385777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Oval 21"/>
          <p:cNvSpPr>
            <a:spLocks noChangeArrowheads="1"/>
          </p:cNvSpPr>
          <p:nvPr/>
        </p:nvSpPr>
        <p:spPr bwMode="auto">
          <a:xfrm>
            <a:off x="8057088" y="3170859"/>
            <a:ext cx="3273777" cy="5334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Oval 24"/>
          <p:cNvSpPr>
            <a:spLocks noChangeArrowheads="1"/>
          </p:cNvSpPr>
          <p:nvPr/>
        </p:nvSpPr>
        <p:spPr bwMode="auto">
          <a:xfrm>
            <a:off x="8734422" y="2099111"/>
            <a:ext cx="2596444" cy="5334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Oval 25"/>
          <p:cNvSpPr>
            <a:spLocks noChangeArrowheads="1"/>
          </p:cNvSpPr>
          <p:nvPr/>
        </p:nvSpPr>
        <p:spPr bwMode="auto">
          <a:xfrm>
            <a:off x="8734421" y="2365811"/>
            <a:ext cx="2596444" cy="5334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26"/>
          <p:cNvSpPr>
            <a:spLocks noChangeArrowheads="1"/>
          </p:cNvSpPr>
          <p:nvPr/>
        </p:nvSpPr>
        <p:spPr bwMode="auto">
          <a:xfrm>
            <a:off x="8734422" y="2637459"/>
            <a:ext cx="2596444" cy="5334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Rounded Rectangle 45"/>
          <p:cNvSpPr/>
          <p:nvPr/>
        </p:nvSpPr>
        <p:spPr bwMode="auto">
          <a:xfrm>
            <a:off x="1028343" y="2099112"/>
            <a:ext cx="4123265" cy="408809"/>
          </a:xfrm>
          <a:prstGeom prst="roundRect">
            <a:avLst/>
          </a:prstGeom>
          <a:solidFill>
            <a:srgbClr val="FF0000">
              <a:alpha val="1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028344" y="2507921"/>
            <a:ext cx="2851856" cy="929639"/>
          </a:xfrm>
          <a:prstGeom prst="roundRect">
            <a:avLst/>
          </a:prstGeom>
          <a:solidFill>
            <a:srgbClr val="FF0000">
              <a:alpha val="1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1028345" y="3586671"/>
            <a:ext cx="4364567" cy="478577"/>
          </a:xfrm>
          <a:prstGeom prst="roundRect">
            <a:avLst/>
          </a:prstGeom>
          <a:solidFill>
            <a:srgbClr val="FF0000">
              <a:alpha val="1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49" name="Group 58"/>
          <p:cNvGrpSpPr>
            <a:grpSpLocks/>
          </p:cNvGrpSpPr>
          <p:nvPr/>
        </p:nvGrpSpPr>
        <p:grpSpPr bwMode="auto">
          <a:xfrm>
            <a:off x="2966702" y="2728524"/>
            <a:ext cx="904805" cy="665146"/>
            <a:chOff x="1104" y="1152"/>
            <a:chExt cx="970" cy="1130"/>
          </a:xfrm>
        </p:grpSpPr>
        <p:pic>
          <p:nvPicPr>
            <p:cNvPr id="50" name="Picture 30" descr="MCj04113620000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1152"/>
              <a:ext cx="918" cy="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Text Box 37"/>
            <p:cNvSpPr txBox="1">
              <a:spLocks noChangeArrowheads="1"/>
            </p:cNvSpPr>
            <p:nvPr/>
          </p:nvSpPr>
          <p:spPr bwMode="auto">
            <a:xfrm>
              <a:off x="1104" y="1968"/>
              <a:ext cx="970" cy="3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600" dirty="0"/>
                <a:t>Inventory</a:t>
              </a:r>
            </a:p>
          </p:txBody>
        </p:sp>
      </p:grpSp>
      <p:pic>
        <p:nvPicPr>
          <p:cNvPr id="52" name="Picture 28" descr="MMj03567590000[1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788" y="3629159"/>
            <a:ext cx="884059" cy="43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9" descr="MCj04316310000[1]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815" y="3135424"/>
            <a:ext cx="1174565" cy="79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35" descr="MCBD20041_0000[1]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2098" y="2030732"/>
            <a:ext cx="1208909" cy="533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8" descr="MCj02864420000[1]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2097" y="2593526"/>
            <a:ext cx="756584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34" descr="MCIN00447_0000[1]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116" y="2632511"/>
            <a:ext cx="1024617" cy="60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Group 56"/>
          <p:cNvGrpSpPr/>
          <p:nvPr/>
        </p:nvGrpSpPr>
        <p:grpSpPr>
          <a:xfrm>
            <a:off x="7416441" y="2442011"/>
            <a:ext cx="1317980" cy="381000"/>
            <a:chOff x="127000" y="3505200"/>
            <a:chExt cx="3071813" cy="1371600"/>
          </a:xfrm>
        </p:grpSpPr>
        <p:grpSp>
          <p:nvGrpSpPr>
            <p:cNvPr id="58" name="Group 29"/>
            <p:cNvGrpSpPr>
              <a:grpSpLocks/>
            </p:cNvGrpSpPr>
            <p:nvPr/>
          </p:nvGrpSpPr>
          <p:grpSpPr bwMode="auto">
            <a:xfrm>
              <a:off x="127000" y="3505200"/>
              <a:ext cx="3071813" cy="1371600"/>
              <a:chOff x="3648" y="3024"/>
              <a:chExt cx="3090" cy="1079"/>
            </a:xfrm>
          </p:grpSpPr>
          <p:pic>
            <p:nvPicPr>
              <p:cNvPr id="60" name="Picture 30" descr="MCTN00405_0000[1]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8" y="3024"/>
                <a:ext cx="3090" cy="10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61" name="Group 31"/>
              <p:cNvGrpSpPr>
                <a:grpSpLocks/>
              </p:cNvGrpSpPr>
              <p:nvPr/>
            </p:nvGrpSpPr>
            <p:grpSpPr bwMode="auto">
              <a:xfrm>
                <a:off x="5136" y="3504"/>
                <a:ext cx="336" cy="200"/>
                <a:chOff x="144" y="192"/>
                <a:chExt cx="1488" cy="632"/>
              </a:xfrm>
            </p:grpSpPr>
            <p:sp>
              <p:nvSpPr>
                <p:cNvPr id="62" name="Oval 32"/>
                <p:cNvSpPr>
                  <a:spLocks noChangeArrowheads="1"/>
                </p:cNvSpPr>
                <p:nvPr/>
              </p:nvSpPr>
              <p:spPr bwMode="auto">
                <a:xfrm>
                  <a:off x="960" y="240"/>
                  <a:ext cx="240" cy="432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63" name="Picture 33" descr="TDOTLogoHighReshoriz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4" y="192"/>
                  <a:ext cx="1488" cy="63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3091" y="4115366"/>
              <a:ext cx="512647" cy="254234"/>
            </a:xfrm>
            <a:prstGeom prst="rect">
              <a:avLst/>
            </a:prstGeom>
          </p:spPr>
        </p:pic>
      </p:grpSp>
      <p:sp>
        <p:nvSpPr>
          <p:cNvPr id="29" name="Title 2"/>
          <p:cNvSpPr txBox="1">
            <a:spLocks/>
          </p:cNvSpPr>
          <p:nvPr/>
        </p:nvSpPr>
        <p:spPr>
          <a:xfrm>
            <a:off x="1883091" y="286606"/>
            <a:ext cx="9272587" cy="7423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1" i="0" u="none" kern="1200" spc="-38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0" dirty="0" smtClean="0"/>
              <a:t>Building</a:t>
            </a:r>
            <a:r>
              <a:rPr lang="en-US" sz="3600" dirty="0" smtClean="0"/>
              <a:t> </a:t>
            </a:r>
            <a:r>
              <a:rPr lang="en-US" sz="3600" b="0" dirty="0" smtClean="0"/>
              <a:t>Maintenance Budgets</a:t>
            </a:r>
            <a:endParaRPr lang="en-US" sz="3600" b="0" dirty="0"/>
          </a:p>
        </p:txBody>
      </p:sp>
    </p:spTree>
    <p:extLst>
      <p:ext uri="{BB962C8B-B14F-4D97-AF65-F5344CB8AC3E}">
        <p14:creationId xmlns:p14="http://schemas.microsoft.com/office/powerpoint/2010/main" val="11952032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6" grpId="0" animBg="1"/>
      <p:bldP spid="47" grpId="0" animBg="1"/>
      <p:bldP spid="4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964" name="Picture 36" descr="MCj0431631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33" y="2895600"/>
            <a:ext cx="33020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0948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167" y="1094525"/>
            <a:ext cx="7789333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0946" name="Text Box 18"/>
          <p:cNvSpPr txBox="1">
            <a:spLocks noChangeArrowheads="1"/>
          </p:cNvSpPr>
          <p:nvPr/>
        </p:nvSpPr>
        <p:spPr bwMode="auto">
          <a:xfrm>
            <a:off x="2286000" y="2057400"/>
            <a:ext cx="287866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Unit Cost</a:t>
            </a:r>
          </a:p>
        </p:txBody>
      </p:sp>
      <p:pic>
        <p:nvPicPr>
          <p:cNvPr id="380947" name="Picture 19" descr="MCj0431631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67" y="1371600"/>
            <a:ext cx="1947333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0949" name="Oval 21"/>
          <p:cNvSpPr>
            <a:spLocks noChangeArrowheads="1"/>
          </p:cNvSpPr>
          <p:nvPr/>
        </p:nvSpPr>
        <p:spPr bwMode="auto">
          <a:xfrm>
            <a:off x="9689167" y="3304325"/>
            <a:ext cx="2455333" cy="5334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Rounded Rectangle 31"/>
          <p:cNvSpPr/>
          <p:nvPr/>
        </p:nvSpPr>
        <p:spPr bwMode="auto">
          <a:xfrm>
            <a:off x="4417609" y="2397864"/>
            <a:ext cx="3092449" cy="228601"/>
          </a:xfrm>
          <a:prstGeom prst="roundRect">
            <a:avLst/>
          </a:prstGeom>
          <a:solidFill>
            <a:srgbClr val="FF0000">
              <a:alpha val="1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ounded Rectangle 32"/>
          <p:cNvSpPr/>
          <p:nvPr/>
        </p:nvSpPr>
        <p:spPr bwMode="auto">
          <a:xfrm>
            <a:off x="4422899" y="2679487"/>
            <a:ext cx="2138892" cy="929639"/>
          </a:xfrm>
          <a:prstGeom prst="roundRect">
            <a:avLst/>
          </a:prstGeom>
          <a:solidFill>
            <a:srgbClr val="FF0000">
              <a:alpha val="1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ounded Rectangle 40"/>
          <p:cNvSpPr/>
          <p:nvPr/>
        </p:nvSpPr>
        <p:spPr bwMode="auto">
          <a:xfrm>
            <a:off x="4502276" y="3663949"/>
            <a:ext cx="3273425" cy="478577"/>
          </a:xfrm>
          <a:prstGeom prst="roundRect">
            <a:avLst/>
          </a:prstGeom>
          <a:solidFill>
            <a:srgbClr val="FF0000">
              <a:alpha val="1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42" name="Group 58"/>
          <p:cNvGrpSpPr>
            <a:grpSpLocks/>
          </p:cNvGrpSpPr>
          <p:nvPr/>
        </p:nvGrpSpPr>
        <p:grpSpPr bwMode="auto">
          <a:xfrm>
            <a:off x="6138987" y="2675675"/>
            <a:ext cx="678604" cy="665146"/>
            <a:chOff x="1104" y="1152"/>
            <a:chExt cx="970" cy="1130"/>
          </a:xfrm>
        </p:grpSpPr>
        <p:pic>
          <p:nvPicPr>
            <p:cNvPr id="43" name="Picture 30" descr="MCj04113620000[1]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1152"/>
              <a:ext cx="918" cy="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Text Box 37"/>
            <p:cNvSpPr txBox="1">
              <a:spLocks noChangeArrowheads="1"/>
            </p:cNvSpPr>
            <p:nvPr/>
          </p:nvSpPr>
          <p:spPr bwMode="auto">
            <a:xfrm>
              <a:off x="1104" y="1968"/>
              <a:ext cx="970" cy="3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600" dirty="0"/>
                <a:t>Inventory</a:t>
              </a:r>
            </a:p>
          </p:txBody>
        </p:sp>
      </p:grpSp>
      <p:pic>
        <p:nvPicPr>
          <p:cNvPr id="47" name="Picture 28" descr="MMj03567590000[1]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1942" y="3726580"/>
            <a:ext cx="663044" cy="43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Unit Cost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31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1077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0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0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380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49" grpId="0" animBg="1"/>
      <p:bldP spid="32" grpId="0" animBg="1"/>
      <p:bldP spid="33" grpId="0" animBg="1"/>
      <p:bldP spid="4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Maintenance Budgets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3082"/>
            <a:ext cx="10668000" cy="6119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 bwMode="auto">
          <a:xfrm>
            <a:off x="5891966" y="1954055"/>
            <a:ext cx="1563624" cy="2731110"/>
          </a:xfrm>
          <a:prstGeom prst="roundRect">
            <a:avLst/>
          </a:prstGeom>
          <a:solidFill>
            <a:srgbClr val="FF0000">
              <a:alpha val="1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7385455" y="1954055"/>
            <a:ext cx="1527151" cy="2731110"/>
          </a:xfrm>
          <a:prstGeom prst="roundRect">
            <a:avLst/>
          </a:prstGeom>
          <a:solidFill>
            <a:srgbClr val="FF0000">
              <a:alpha val="1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10540410" y="1959760"/>
            <a:ext cx="1219200" cy="2725403"/>
          </a:xfrm>
          <a:prstGeom prst="roundRect">
            <a:avLst/>
          </a:prstGeom>
          <a:solidFill>
            <a:srgbClr val="FF0000">
              <a:alpha val="1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1625600" y="1959761"/>
            <a:ext cx="3454400" cy="2895169"/>
          </a:xfrm>
          <a:prstGeom prst="roundRect">
            <a:avLst/>
          </a:prstGeom>
          <a:solidFill>
            <a:srgbClr val="FF0000">
              <a:alpha val="1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1" name="Group 58"/>
          <p:cNvGrpSpPr>
            <a:grpSpLocks/>
          </p:cNvGrpSpPr>
          <p:nvPr/>
        </p:nvGrpSpPr>
        <p:grpSpPr bwMode="auto">
          <a:xfrm>
            <a:off x="6181682" y="2260041"/>
            <a:ext cx="984191" cy="764260"/>
            <a:chOff x="1104" y="1152"/>
            <a:chExt cx="970" cy="1137"/>
          </a:xfrm>
        </p:grpSpPr>
        <p:pic>
          <p:nvPicPr>
            <p:cNvPr id="12" name="Picture 30" descr="MCj04113620000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1152"/>
              <a:ext cx="918" cy="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 Box 37"/>
            <p:cNvSpPr txBox="1">
              <a:spLocks noChangeArrowheads="1"/>
            </p:cNvSpPr>
            <p:nvPr/>
          </p:nvSpPr>
          <p:spPr bwMode="auto">
            <a:xfrm>
              <a:off x="1104" y="1968"/>
              <a:ext cx="970" cy="3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800" b="1" dirty="0">
                  <a:solidFill>
                    <a:schemeClr val="accent6">
                      <a:lumMod val="50000"/>
                    </a:schemeClr>
                  </a:solidFill>
                </a:rPr>
                <a:t>Inventory</a:t>
              </a:r>
              <a:endParaRPr lang="en-US" altLang="en-US" sz="20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Group 59"/>
          <p:cNvGrpSpPr>
            <a:grpSpLocks/>
          </p:cNvGrpSpPr>
          <p:nvPr/>
        </p:nvGrpSpPr>
        <p:grpSpPr bwMode="auto">
          <a:xfrm>
            <a:off x="7385455" y="2236024"/>
            <a:ext cx="1228935" cy="906277"/>
            <a:chOff x="2487" y="1152"/>
            <a:chExt cx="1376" cy="1381"/>
          </a:xfrm>
        </p:grpSpPr>
        <p:sp>
          <p:nvSpPr>
            <p:cNvPr id="15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2487" y="1412"/>
              <a:ext cx="306" cy="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1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chemeClr val="accent6">
                      <a:lumMod val="50000"/>
                    </a:schemeClr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X</a:t>
              </a:r>
            </a:p>
          </p:txBody>
        </p:sp>
        <p:pic>
          <p:nvPicPr>
            <p:cNvPr id="16" name="Picture 28" descr="MMj03567590000[1]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5" y="1152"/>
              <a:ext cx="750" cy="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 Box 38"/>
            <p:cNvSpPr txBox="1">
              <a:spLocks noChangeArrowheads="1"/>
            </p:cNvSpPr>
            <p:nvPr/>
          </p:nvSpPr>
          <p:spPr bwMode="auto">
            <a:xfrm>
              <a:off x="2893" y="1962"/>
              <a:ext cx="970" cy="5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900" b="1" dirty="0">
                  <a:solidFill>
                    <a:schemeClr val="accent6">
                      <a:lumMod val="50000"/>
                    </a:schemeClr>
                  </a:solidFill>
                </a:rPr>
                <a:t>Level of Service</a:t>
              </a:r>
            </a:p>
          </p:txBody>
        </p:sp>
      </p:grpSp>
      <p:grpSp>
        <p:nvGrpSpPr>
          <p:cNvPr id="18" name="Group 60"/>
          <p:cNvGrpSpPr>
            <a:grpSpLocks/>
          </p:cNvGrpSpPr>
          <p:nvPr/>
        </p:nvGrpSpPr>
        <p:grpSpPr bwMode="auto">
          <a:xfrm>
            <a:off x="8888478" y="2242072"/>
            <a:ext cx="1248657" cy="972274"/>
            <a:chOff x="3927" y="1152"/>
            <a:chExt cx="1663" cy="1316"/>
          </a:xfrm>
        </p:grpSpPr>
        <p:pic>
          <p:nvPicPr>
            <p:cNvPr id="19" name="Picture 26" descr="MPj04075710000[1]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7" y="1152"/>
              <a:ext cx="1133" cy="7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3927" y="1415"/>
              <a:ext cx="306" cy="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1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 rotWithShape="0">
                      <a:srgbClr val="000000">
                        <a:alpha val="43137"/>
                      </a:srgbClr>
                    </a:outerShdw>
                  </a:effectLst>
                  <a:latin typeface="Impact"/>
                </a:rPr>
                <a:t>=</a:t>
              </a:r>
            </a:p>
          </p:txBody>
        </p:sp>
        <p:sp>
          <p:nvSpPr>
            <p:cNvPr id="21" name="Text Box 39"/>
            <p:cNvSpPr txBox="1">
              <a:spLocks noChangeArrowheads="1"/>
            </p:cNvSpPr>
            <p:nvPr/>
          </p:nvSpPr>
          <p:spPr bwMode="auto">
            <a:xfrm>
              <a:off x="4572" y="1968"/>
              <a:ext cx="970" cy="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900" b="1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Work Quantity</a:t>
              </a:r>
            </a:p>
          </p:txBody>
        </p:sp>
      </p:grpSp>
      <p:grpSp>
        <p:nvGrpSpPr>
          <p:cNvPr id="25" name="Group 62"/>
          <p:cNvGrpSpPr>
            <a:grpSpLocks/>
          </p:cNvGrpSpPr>
          <p:nvPr/>
        </p:nvGrpSpPr>
        <p:grpSpPr bwMode="auto">
          <a:xfrm>
            <a:off x="8806739" y="4163817"/>
            <a:ext cx="957376" cy="1196713"/>
            <a:chOff x="2400" y="2736"/>
            <a:chExt cx="1498" cy="1180"/>
          </a:xfrm>
        </p:grpSpPr>
        <p:sp>
          <p:nvSpPr>
            <p:cNvPr id="26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2400" y="3024"/>
              <a:ext cx="306" cy="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100" b="1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 rotWithShape="0">
                      <a:srgbClr val="000000">
                        <a:alpha val="43137"/>
                      </a:srgbClr>
                    </a:outerShdw>
                  </a:effectLst>
                  <a:latin typeface="Impact"/>
                </a:rPr>
                <a:t>X</a:t>
              </a:r>
            </a:p>
          </p:txBody>
        </p:sp>
        <p:sp>
          <p:nvSpPr>
            <p:cNvPr id="27" name="Text Box 41"/>
            <p:cNvSpPr txBox="1">
              <a:spLocks noChangeArrowheads="1"/>
            </p:cNvSpPr>
            <p:nvPr/>
          </p:nvSpPr>
          <p:spPr bwMode="auto">
            <a:xfrm>
              <a:off x="2928" y="3552"/>
              <a:ext cx="970" cy="3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900" b="1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Unit Cost</a:t>
              </a:r>
            </a:p>
          </p:txBody>
        </p:sp>
        <p:pic>
          <p:nvPicPr>
            <p:cNvPr id="28" name="Picture 42" descr="MCj04316310000[1]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2736"/>
              <a:ext cx="864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Group 64"/>
          <p:cNvGrpSpPr>
            <a:grpSpLocks/>
          </p:cNvGrpSpPr>
          <p:nvPr/>
        </p:nvGrpSpPr>
        <p:grpSpPr bwMode="auto">
          <a:xfrm>
            <a:off x="9883177" y="3897405"/>
            <a:ext cx="2230851" cy="1381291"/>
            <a:chOff x="3984" y="2880"/>
            <a:chExt cx="2688" cy="1383"/>
          </a:xfrm>
        </p:grpSpPr>
        <p:pic>
          <p:nvPicPr>
            <p:cNvPr id="30" name="Picture 46" descr="MCj04316310000[1]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6" y="2880"/>
              <a:ext cx="864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1" name="Group 63"/>
            <p:cNvGrpSpPr>
              <a:grpSpLocks/>
            </p:cNvGrpSpPr>
            <p:nvPr/>
          </p:nvGrpSpPr>
          <p:grpSpPr bwMode="auto">
            <a:xfrm>
              <a:off x="3984" y="2880"/>
              <a:ext cx="2688" cy="1383"/>
              <a:chOff x="3984" y="2448"/>
              <a:chExt cx="2688" cy="1383"/>
            </a:xfrm>
          </p:grpSpPr>
          <p:sp>
            <p:nvSpPr>
              <p:cNvPr id="32" name="WordArt 34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84" y="3024"/>
                <a:ext cx="306" cy="23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1100" b="1" kern="10">
                    <a:ln w="19050">
                      <a:solidFill>
                        <a:srgbClr val="99CCFF"/>
                      </a:solidFill>
                      <a:round/>
                      <a:headEnd/>
                      <a:tailEnd/>
                    </a:ln>
                    <a:solidFill>
                      <a:schemeClr val="accent6">
                        <a:lumMod val="50000"/>
                      </a:schemeClr>
                    </a:solidFill>
                    <a:effectLst>
                      <a:outerShdw blurRad="38100" dist="38100" dir="2700000" algn="tl" rotWithShape="0">
                        <a:srgbClr val="000000">
                          <a:alpha val="43137"/>
                        </a:srgbClr>
                      </a:outerShdw>
                    </a:effectLst>
                    <a:latin typeface="Impact"/>
                  </a:rPr>
                  <a:t>=</a:t>
                </a:r>
              </a:p>
            </p:txBody>
          </p:sp>
          <p:grpSp>
            <p:nvGrpSpPr>
              <p:cNvPr id="33" name="Group 56"/>
              <p:cNvGrpSpPr>
                <a:grpSpLocks/>
              </p:cNvGrpSpPr>
              <p:nvPr/>
            </p:nvGrpSpPr>
            <p:grpSpPr bwMode="auto">
              <a:xfrm>
                <a:off x="4656" y="2448"/>
                <a:ext cx="2016" cy="1296"/>
                <a:chOff x="4656" y="2544"/>
                <a:chExt cx="2016" cy="1296"/>
              </a:xfrm>
            </p:grpSpPr>
            <p:pic>
              <p:nvPicPr>
                <p:cNvPr id="35" name="Picture 36" descr="MCj04316310000[1]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00" y="2544"/>
                  <a:ext cx="864" cy="86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36" name="Group 48"/>
                <p:cNvGrpSpPr>
                  <a:grpSpLocks/>
                </p:cNvGrpSpPr>
                <p:nvPr/>
              </p:nvGrpSpPr>
              <p:grpSpPr bwMode="auto">
                <a:xfrm>
                  <a:off x="4656" y="2640"/>
                  <a:ext cx="1200" cy="1152"/>
                  <a:chOff x="4656" y="2640"/>
                  <a:chExt cx="1200" cy="1152"/>
                </a:xfrm>
              </p:grpSpPr>
              <p:pic>
                <p:nvPicPr>
                  <p:cNvPr id="44" name="Picture 8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704" y="2640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5" name="Picture 35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800" y="2736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6" name="Picture 43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896" y="2640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7" name="Picture 44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992" y="2736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8" name="Picture 45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752" y="2928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9" name="Picture 47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656" y="2736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grpSp>
              <p:nvGrpSpPr>
                <p:cNvPr id="37" name="Group 49"/>
                <p:cNvGrpSpPr>
                  <a:grpSpLocks/>
                </p:cNvGrpSpPr>
                <p:nvPr/>
              </p:nvGrpSpPr>
              <p:grpSpPr bwMode="auto">
                <a:xfrm>
                  <a:off x="5472" y="2688"/>
                  <a:ext cx="1200" cy="1152"/>
                  <a:chOff x="4656" y="2640"/>
                  <a:chExt cx="1200" cy="1152"/>
                </a:xfrm>
              </p:grpSpPr>
              <p:pic>
                <p:nvPicPr>
                  <p:cNvPr id="38" name="Picture 50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704" y="2640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39" name="Picture 51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800" y="2736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0" name="Picture 52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896" y="2640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1" name="Picture 53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992" y="2736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2" name="Picture 54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752" y="2928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3" name="Picture 55" descr="MCj04316310000[1]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656" y="2736"/>
                    <a:ext cx="864" cy="86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</p:grpSp>
          <p:sp>
            <p:nvSpPr>
              <p:cNvPr id="34" name="Text Box 57"/>
              <p:cNvSpPr txBox="1">
                <a:spLocks noChangeArrowheads="1"/>
              </p:cNvSpPr>
              <p:nvPr/>
            </p:nvSpPr>
            <p:spPr bwMode="auto">
              <a:xfrm>
                <a:off x="4896" y="3600"/>
                <a:ext cx="97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en-US" sz="900" b="1" dirty="0">
                    <a:solidFill>
                      <a:schemeClr val="accent6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Budget</a:t>
                </a:r>
              </a:p>
            </p:txBody>
          </p:sp>
        </p:grpSp>
      </p:grpSp>
      <p:sp>
        <p:nvSpPr>
          <p:cNvPr id="57" name="Rounded Rectangle 56"/>
          <p:cNvSpPr/>
          <p:nvPr/>
        </p:nvSpPr>
        <p:spPr bwMode="auto">
          <a:xfrm>
            <a:off x="8912606" y="1943530"/>
            <a:ext cx="1532080" cy="2738789"/>
          </a:xfrm>
          <a:prstGeom prst="roundRect">
            <a:avLst/>
          </a:prstGeom>
          <a:solidFill>
            <a:srgbClr val="FF0000">
              <a:alpha val="1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50" name="Group 60"/>
          <p:cNvGrpSpPr>
            <a:grpSpLocks/>
          </p:cNvGrpSpPr>
          <p:nvPr/>
        </p:nvGrpSpPr>
        <p:grpSpPr bwMode="auto">
          <a:xfrm>
            <a:off x="7500858" y="4353564"/>
            <a:ext cx="1047297" cy="806376"/>
            <a:chOff x="4224" y="1152"/>
            <a:chExt cx="1133" cy="1143"/>
          </a:xfrm>
        </p:grpSpPr>
        <p:pic>
          <p:nvPicPr>
            <p:cNvPr id="51" name="Picture 26" descr="MPj04075710000[1]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4" y="1152"/>
              <a:ext cx="1133" cy="7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" name="Text Box 39"/>
            <p:cNvSpPr txBox="1">
              <a:spLocks noChangeArrowheads="1"/>
            </p:cNvSpPr>
            <p:nvPr/>
          </p:nvSpPr>
          <p:spPr bwMode="auto">
            <a:xfrm>
              <a:off x="4272" y="1968"/>
              <a:ext cx="97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900" b="1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Work Quantity</a:t>
              </a:r>
            </a:p>
          </p:txBody>
        </p:sp>
      </p:grp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32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305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5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Condition Assessment</a:t>
            </a:r>
          </a:p>
        </p:txBody>
      </p:sp>
      <p:sp>
        <p:nvSpPr>
          <p:cNvPr id="3" name="Oval 2"/>
          <p:cNvSpPr/>
          <p:nvPr/>
        </p:nvSpPr>
        <p:spPr>
          <a:xfrm>
            <a:off x="3362739" y="1796385"/>
            <a:ext cx="3538983" cy="1229042"/>
          </a:xfrm>
          <a:prstGeom prst="ellipse">
            <a:avLst/>
          </a:prstGeom>
        </p:spPr>
        <p:style>
          <a:lnRef idx="0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4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Down Arrow 3"/>
          <p:cNvSpPr/>
          <p:nvPr/>
        </p:nvSpPr>
        <p:spPr>
          <a:xfrm>
            <a:off x="4794798" y="4681272"/>
            <a:ext cx="685849" cy="438943"/>
          </a:xfrm>
          <a:prstGeom prst="downArrow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tint val="40000"/>
              <a:hueOff val="0"/>
              <a:satOff val="0"/>
              <a:lumOff val="0"/>
              <a:alphaOff val="0"/>
            </a:schemeClr>
          </a:fillRef>
          <a:effectRef idx="3">
            <a:schemeClr val="accent4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Freeform 9"/>
          <p:cNvSpPr/>
          <p:nvPr/>
        </p:nvSpPr>
        <p:spPr>
          <a:xfrm>
            <a:off x="2513252" y="5164888"/>
            <a:ext cx="5486412" cy="534328"/>
          </a:xfrm>
          <a:custGeom>
            <a:avLst/>
            <a:gdLst>
              <a:gd name="connsiteX0" fmla="*/ 0 w 5486412"/>
              <a:gd name="connsiteY0" fmla="*/ 0 h 534328"/>
              <a:gd name="connsiteX1" fmla="*/ 5486412 w 5486412"/>
              <a:gd name="connsiteY1" fmla="*/ 0 h 534328"/>
              <a:gd name="connsiteX2" fmla="*/ 5486412 w 5486412"/>
              <a:gd name="connsiteY2" fmla="*/ 534328 h 534328"/>
              <a:gd name="connsiteX3" fmla="*/ 0 w 5486412"/>
              <a:gd name="connsiteY3" fmla="*/ 534328 h 534328"/>
              <a:gd name="connsiteX4" fmla="*/ 0 w 5486412"/>
              <a:gd name="connsiteY4" fmla="*/ 0 h 53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412" h="534328">
                <a:moveTo>
                  <a:pt x="0" y="0"/>
                </a:moveTo>
                <a:lnTo>
                  <a:pt x="5486412" y="0"/>
                </a:lnTo>
                <a:lnTo>
                  <a:pt x="5486412" y="534328"/>
                </a:lnTo>
                <a:lnTo>
                  <a:pt x="0" y="5343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0688" tIns="170688" rIns="170688" bIns="170688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 dirty="0" smtClean="0"/>
              <a:t>Maintenance Management System</a:t>
            </a:r>
            <a:endParaRPr lang="en-US" sz="2400" b="1" kern="1200" dirty="0"/>
          </a:p>
        </p:txBody>
      </p:sp>
      <p:sp>
        <p:nvSpPr>
          <p:cNvPr id="11" name="Freeform 10"/>
          <p:cNvSpPr/>
          <p:nvPr/>
        </p:nvSpPr>
        <p:spPr>
          <a:xfrm>
            <a:off x="4443016" y="2918554"/>
            <a:ext cx="1234529" cy="1234529"/>
          </a:xfrm>
          <a:custGeom>
            <a:avLst/>
            <a:gdLst>
              <a:gd name="connsiteX0" fmla="*/ 0 w 1234529"/>
              <a:gd name="connsiteY0" fmla="*/ 617265 h 1234529"/>
              <a:gd name="connsiteX1" fmla="*/ 617265 w 1234529"/>
              <a:gd name="connsiteY1" fmla="*/ 0 h 1234529"/>
              <a:gd name="connsiteX2" fmla="*/ 1234530 w 1234529"/>
              <a:gd name="connsiteY2" fmla="*/ 617265 h 1234529"/>
              <a:gd name="connsiteX3" fmla="*/ 617265 w 1234529"/>
              <a:gd name="connsiteY3" fmla="*/ 1234530 h 1234529"/>
              <a:gd name="connsiteX4" fmla="*/ 0 w 1234529"/>
              <a:gd name="connsiteY4" fmla="*/ 617265 h 123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4529" h="1234529">
                <a:moveTo>
                  <a:pt x="0" y="617265"/>
                </a:moveTo>
                <a:cubicBezTo>
                  <a:pt x="0" y="276359"/>
                  <a:pt x="276359" y="0"/>
                  <a:pt x="617265" y="0"/>
                </a:cubicBezTo>
                <a:cubicBezTo>
                  <a:pt x="958171" y="0"/>
                  <a:pt x="1234530" y="276359"/>
                  <a:pt x="1234530" y="617265"/>
                </a:cubicBezTo>
                <a:cubicBezTo>
                  <a:pt x="1234530" y="958171"/>
                  <a:pt x="958171" y="1234530"/>
                  <a:pt x="617265" y="1234530"/>
                </a:cubicBezTo>
                <a:cubicBezTo>
                  <a:pt x="276359" y="1234530"/>
                  <a:pt x="0" y="958171"/>
                  <a:pt x="0" y="617265"/>
                </a:cubicBezTo>
                <a:close/>
              </a:path>
            </a:pathLst>
          </a:custGeom>
          <a:solidFill>
            <a:schemeClr val="accent3">
              <a:lumMod val="75000"/>
              <a:alpha val="2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843" tIns="199843" rIns="199843" bIns="19984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Level of Service</a:t>
            </a:r>
            <a:endParaRPr lang="en-US" sz="1500" kern="1200" dirty="0"/>
          </a:p>
        </p:txBody>
      </p:sp>
      <p:sp>
        <p:nvSpPr>
          <p:cNvPr id="12" name="Freeform 11"/>
          <p:cNvSpPr/>
          <p:nvPr/>
        </p:nvSpPr>
        <p:spPr>
          <a:xfrm>
            <a:off x="3476176" y="1884040"/>
            <a:ext cx="1691527" cy="1234529"/>
          </a:xfrm>
          <a:custGeom>
            <a:avLst/>
            <a:gdLst>
              <a:gd name="connsiteX0" fmla="*/ 0 w 1691527"/>
              <a:gd name="connsiteY0" fmla="*/ 617265 h 1234529"/>
              <a:gd name="connsiteX1" fmla="*/ 845764 w 1691527"/>
              <a:gd name="connsiteY1" fmla="*/ 0 h 1234529"/>
              <a:gd name="connsiteX2" fmla="*/ 1691528 w 1691527"/>
              <a:gd name="connsiteY2" fmla="*/ 617265 h 1234529"/>
              <a:gd name="connsiteX3" fmla="*/ 845764 w 1691527"/>
              <a:gd name="connsiteY3" fmla="*/ 1234530 h 1234529"/>
              <a:gd name="connsiteX4" fmla="*/ 0 w 1691527"/>
              <a:gd name="connsiteY4" fmla="*/ 617265 h 123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1527" h="1234529">
                <a:moveTo>
                  <a:pt x="0" y="617265"/>
                </a:moveTo>
                <a:cubicBezTo>
                  <a:pt x="0" y="276359"/>
                  <a:pt x="378661" y="0"/>
                  <a:pt x="845764" y="0"/>
                </a:cubicBezTo>
                <a:cubicBezTo>
                  <a:pt x="1312867" y="0"/>
                  <a:pt x="1691528" y="276359"/>
                  <a:pt x="1691528" y="617265"/>
                </a:cubicBezTo>
                <a:cubicBezTo>
                  <a:pt x="1691528" y="958171"/>
                  <a:pt x="1312867" y="1234530"/>
                  <a:pt x="845764" y="1234530"/>
                </a:cubicBezTo>
                <a:cubicBezTo>
                  <a:pt x="378661" y="1234530"/>
                  <a:pt x="0" y="958171"/>
                  <a:pt x="0" y="617265"/>
                </a:cubicBezTo>
                <a:close/>
              </a:path>
            </a:pathLst>
          </a:custGeom>
          <a:solidFill>
            <a:schemeClr val="accent3">
              <a:lumMod val="75000"/>
              <a:alpha val="2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4">
              <a:hueOff val="4822484"/>
              <a:satOff val="-4333"/>
              <a:lumOff val="-68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6768" tIns="199843" rIns="266768" bIns="19984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Condition Assessment</a:t>
            </a:r>
            <a:endParaRPr lang="en-US" sz="1500" kern="1200" dirty="0"/>
          </a:p>
        </p:txBody>
      </p:sp>
      <p:sp>
        <p:nvSpPr>
          <p:cNvPr id="13" name="Freeform 12"/>
          <p:cNvSpPr/>
          <p:nvPr/>
        </p:nvSpPr>
        <p:spPr>
          <a:xfrm>
            <a:off x="5128818" y="1884043"/>
            <a:ext cx="1234529" cy="1234529"/>
          </a:xfrm>
          <a:custGeom>
            <a:avLst/>
            <a:gdLst>
              <a:gd name="connsiteX0" fmla="*/ 0 w 1234529"/>
              <a:gd name="connsiteY0" fmla="*/ 617265 h 1234529"/>
              <a:gd name="connsiteX1" fmla="*/ 617265 w 1234529"/>
              <a:gd name="connsiteY1" fmla="*/ 0 h 1234529"/>
              <a:gd name="connsiteX2" fmla="*/ 1234530 w 1234529"/>
              <a:gd name="connsiteY2" fmla="*/ 617265 h 1234529"/>
              <a:gd name="connsiteX3" fmla="*/ 617265 w 1234529"/>
              <a:gd name="connsiteY3" fmla="*/ 1234530 h 1234529"/>
              <a:gd name="connsiteX4" fmla="*/ 0 w 1234529"/>
              <a:gd name="connsiteY4" fmla="*/ 617265 h 123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4529" h="1234529">
                <a:moveTo>
                  <a:pt x="0" y="617265"/>
                </a:moveTo>
                <a:cubicBezTo>
                  <a:pt x="0" y="276359"/>
                  <a:pt x="276359" y="0"/>
                  <a:pt x="617265" y="0"/>
                </a:cubicBezTo>
                <a:cubicBezTo>
                  <a:pt x="958171" y="0"/>
                  <a:pt x="1234530" y="276359"/>
                  <a:pt x="1234530" y="617265"/>
                </a:cubicBezTo>
                <a:cubicBezTo>
                  <a:pt x="1234530" y="958171"/>
                  <a:pt x="958171" y="1234530"/>
                  <a:pt x="617265" y="1234530"/>
                </a:cubicBezTo>
                <a:cubicBezTo>
                  <a:pt x="276359" y="1234530"/>
                  <a:pt x="0" y="958171"/>
                  <a:pt x="0" y="617265"/>
                </a:cubicBezTo>
                <a:close/>
              </a:path>
            </a:pathLst>
          </a:custGeom>
          <a:solidFill>
            <a:schemeClr val="accent3">
              <a:lumMod val="75000"/>
              <a:alpha val="2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4">
              <a:hueOff val="9644967"/>
              <a:satOff val="-8667"/>
              <a:lumOff val="-137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843" tIns="199843" rIns="199843" bIns="19984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Asset Inventory</a:t>
            </a:r>
            <a:endParaRPr lang="en-US" sz="1500" kern="1200" dirty="0"/>
          </a:p>
        </p:txBody>
      </p:sp>
      <p:sp>
        <p:nvSpPr>
          <p:cNvPr id="16" name="Freeform 15"/>
          <p:cNvSpPr/>
          <p:nvPr/>
        </p:nvSpPr>
        <p:spPr>
          <a:xfrm>
            <a:off x="3476176" y="1884043"/>
            <a:ext cx="1691527" cy="1234529"/>
          </a:xfrm>
          <a:custGeom>
            <a:avLst/>
            <a:gdLst>
              <a:gd name="connsiteX0" fmla="*/ 0 w 1691527"/>
              <a:gd name="connsiteY0" fmla="*/ 617265 h 1234529"/>
              <a:gd name="connsiteX1" fmla="*/ 845764 w 1691527"/>
              <a:gd name="connsiteY1" fmla="*/ 0 h 1234529"/>
              <a:gd name="connsiteX2" fmla="*/ 1691528 w 1691527"/>
              <a:gd name="connsiteY2" fmla="*/ 617265 h 1234529"/>
              <a:gd name="connsiteX3" fmla="*/ 845764 w 1691527"/>
              <a:gd name="connsiteY3" fmla="*/ 1234530 h 1234529"/>
              <a:gd name="connsiteX4" fmla="*/ 0 w 1691527"/>
              <a:gd name="connsiteY4" fmla="*/ 617265 h 123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1527" h="1234529">
                <a:moveTo>
                  <a:pt x="0" y="617265"/>
                </a:moveTo>
                <a:cubicBezTo>
                  <a:pt x="0" y="276359"/>
                  <a:pt x="378661" y="0"/>
                  <a:pt x="845764" y="0"/>
                </a:cubicBezTo>
                <a:cubicBezTo>
                  <a:pt x="1312867" y="0"/>
                  <a:pt x="1691528" y="276359"/>
                  <a:pt x="1691528" y="617265"/>
                </a:cubicBezTo>
                <a:cubicBezTo>
                  <a:pt x="1691528" y="958171"/>
                  <a:pt x="1312867" y="1234530"/>
                  <a:pt x="845764" y="1234530"/>
                </a:cubicBezTo>
                <a:cubicBezTo>
                  <a:pt x="378661" y="1234530"/>
                  <a:pt x="0" y="958171"/>
                  <a:pt x="0" y="61726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4">
              <a:hueOff val="4822484"/>
              <a:satOff val="-4333"/>
              <a:lumOff val="-68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6768" tIns="199843" rIns="266768" bIns="199843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Condition Assessment</a:t>
            </a:r>
            <a:endParaRPr lang="en-US" sz="1500" kern="1200" dirty="0"/>
          </a:p>
        </p:txBody>
      </p:sp>
      <p:sp>
        <p:nvSpPr>
          <p:cNvPr id="14" name="Shape 13"/>
          <p:cNvSpPr/>
          <p:nvPr/>
        </p:nvSpPr>
        <p:spPr>
          <a:xfrm>
            <a:off x="3217343" y="1614885"/>
            <a:ext cx="3840757" cy="3072605"/>
          </a:xfrm>
          <a:prstGeom prst="funnel">
            <a:avLst/>
          </a:prstGeom>
          <a:blipFill rotWithShape="0">
            <a:blip r:embed="rId2">
              <a:lum bright="70000" contrast="-70000"/>
            </a:blip>
            <a:stretch>
              <a:fillRect/>
            </a:stretch>
          </a:blipFill>
        </p:spPr>
        <p:style>
          <a:lnRef idx="1">
            <a:schemeClr val="accent4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Group 1"/>
          <p:cNvGrpSpPr/>
          <p:nvPr/>
        </p:nvGrpSpPr>
        <p:grpSpPr>
          <a:xfrm>
            <a:off x="9060873" y="1731351"/>
            <a:ext cx="1961492" cy="3292774"/>
            <a:chOff x="9060873" y="1731351"/>
            <a:chExt cx="1961492" cy="329277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60873" y="1731351"/>
              <a:ext cx="1961492" cy="25881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Text Box 38"/>
            <p:cNvSpPr txBox="1">
              <a:spLocks noChangeArrowheads="1"/>
            </p:cNvSpPr>
            <p:nvPr/>
          </p:nvSpPr>
          <p:spPr bwMode="auto">
            <a:xfrm>
              <a:off x="9175108" y="4316239"/>
              <a:ext cx="1733022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en-US" sz="2000" dirty="0" smtClean="0"/>
                <a:t>Condition</a:t>
              </a:r>
            </a:p>
            <a:p>
              <a:pPr algn="ctr"/>
              <a:r>
                <a:rPr lang="en-US" altLang="en-US" sz="2000" dirty="0" smtClean="0"/>
                <a:t>Assessment</a:t>
              </a:r>
              <a:endParaRPr lang="en-US" altLang="en-US" sz="2000" dirty="0"/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33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0603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8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2000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6" grpId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Condition Assessment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2785009" y="1202226"/>
            <a:ext cx="6421623" cy="1042212"/>
          </a:xfrm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Maintenance Quality Assurance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01660"/>
            <a:ext cx="3028208" cy="2532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34491"/>
            <a:ext cx="3028209" cy="2536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209" y="1906776"/>
            <a:ext cx="3311398" cy="2384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209" y="4290842"/>
            <a:ext cx="3311398" cy="2079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607" y="4217346"/>
            <a:ext cx="286702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6632" y="1301660"/>
            <a:ext cx="2985368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6632" y="4054384"/>
            <a:ext cx="2985368" cy="2315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608" y="1906777"/>
            <a:ext cx="2867024" cy="2384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34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8232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Condition Assessment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0" y="1301660"/>
            <a:ext cx="12192000" cy="5069574"/>
            <a:chOff x="0" y="1301660"/>
            <a:chExt cx="12192000" cy="5069574"/>
          </a:xfrm>
          <a:solidFill>
            <a:schemeClr val="tx1"/>
          </a:solidFill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1301660"/>
              <a:ext cx="3028208" cy="2532831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834491"/>
              <a:ext cx="3028209" cy="2536743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9608" y="1906777"/>
              <a:ext cx="2867024" cy="2384066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209" y="1906776"/>
              <a:ext cx="3311398" cy="2384066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209" y="4290842"/>
              <a:ext cx="3311398" cy="2079154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7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9607" y="4217346"/>
              <a:ext cx="2867025" cy="2152650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8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6632" y="1301660"/>
              <a:ext cx="2985368" cy="2752725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9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6632" y="4054384"/>
              <a:ext cx="2985368" cy="2315611"/>
            </a:xfrm>
            <a:prstGeom prst="rect">
              <a:avLst/>
            </a:prstGeom>
            <a:grpFill/>
            <a:ln>
              <a:noFill/>
            </a:ln>
            <a:effectLst/>
          </p:spPr>
        </p:pic>
      </p:grp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209" y="1906776"/>
            <a:ext cx="3311398" cy="2384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339607" y="1846733"/>
            <a:ext cx="52150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Random </a:t>
            </a:r>
            <a:r>
              <a:rPr lang="en-US" sz="2800" dirty="0" smtClean="0">
                <a:solidFill>
                  <a:schemeClr val="bg1"/>
                </a:solidFill>
              </a:rPr>
              <a:t>Samples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Approx. </a:t>
            </a:r>
            <a:r>
              <a:rPr lang="en-US" sz="2800" dirty="0" smtClean="0">
                <a:solidFill>
                  <a:schemeClr val="bg1"/>
                </a:solidFill>
              </a:rPr>
              <a:t>7000/year (6%)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1/10</a:t>
            </a:r>
            <a:r>
              <a:rPr lang="en-US" sz="2800" baseline="30000" dirty="0" smtClean="0">
                <a:solidFill>
                  <a:schemeClr val="bg1"/>
                </a:solidFill>
              </a:rPr>
              <a:t>th</a:t>
            </a:r>
            <a:r>
              <a:rPr lang="en-US" sz="2800" dirty="0" smtClean="0">
                <a:solidFill>
                  <a:schemeClr val="bg1"/>
                </a:solidFill>
              </a:rPr>
              <a:t> mile segments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Monthly Inspections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Performed by </a:t>
            </a:r>
            <a:r>
              <a:rPr lang="en-US" sz="2800" dirty="0" smtClean="0">
                <a:solidFill>
                  <a:schemeClr val="bg1"/>
                </a:solidFill>
              </a:rPr>
              <a:t>District Staff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10% QA/QC by Consultants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35</a:t>
            </a:fld>
            <a:endParaRPr lang="en-US" sz="1600" dirty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2785009" y="1202226"/>
            <a:ext cx="6421623" cy="1042212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68580" indent="-6858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3"/>
              </a:buClr>
              <a:buSzPct val="100000"/>
              <a:buFont typeface="Calibri" panose="020F0502020204030204" pitchFamily="34" charset="0"/>
              <a:buChar char=" "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8803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42519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56235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9951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2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8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Maintenance Quality Assurance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569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Condition Assessment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0" y="1301660"/>
            <a:ext cx="12192000" cy="5069574"/>
            <a:chOff x="0" y="1301660"/>
            <a:chExt cx="12192000" cy="5069574"/>
          </a:xfrm>
          <a:solidFill>
            <a:schemeClr val="tx1"/>
          </a:solidFill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1301660"/>
              <a:ext cx="3028208" cy="2532831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834491"/>
              <a:ext cx="3028209" cy="2536743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9608" y="1906777"/>
              <a:ext cx="2867024" cy="2384066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209" y="1906776"/>
              <a:ext cx="3311398" cy="2384066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209" y="4290842"/>
              <a:ext cx="3311398" cy="2079154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7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9607" y="4217346"/>
              <a:ext cx="2867025" cy="2152650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8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6632" y="1301660"/>
              <a:ext cx="2985368" cy="2752725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9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6632" y="4054384"/>
              <a:ext cx="2985368" cy="2315611"/>
            </a:xfrm>
            <a:prstGeom prst="rect">
              <a:avLst/>
            </a:prstGeom>
            <a:grpFill/>
            <a:ln>
              <a:noFill/>
            </a:ln>
            <a:effectLst/>
          </p:spPr>
        </p:pic>
      </p:grpSp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6632" y="4055623"/>
            <a:ext cx="2985368" cy="2315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36</a:t>
            </a:fld>
            <a:endParaRPr lang="en-US" sz="1600" dirty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2785009" y="1202226"/>
            <a:ext cx="6421623" cy="1042212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68580" indent="-6858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3"/>
              </a:buClr>
              <a:buSzPct val="100000"/>
              <a:buFont typeface="Calibri" panose="020F0502020204030204" pitchFamily="34" charset="0"/>
              <a:buChar char=" "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8803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42519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56235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9951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2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8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Maintenance Quality Assurance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68187" y="3764034"/>
            <a:ext cx="693844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6 </a:t>
            </a:r>
            <a:r>
              <a:rPr lang="en-US" sz="2800" dirty="0" smtClean="0">
                <a:solidFill>
                  <a:schemeClr val="bg1"/>
                </a:solidFill>
              </a:rPr>
              <a:t>Elements – Pavement, Shoulder, Roadside, Drainage, Traffic Services, Ramps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61 Characteristics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Measure Inventory/Deficiency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LOS </a:t>
            </a:r>
            <a:r>
              <a:rPr lang="en-US" sz="2800" dirty="0" smtClean="0">
                <a:solidFill>
                  <a:schemeClr val="bg1"/>
                </a:solidFill>
              </a:rPr>
              <a:t>A - F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75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37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6373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38</a:t>
            </a:fld>
            <a:endParaRPr lang="en-US" sz="1600" dirty="0"/>
          </a:p>
        </p:txBody>
      </p:sp>
      <p:sp>
        <p:nvSpPr>
          <p:cNvPr id="6" name="Rounded Rectangle 5"/>
          <p:cNvSpPr/>
          <p:nvPr/>
        </p:nvSpPr>
        <p:spPr>
          <a:xfrm>
            <a:off x="797442" y="4178595"/>
            <a:ext cx="3476846" cy="435935"/>
          </a:xfrm>
          <a:prstGeom prst="roundRect">
            <a:avLst/>
          </a:prstGeom>
          <a:solidFill>
            <a:schemeClr val="accent3">
              <a:lumMod val="60000"/>
              <a:lumOff val="40000"/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>
            <a:off x="7318744" y="4823637"/>
            <a:ext cx="2122968" cy="513907"/>
          </a:xfrm>
          <a:prstGeom prst="roundRect">
            <a:avLst/>
          </a:prstGeom>
          <a:solidFill>
            <a:schemeClr val="accent3">
              <a:lumMod val="60000"/>
              <a:lumOff val="40000"/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>
            <a:off x="797442" y="3429000"/>
            <a:ext cx="3289004" cy="845288"/>
          </a:xfrm>
          <a:prstGeom prst="roundRect">
            <a:avLst/>
          </a:prstGeom>
          <a:solidFill>
            <a:schemeClr val="accent3">
              <a:lumMod val="60000"/>
              <a:lumOff val="40000"/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4274288" y="3429000"/>
            <a:ext cx="2328531" cy="845288"/>
          </a:xfrm>
          <a:prstGeom prst="roundRect">
            <a:avLst/>
          </a:prstGeom>
          <a:solidFill>
            <a:schemeClr val="accent3">
              <a:lumMod val="60000"/>
              <a:lumOff val="40000"/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30"/>
          <p:cNvSpPr/>
          <p:nvPr/>
        </p:nvSpPr>
        <p:spPr>
          <a:xfrm>
            <a:off x="6813698" y="3429000"/>
            <a:ext cx="2328531" cy="845288"/>
          </a:xfrm>
          <a:prstGeom prst="roundRect">
            <a:avLst/>
          </a:prstGeom>
          <a:solidFill>
            <a:schemeClr val="accent3">
              <a:lumMod val="60000"/>
              <a:lumOff val="40000"/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31"/>
          <p:cNvSpPr/>
          <p:nvPr/>
        </p:nvSpPr>
        <p:spPr>
          <a:xfrm>
            <a:off x="9360195" y="3429000"/>
            <a:ext cx="2328531" cy="845288"/>
          </a:xfrm>
          <a:prstGeom prst="roundRect">
            <a:avLst/>
          </a:prstGeom>
          <a:solidFill>
            <a:schemeClr val="accent3">
              <a:lumMod val="60000"/>
              <a:lumOff val="40000"/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20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1301660"/>
            <a:ext cx="12192000" cy="5069574"/>
            <a:chOff x="0" y="1301660"/>
            <a:chExt cx="12192000" cy="5069574"/>
          </a:xfrm>
          <a:solidFill>
            <a:schemeClr val="tx1"/>
          </a:solidFill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1301660"/>
              <a:ext cx="3028208" cy="2532831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834491"/>
              <a:ext cx="3028209" cy="2536743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9608" y="1906777"/>
              <a:ext cx="2867024" cy="2384066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6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209" y="1906776"/>
              <a:ext cx="3311398" cy="2384066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209" y="4290842"/>
              <a:ext cx="3311398" cy="2079154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8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9607" y="4217346"/>
              <a:ext cx="2867025" cy="2152650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9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6632" y="1301660"/>
              <a:ext cx="2985368" cy="2752725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10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6632" y="4054384"/>
              <a:ext cx="2985368" cy="2315611"/>
            </a:xfrm>
            <a:prstGeom prst="rect">
              <a:avLst/>
            </a:prstGeom>
            <a:grpFill/>
            <a:ln>
              <a:noFill/>
            </a:ln>
            <a:effectLst/>
          </p:spPr>
        </p:pic>
      </p:grp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482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Condition Assessment</a:t>
            </a: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834491"/>
            <a:ext cx="3028209" cy="2536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39</a:t>
            </a:fld>
            <a:endParaRPr lang="en-US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3028208" y="3834491"/>
            <a:ext cx="87758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Started collecting data October 2016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Will </a:t>
            </a:r>
            <a:r>
              <a:rPr lang="en-US" sz="2800" dirty="0" smtClean="0">
                <a:solidFill>
                  <a:schemeClr val="bg1"/>
                </a:solidFill>
              </a:rPr>
              <a:t>eventually be </a:t>
            </a:r>
            <a:r>
              <a:rPr lang="en-US" sz="2800" dirty="0" smtClean="0">
                <a:solidFill>
                  <a:schemeClr val="bg1"/>
                </a:solidFill>
              </a:rPr>
              <a:t>used </a:t>
            </a:r>
            <a:r>
              <a:rPr lang="en-US" sz="2800" dirty="0" smtClean="0">
                <a:solidFill>
                  <a:schemeClr val="bg1"/>
                </a:solidFill>
              </a:rPr>
              <a:t>to </a:t>
            </a:r>
            <a:r>
              <a:rPr lang="en-US" sz="2800" dirty="0" smtClean="0">
                <a:solidFill>
                  <a:schemeClr val="bg1"/>
                </a:solidFill>
              </a:rPr>
              <a:t>establish budgets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Targets for each characteristic &amp; element group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Targets can be revised based on available funding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Use Pavement System data to improve inspector safety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2785009" y="1202226"/>
            <a:ext cx="6421623" cy="1042212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68580" indent="-6858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3"/>
              </a:buClr>
              <a:buSzPct val="100000"/>
              <a:buFont typeface="Calibri" panose="020F0502020204030204" pitchFamily="34" charset="0"/>
              <a:buChar char=" "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8803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42519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56235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9951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2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8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Maintenance Quality Assurance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824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5028" cy="6341423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8173" y="665018"/>
            <a:ext cx="10058400" cy="4524499"/>
          </a:xfrm>
        </p:spPr>
        <p:txBody>
          <a:bodyPr anchor="t">
            <a:no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dirty="0">
                <a:solidFill>
                  <a:schemeClr val="bg1"/>
                </a:solidFill>
              </a:rPr>
              <a:t>How Does TDOT Collect Asset Inventory?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100051" y="3207734"/>
            <a:ext cx="3923053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3"/>
              </a:buClr>
              <a:buSzPct val="100000"/>
              <a:buFont typeface="Calibri" panose="020F0502020204030204" pitchFamily="34" charset="0"/>
              <a:buNone/>
              <a:defRPr sz="1800" kern="1200" cap="all" spc="15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066" y="1401231"/>
            <a:ext cx="7406895" cy="47560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3596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Condition Assessment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0" y="1301660"/>
            <a:ext cx="12192000" cy="5069574"/>
            <a:chOff x="0" y="1301660"/>
            <a:chExt cx="12192000" cy="5069574"/>
          </a:xfrm>
          <a:solidFill>
            <a:schemeClr val="tx1"/>
          </a:solidFill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1301660"/>
              <a:ext cx="3028208" cy="2532831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834491"/>
              <a:ext cx="3028209" cy="2536743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9608" y="1906777"/>
              <a:ext cx="2867024" cy="2384066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6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209" y="1906776"/>
              <a:ext cx="3311398" cy="2384066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209" y="4290842"/>
              <a:ext cx="3311398" cy="2079154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8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9607" y="4217346"/>
              <a:ext cx="2867025" cy="2152650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9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6632" y="1301660"/>
              <a:ext cx="2985368" cy="2752725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10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6632" y="4054384"/>
              <a:ext cx="2985368" cy="2315611"/>
            </a:xfrm>
            <a:prstGeom prst="rect">
              <a:avLst/>
            </a:prstGeom>
            <a:grpFill/>
            <a:ln>
              <a:noFill/>
            </a:ln>
            <a:effectLst/>
          </p:spPr>
        </p:pic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40</a:t>
            </a:fld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2785009" y="1202226"/>
            <a:ext cx="6421623" cy="1042212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68580" indent="-6858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3"/>
              </a:buClr>
              <a:buSzPct val="100000"/>
              <a:buFont typeface="Calibri" panose="020F0502020204030204" pitchFamily="34" charset="0"/>
              <a:buChar char=" "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8803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42519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56235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9951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2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8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Maintenance Quality Assurance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093" y="203568"/>
            <a:ext cx="9564539" cy="6581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754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2"/>
          <p:cNvSpPr txBox="1">
            <a:spLocks/>
          </p:cNvSpPr>
          <p:nvPr/>
        </p:nvSpPr>
        <p:spPr>
          <a:xfrm>
            <a:off x="2785009" y="1202226"/>
            <a:ext cx="6421623" cy="1042212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68580" indent="-6858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3"/>
              </a:buClr>
              <a:buSzPct val="100000"/>
              <a:buFont typeface="Calibri" panose="020F0502020204030204" pitchFamily="34" charset="0"/>
              <a:buChar char=" "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8803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42519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56235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9951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2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8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Maintenance Quality Assurance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82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Condition Assessment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0" y="1301660"/>
            <a:ext cx="12192000" cy="5069574"/>
            <a:chOff x="0" y="1301660"/>
            <a:chExt cx="12192000" cy="5069574"/>
          </a:xfrm>
          <a:solidFill>
            <a:schemeClr val="tx1"/>
          </a:solidFill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1301660"/>
              <a:ext cx="3028208" cy="2532831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834491"/>
              <a:ext cx="3028209" cy="2536743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9608" y="1906777"/>
              <a:ext cx="2867024" cy="2384066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6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209" y="1906776"/>
              <a:ext cx="3311398" cy="2384066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209" y="4290842"/>
              <a:ext cx="3311398" cy="2079154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8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9607" y="4217346"/>
              <a:ext cx="2867025" cy="2152650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9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6632" y="1301660"/>
              <a:ext cx="2985368" cy="2752725"/>
            </a:xfrm>
            <a:prstGeom prst="rect">
              <a:avLst/>
            </a:prstGeom>
            <a:grpFill/>
            <a:ln>
              <a:noFill/>
            </a:ln>
            <a:effectLst/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10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6632" y="4054384"/>
              <a:ext cx="2985368" cy="2315611"/>
            </a:xfrm>
            <a:prstGeom prst="rect">
              <a:avLst/>
            </a:prstGeom>
            <a:grpFill/>
            <a:ln>
              <a:noFill/>
            </a:ln>
            <a:effectLst/>
          </p:spPr>
        </p:pic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251" y="186050"/>
            <a:ext cx="5334000" cy="653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393266" y="2218238"/>
            <a:ext cx="5269886" cy="364609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68580" indent="-6858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3"/>
              </a:buClr>
              <a:buSzPct val="100000"/>
              <a:buFont typeface="Calibri" panose="020F0502020204030204" pitchFamily="34" charset="0"/>
              <a:buChar char=" "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8803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42519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56235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9951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tx2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8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Predict $$ required to move up from LOS C to LOS B</a:t>
            </a:r>
          </a:p>
          <a:p>
            <a:pPr algn="just"/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Establish Needs-Based Budgets</a:t>
            </a:r>
          </a:p>
          <a:p>
            <a:pPr algn="just"/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need-based budget not possible, then</a:t>
            </a:r>
          </a:p>
          <a:p>
            <a:pPr algn="just"/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Predict LOS to expect based on funding level provided</a:t>
            </a:r>
          </a:p>
          <a:p>
            <a:pPr algn="just"/>
            <a:endParaRPr lang="en-US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Font typeface="Calibri" panose="020F0502020204030204" pitchFamily="34" charset="0"/>
              <a:buNone/>
            </a:pP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6462751" y="5062850"/>
            <a:ext cx="1714500" cy="152400"/>
          </a:xfrm>
          <a:prstGeom prst="roundRect">
            <a:avLst/>
          </a:prstGeom>
          <a:solidFill>
            <a:srgbClr val="FF00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9810108" y="5073736"/>
            <a:ext cx="870857" cy="141514"/>
          </a:xfrm>
          <a:prstGeom prst="roundRect">
            <a:avLst/>
          </a:prstGeom>
          <a:solidFill>
            <a:srgbClr val="FF00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9020894" y="5062850"/>
            <a:ext cx="789214" cy="141514"/>
          </a:xfrm>
          <a:prstGeom prst="roundRect">
            <a:avLst/>
          </a:prstGeom>
          <a:solidFill>
            <a:srgbClr val="FF00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9810108" y="1024250"/>
            <a:ext cx="870857" cy="217714"/>
          </a:xfrm>
          <a:prstGeom prst="roundRect">
            <a:avLst/>
          </a:prstGeom>
          <a:solidFill>
            <a:srgbClr val="FF00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9020895" y="1024250"/>
            <a:ext cx="789214" cy="217714"/>
          </a:xfrm>
          <a:prstGeom prst="roundRect">
            <a:avLst/>
          </a:prstGeom>
          <a:solidFill>
            <a:srgbClr val="FF00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206632" y="4597971"/>
            <a:ext cx="1576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$179,000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41</a:t>
            </a:fld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49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0" grpId="1" animBg="1"/>
      <p:bldP spid="21" grpId="0" animBg="1"/>
      <p:bldP spid="22" grpId="0" animBg="1"/>
      <p:bldP spid="22" grpId="1" animBg="1"/>
      <p:bldP spid="23" grpId="0" animBg="1"/>
      <p:bldP spid="2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408052" y="2484760"/>
            <a:ext cx="6421623" cy="2773039"/>
          </a:xfrm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RESULTS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094" y="1285452"/>
            <a:ext cx="8164906" cy="612368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42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1920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ws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75084">
            <a:off x="5196372" y="270489"/>
            <a:ext cx="7331519" cy="666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Good News</a:t>
            </a:r>
            <a:endParaRPr lang="en-US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69" y="3833300"/>
            <a:ext cx="1440580" cy="86521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93" y="4773257"/>
            <a:ext cx="1389531" cy="951734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818" y="4147096"/>
            <a:ext cx="1427601" cy="951734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839" y="5140016"/>
            <a:ext cx="1440580" cy="86521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778" y="2704914"/>
            <a:ext cx="2320067" cy="1393434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15238" y="1974286"/>
            <a:ext cx="5115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/>
              <a:t>States without Transportation Debt</a:t>
            </a:r>
            <a:endParaRPr lang="en-US" sz="2400" b="1" u="sng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3824" y="4483091"/>
            <a:ext cx="1058328" cy="105832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15238" y="4298403"/>
            <a:ext cx="10198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NE - 9th</a:t>
            </a:r>
            <a:endParaRPr lang="en-US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4337419" y="4739108"/>
            <a:ext cx="1212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WY - 18th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415238" y="5324881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IA - 28th</a:t>
            </a:r>
            <a:endParaRPr 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4337419" y="5605119"/>
            <a:ext cx="11352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SD - 39th</a:t>
            </a:r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903020" y="2678197"/>
            <a:ext cx="16177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TN - 2nd</a:t>
            </a:r>
            <a:endParaRPr lang="en-US" sz="32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B0E3D-1505-420A-86B5-8AD369248E94}" type="slidenum">
              <a:rPr lang="en-US" sz="1600" smtClean="0"/>
              <a:pPr/>
              <a:t>43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8932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065382" y="1520216"/>
            <a:ext cx="10058400" cy="2253190"/>
          </a:xfrm>
        </p:spPr>
        <p:txBody>
          <a:bodyPr/>
          <a:lstStyle/>
          <a:p>
            <a:r>
              <a:rPr lang="en-US" dirty="0" smtClean="0"/>
              <a:t>Christopher Harris, PE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TDOT Maintenance division, asset management section</a:t>
            </a:r>
          </a:p>
          <a:p>
            <a:r>
              <a:rPr lang="en-US" sz="2400" dirty="0" smtClean="0"/>
              <a:t>Civil engineering manager 2</a:t>
            </a:r>
          </a:p>
          <a:p>
            <a:r>
              <a:rPr lang="en-US" sz="2400" dirty="0" smtClean="0">
                <a:solidFill>
                  <a:srgbClr val="FF0000"/>
                </a:solidFill>
                <a:hlinkClick r:id="rId3"/>
              </a:rPr>
              <a:t>Chris.harris@tn.gov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0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5028" cy="6341423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8173" y="665018"/>
            <a:ext cx="10058400" cy="4524499"/>
          </a:xfrm>
        </p:spPr>
        <p:txBody>
          <a:bodyPr anchor="t">
            <a:no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dirty="0">
                <a:solidFill>
                  <a:schemeClr val="bg1"/>
                </a:solidFill>
              </a:rPr>
              <a:t>How Does TDOT Collect Asset Inventory?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100051" y="3207734"/>
            <a:ext cx="3923053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3"/>
              </a:buClr>
              <a:buSzPct val="100000"/>
              <a:buFont typeface="Calibri" panose="020F0502020204030204" pitchFamily="34" charset="0"/>
              <a:buNone/>
              <a:defRPr sz="1800" kern="1200" cap="all" spc="15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813" y="1334367"/>
            <a:ext cx="8885402" cy="4460791"/>
          </a:xfrm>
          <a:prstGeom prst="rect">
            <a:avLst/>
          </a:prstGeom>
        </p:spPr>
      </p:pic>
      <p:sp>
        <p:nvSpPr>
          <p:cNvPr id="11" name="Title 4"/>
          <p:cNvSpPr txBox="1">
            <a:spLocks/>
          </p:cNvSpPr>
          <p:nvPr/>
        </p:nvSpPr>
        <p:spPr>
          <a:xfrm>
            <a:off x="4166912" y="5250645"/>
            <a:ext cx="5867400" cy="1089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000" b="0" i="0" u="none" kern="1200" spc="-38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dirty="0" smtClean="0">
                <a:hlinkClick r:id="rId7"/>
              </a:rPr>
              <a:t>Lidar Overview Video</a:t>
            </a:r>
            <a:endParaRPr lang="en-US" altLang="en-US" sz="3200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87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5028" cy="6341423"/>
          </a:xfrm>
          <a:prstGeom prst="rect">
            <a:avLst/>
          </a:prstGeom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864" y="1397984"/>
            <a:ext cx="88773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525" y="1404334"/>
            <a:ext cx="887095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5" y="1404334"/>
            <a:ext cx="8864600" cy="476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525" y="1389369"/>
            <a:ext cx="887095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864" y="1383019"/>
            <a:ext cx="888365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8173" y="665018"/>
            <a:ext cx="10058400" cy="4524499"/>
          </a:xfrm>
        </p:spPr>
        <p:txBody>
          <a:bodyPr anchor="t">
            <a:no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dirty="0">
                <a:solidFill>
                  <a:schemeClr val="bg1"/>
                </a:solidFill>
              </a:rPr>
              <a:t>How Does TDOT Collect Asset Inventory?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100051" y="3207734"/>
            <a:ext cx="3923053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3"/>
              </a:buClr>
              <a:buSzPct val="100000"/>
              <a:buFont typeface="Calibri" panose="020F0502020204030204" pitchFamily="34" charset="0"/>
              <a:buNone/>
              <a:defRPr sz="1800" kern="1200" cap="all" spc="15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dirty="0" smtClean="0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864" y="1389369"/>
            <a:ext cx="8864600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5946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5028" cy="6341423"/>
          </a:xfrm>
          <a:prstGeom prst="rect">
            <a:avLst/>
          </a:prstGeom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039" y="1383018"/>
            <a:ext cx="8877300" cy="4790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8173" y="665018"/>
            <a:ext cx="10058400" cy="4524499"/>
          </a:xfrm>
        </p:spPr>
        <p:txBody>
          <a:bodyPr anchor="t">
            <a:no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dirty="0">
                <a:solidFill>
                  <a:schemeClr val="bg1"/>
                </a:solidFill>
              </a:rPr>
              <a:t>How Does TDOT Collect Asset Inventory?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100051" y="3207734"/>
            <a:ext cx="3923053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3"/>
              </a:buClr>
              <a:buSzPct val="100000"/>
              <a:buFont typeface="Calibri" panose="020F0502020204030204" pitchFamily="34" charset="0"/>
              <a:buNone/>
              <a:defRPr sz="1800" kern="1200" cap="all" spc="15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dirty="0" smtClean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6687641" y="1383018"/>
            <a:ext cx="3836697" cy="35256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000" b="0" i="0" u="none" kern="1200" spc="-38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Wingdings" panose="05000000000000000000" pitchFamily="2" charset="2"/>
              <a:buChar char="Ø"/>
              <a:tabLst>
                <a:tab pos="914400" algn="l"/>
              </a:tabLst>
            </a:pPr>
            <a:endParaRPr lang="en-US" sz="4000" dirty="0" smtClean="0">
              <a:solidFill>
                <a:schemeClr val="tx1"/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  <a:tabLst>
                <a:tab pos="914400" algn="l"/>
              </a:tabLst>
            </a:pPr>
            <a:r>
              <a:rPr lang="en-US" sz="4000" dirty="0" smtClean="0">
                <a:solidFill>
                  <a:schemeClr val="tx1"/>
                </a:solidFill>
              </a:rPr>
              <a:t>Safer Operation</a:t>
            </a:r>
          </a:p>
          <a:p>
            <a:pPr marL="571500" indent="-571500">
              <a:buFont typeface="Wingdings" panose="05000000000000000000" pitchFamily="2" charset="2"/>
              <a:buChar char="Ø"/>
              <a:tabLst>
                <a:tab pos="914400" algn="l"/>
              </a:tabLst>
            </a:pPr>
            <a:r>
              <a:rPr lang="en-US" sz="4000" dirty="0" smtClean="0">
                <a:solidFill>
                  <a:schemeClr val="tx1"/>
                </a:solidFill>
              </a:rPr>
              <a:t>Field Collection @ Speed Limit</a:t>
            </a:r>
          </a:p>
          <a:p>
            <a:pPr marL="571500" indent="-571500">
              <a:buFont typeface="Wingdings" panose="05000000000000000000" pitchFamily="2" charset="2"/>
              <a:buChar char="Ø"/>
              <a:tabLst>
                <a:tab pos="914400" algn="l"/>
              </a:tabLst>
            </a:pPr>
            <a:r>
              <a:rPr lang="en-US" sz="4000" dirty="0" smtClean="0">
                <a:solidFill>
                  <a:schemeClr val="tx1"/>
                </a:solidFill>
              </a:rPr>
              <a:t>Asset Extraction in Office</a:t>
            </a:r>
          </a:p>
          <a:p>
            <a:pPr marL="571500" indent="-571500">
              <a:buFont typeface="Wingdings" panose="05000000000000000000" pitchFamily="2" charset="2"/>
              <a:buChar char="Ø"/>
              <a:tabLst>
                <a:tab pos="914400" algn="l"/>
              </a:tabLst>
            </a:pPr>
            <a:r>
              <a:rPr lang="en-US" sz="4000" dirty="0" smtClean="0">
                <a:solidFill>
                  <a:schemeClr val="tx1"/>
                </a:solidFill>
              </a:rPr>
              <a:t>Network-Level</a:t>
            </a:r>
            <a:br>
              <a:rPr lang="en-US" sz="4000" dirty="0" smtClean="0">
                <a:solidFill>
                  <a:schemeClr val="tx1"/>
                </a:solidFill>
              </a:rPr>
            </a:br>
            <a:endParaRPr lang="en-US" sz="400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007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5028" cy="6341423"/>
          </a:xfrm>
          <a:prstGeom prst="rect">
            <a:avLst/>
          </a:prstGeom>
          <a:effectLst/>
        </p:spPr>
      </p:pic>
      <p:sp>
        <p:nvSpPr>
          <p:cNvPr id="4" name="Subtitle 2"/>
          <p:cNvSpPr txBox="1">
            <a:spLocks/>
          </p:cNvSpPr>
          <p:nvPr/>
        </p:nvSpPr>
        <p:spPr>
          <a:xfrm>
            <a:off x="1100051" y="3207734"/>
            <a:ext cx="3923053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3"/>
              </a:buClr>
              <a:buSzPct val="100000"/>
              <a:buFont typeface="Calibri" panose="020F0502020204030204" pitchFamily="34" charset="0"/>
              <a:buNone/>
              <a:defRPr sz="1800" kern="1200" cap="all" spc="15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999460" y="499730"/>
            <a:ext cx="89590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spc="-38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How Does TDOT Collect Asset Inventory?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63205" y="1353438"/>
            <a:ext cx="877586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  <a:latin typeface="+mj-lt"/>
              </a:rPr>
              <a:t>Contract – </a:t>
            </a:r>
            <a:r>
              <a:rPr lang="en-US" sz="3600" dirty="0" err="1" smtClean="0">
                <a:solidFill>
                  <a:schemeClr val="bg1"/>
                </a:solidFill>
                <a:latin typeface="+mj-lt"/>
              </a:rPr>
              <a:t>Mandli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/</a:t>
            </a:r>
            <a:r>
              <a:rPr lang="en-US" sz="3600" dirty="0" err="1" smtClean="0">
                <a:solidFill>
                  <a:schemeClr val="bg1"/>
                </a:solidFill>
                <a:latin typeface="+mj-lt"/>
              </a:rPr>
              <a:t>RoadView</a:t>
            </a:r>
            <a:endParaRPr lang="en-US" sz="3600" dirty="0" smtClean="0">
              <a:solidFill>
                <a:schemeClr val="bg1"/>
              </a:solidFill>
              <a:latin typeface="+mj-lt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  <a:latin typeface="+mj-lt"/>
              </a:rPr>
              <a:t>2009 – 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Present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  <a:latin typeface="+mj-lt"/>
              </a:rPr>
              <a:t>Single pass in each 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direction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  <a:latin typeface="+mj-lt"/>
              </a:rPr>
              <a:t>Interstates every year</a:t>
            </a:r>
            <a:br>
              <a:rPr lang="en-US" sz="3600" dirty="0">
                <a:solidFill>
                  <a:schemeClr val="bg1"/>
                </a:solidFill>
                <a:latin typeface="+mj-lt"/>
              </a:rPr>
            </a:br>
            <a:r>
              <a:rPr lang="en-US" sz="3600" dirty="0">
                <a:solidFill>
                  <a:schemeClr val="bg1"/>
                </a:solidFill>
                <a:latin typeface="+mj-lt"/>
              </a:rPr>
              <a:t>State Routes every two 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years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  <a:latin typeface="+mj-lt"/>
              </a:rPr>
              <a:t>Mainline and 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Ramps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  <a:latin typeface="+mj-lt"/>
              </a:rPr>
              <a:t>GIS database (Feature Class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Imported </a:t>
            </a:r>
            <a:r>
              <a:rPr lang="en-US" sz="3600" dirty="0">
                <a:solidFill>
                  <a:schemeClr val="bg1"/>
                </a:solidFill>
                <a:latin typeface="+mj-lt"/>
              </a:rPr>
              <a:t>into 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MMS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Points</a:t>
            </a:r>
            <a:r>
              <a:rPr lang="en-US" sz="3600" dirty="0">
                <a:solidFill>
                  <a:schemeClr val="bg1"/>
                </a:solidFill>
                <a:latin typeface="+mj-lt"/>
              </a:rPr>
              <a:t>, Lines, and Polygons</a:t>
            </a:r>
            <a:br>
              <a:rPr lang="en-US" sz="3600" dirty="0">
                <a:solidFill>
                  <a:schemeClr val="bg1"/>
                </a:solidFill>
                <a:latin typeface="+mj-lt"/>
              </a:rPr>
            </a:br>
            <a:endParaRPr lang="en-US" sz="3600" dirty="0" smtClean="0">
              <a:solidFill>
                <a:schemeClr val="bg1"/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22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bldLvl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5028" cy="6341423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8172" y="665018"/>
            <a:ext cx="11329028" cy="4524499"/>
          </a:xfrm>
        </p:spPr>
        <p:txBody>
          <a:bodyPr anchor="t">
            <a:noAutofit/>
          </a:bodyPr>
          <a:lstStyle/>
          <a:p>
            <a:pPr marL="571500" indent="-571500">
              <a:buFont typeface="Wingdings" panose="05000000000000000000" pitchFamily="2" charset="2"/>
              <a:buChar char="Ø"/>
              <a:tabLst>
                <a:tab pos="4286250" algn="l"/>
                <a:tab pos="8062913" algn="l"/>
              </a:tabLst>
            </a:pPr>
            <a:r>
              <a:rPr lang="en-US" sz="4000" dirty="0" smtClean="0">
                <a:solidFill>
                  <a:schemeClr val="bg1"/>
                </a:solidFill>
              </a:rPr>
              <a:t>Extracted Assets</a:t>
            </a:r>
            <a:br>
              <a:rPr lang="en-US" sz="4000" dirty="0" smtClean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/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2800" b="1" u="sng" dirty="0" smtClean="0">
                <a:solidFill>
                  <a:schemeClr val="bg1"/>
                </a:solidFill>
              </a:rPr>
              <a:t>Point Features</a:t>
            </a:r>
            <a:r>
              <a:rPr lang="en-US" sz="2800" b="1" dirty="0" smtClean="0">
                <a:solidFill>
                  <a:schemeClr val="bg1"/>
                </a:solidFill>
              </a:rPr>
              <a:t>	</a:t>
            </a:r>
            <a:r>
              <a:rPr lang="en-US" sz="2800" b="1" u="sng" dirty="0" smtClean="0">
                <a:solidFill>
                  <a:schemeClr val="bg1"/>
                </a:solidFill>
              </a:rPr>
              <a:t>Linear Features</a:t>
            </a:r>
            <a:r>
              <a:rPr lang="en-US" sz="2800" b="1" dirty="0" smtClean="0">
                <a:solidFill>
                  <a:schemeClr val="bg1"/>
                </a:solidFill>
              </a:rPr>
              <a:t>	</a:t>
            </a:r>
            <a:r>
              <a:rPr lang="en-US" sz="2800" b="1" u="sng" dirty="0" smtClean="0">
                <a:solidFill>
                  <a:schemeClr val="bg1"/>
                </a:solidFill>
              </a:rPr>
              <a:t>Polygons</a:t>
            </a: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>Signs	Guardrails	Mowing Limits		</a:t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>Guardrail Terminals	Cable Barriers	Travel Lanes</a:t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>Attenuators	Delineators	Shoulders</a:t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>Area Drains / Drop Inlets	Control Fence</a:t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>Entrance Pipes	Pavement Markings</a:t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>Specialty Markings	Raised Pavement Markers</a:t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>	Ditches	</a:t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sz="2800" dirty="0" smtClean="0">
                <a:solidFill>
                  <a:schemeClr val="bg1"/>
                </a:solidFill>
              </a:rPr>
              <a:t>Concrete Barrier Walls</a:t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sz="2800" dirty="0" smtClean="0">
                <a:solidFill>
                  <a:schemeClr val="bg1"/>
                </a:solidFill>
              </a:rPr>
              <a:t>Tunnels</a:t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sz="2800" dirty="0" smtClean="0">
                <a:solidFill>
                  <a:schemeClr val="bg1"/>
                </a:solidFill>
              </a:rPr>
              <a:t>Curb &amp; Gutter</a:t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sz="2800" dirty="0" smtClean="0">
                <a:solidFill>
                  <a:schemeClr val="bg1"/>
                </a:solidFill>
              </a:rPr>
              <a:t>Rumble Strips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100051" y="3207734"/>
            <a:ext cx="3923053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3"/>
              </a:buClr>
              <a:buSzPct val="100000"/>
              <a:buFont typeface="Calibri" panose="020F0502020204030204" pitchFamily="34" charset="0"/>
              <a:buNone/>
              <a:defRPr sz="1800" kern="1200" cap="all" spc="15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3"/>
              </a:buClr>
              <a:buFont typeface="Calibri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579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1"/>
  <p:tag name="MMPROD_NEXTUNIQUEID" val="10009"/>
  <p:tag name="MMPROD_UIDATA" val="&lt;database version=&quot;9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 - &amp;quot;The State of TDOT 2015&amp;quot;&quot;/&gt;&lt;property id=&quot;20307&quot; value=&quot;281&quot;/&gt;&lt;/object&gt;&lt;object type=&quot;3&quot; unique_id=&quot;15580&quot;&gt;&lt;property id=&quot;20148&quot; value=&quot;5&quot;/&gt;&lt;property id=&quot;20300&quot; value=&quot;Slide 15 - &amp;quot;Thank you&amp;quot;&quot;/&gt;&lt;property id=&quot;20307&quot; value=&quot;296&quot;/&gt;&lt;/object&gt;&lt;object type=&quot;3&quot; unique_id=&quot;15788&quot;&gt;&lt;property id=&quot;20148&quot; value=&quot;5&quot;/&gt;&lt;property id=&quot;20300&quot; value=&quot;Slide 9 - &amp;quot;Third Lowest in Revenue &amp;amp; Vehicle Miles Traveled&amp;quot;&quot;/&gt;&lt;property id=&quot;20307&quot; value=&quot;298&quot;/&gt;&lt;/object&gt;&lt;object type=&quot;3&quot; unique_id=&quot;15790&quot;&gt;&lt;property id=&quot;20148&quot; value=&quot;5&quot;/&gt;&lt;property id=&quot;20300&quot; value=&quot;Slide 8 - &amp;quot;The Good News&amp;quot;&quot;/&gt;&lt;property id=&quot;20307&quot; value=&quot;300&quot;/&gt;&lt;/object&gt;&lt;object type=&quot;3&quot; unique_id=&quot;15791&quot;&gt;&lt;property id=&quot;20148&quot; value=&quot;5&quot;/&gt;&lt;property id=&quot;20300&quot; value=&quot;Slide 13 - &amp;quot;Current GED Status&amp;quot;&quot;/&gt;&lt;property id=&quot;20307&quot; value=&quot;305&quot;/&gt;&lt;/object&gt;&lt;object type=&quot;3&quot; unique_id=&quot;15792&quot;&gt;&lt;property id=&quot;20148&quot; value=&quot;5&quot;/&gt;&lt;property id=&quot;20300&quot; value=&quot;Slide 10&quot;/&gt;&lt;property id=&quot;20307&quot; value=&quot;301&quot;/&gt;&lt;/object&gt;&lt;object type=&quot;3&quot; unique_id=&quot;15793&quot;&gt;&lt;property id=&quot;20148&quot; value=&quot;5&quot;/&gt;&lt;property id=&quot;20300&quot; value=&quot;Slide 4 - &amp;quot;Bridge Conditions on State Highways&amp;quot;&quot;/&gt;&lt;property id=&quot;20307&quot; value=&quot;302&quot;/&gt;&lt;/object&gt;&lt;object type=&quot;3&quot; unique_id=&quot;15795&quot;&gt;&lt;property id=&quot;20148&quot; value=&quot;5&quot;/&gt;&lt;property id=&quot;20300&quot; value=&quot;Slide 2 - &amp;quot;TDOT Revenue Sources&amp;quot;&quot;/&gt;&lt;property id=&quot;20307&quot; value=&quot;306&quot;/&gt;&lt;/object&gt;&lt;object type=&quot;3&quot; unique_id=&quot;15796&quot;&gt;&lt;property id=&quot;20148&quot; value=&quot;5&quot;/&gt;&lt;property id=&quot;20300&quot; value=&quot;Slide 14 - &amp;quot;How We Spend Our Money&amp;quot;&quot;/&gt;&lt;property id=&quot;20307&quot; value=&quot;304&quot;/&gt;&lt;/object&gt;&lt;object type=&quot;3&quot; unique_id=&quot;16155&quot;&gt;&lt;property id=&quot;20148&quot; value=&quot;5&quot;/&gt;&lt;property id=&quot;20300&quot; value=&quot;Slide 6&quot;/&gt;&lt;property id=&quot;20307&quot; value=&quot;310&quot;/&gt;&lt;/object&gt;&lt;object type=&quot;3&quot; unique_id=&quot;16156&quot;&gt;&lt;property id=&quot;20148&quot; value=&quot;5&quot;/&gt;&lt;property id=&quot;20300&quot; value=&quot;Slide 3 - &amp;quot;Tennessee Roadway Fatalities&amp;quot;&quot;/&gt;&lt;property id=&quot;20307&quot; value=&quot;311&quot;/&gt;&lt;/object&gt;&lt;object type=&quot;3&quot; unique_id=&quot;16313&quot;&gt;&lt;property id=&quot;20148&quot; value=&quot;5&quot;/&gt;&lt;property id=&quot;20300&quot; value=&quot;Slide 5 - &amp;quot;Comparing Best vs. Worst Roads&amp;quot;&quot;/&gt;&lt;property id=&quot;20307&quot; value=&quot;313&quot;/&gt;&lt;/object&gt;&lt;object type=&quot;3&quot; unique_id=&quot;16314&quot;&gt;&lt;property id=&quot;20148&quot; value=&quot;5&quot;/&gt;&lt;property id=&quot;20300&quot; value=&quot;Slide 7&quot;/&gt;&lt;property id=&quot;20307&quot; value=&quot;312&quot;/&gt;&lt;/object&gt;&lt;object type=&quot;3&quot; unique_id=&quot;16543&quot;&gt;&lt;property id=&quot;20148&quot; value=&quot;5&quot;/&gt;&lt;property id=&quot;20300&quot; value=&quot;Slide 11&quot;/&gt;&lt;property id=&quot;20307&quot; value=&quot;314&quot;/&gt;&lt;/object&gt;&lt;object type=&quot;3&quot; unique_id=&quot;16544&quot;&gt;&lt;property id=&quot;20148&quot; value=&quot;5&quot;/&gt;&lt;property id=&quot;20300&quot; value=&quot;Slide 12 - &amp;quot;Expedited Project Delivery (EPD) Program&amp;quot;&quot;/&gt;&lt;property id=&quot;20307&quot; value=&quot;315&quot;/&gt;&lt;/object&gt;&lt;/object&gt;&lt;object type=&quot;8&quot; unique_id=&quot;10024&quot;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Retrospect">
  <a:themeElements>
    <a:clrScheme name="Custom 5">
      <a:dk1>
        <a:sysClr val="windowText" lastClr="000000"/>
      </a:dk1>
      <a:lt1>
        <a:sysClr val="window" lastClr="FFFFFF"/>
      </a:lt1>
      <a:dk2>
        <a:srgbClr val="3F3F3F"/>
      </a:dk2>
      <a:lt2>
        <a:srgbClr val="D8D8D8"/>
      </a:lt2>
      <a:accent1>
        <a:srgbClr val="14425D"/>
      </a:accent1>
      <a:accent2>
        <a:srgbClr val="F07F09"/>
      </a:accent2>
      <a:accent3>
        <a:srgbClr val="900000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45F06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DOT template.potx" id="{D649E698-96B8-4E59-BDE4-2429D61964F6}" vid="{9471A505-3D24-4503-A34C-9BCF103347A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47916</TotalTime>
  <Words>766</Words>
  <Application>Microsoft Office PowerPoint</Application>
  <PresentationFormat>Custom</PresentationFormat>
  <Paragraphs>257</Paragraphs>
  <Slides>44</Slides>
  <Notes>22</Notes>
  <HiddenSlides>12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1_Retrospect</vt:lpstr>
      <vt:lpstr>Inventory Collection &amp; Condition Assesment In Tennessee</vt:lpstr>
      <vt:lpstr>What is LiDAR?  - Light Detection And Ranging  - Laser Sensor - Velodyne HDL-32E (x2)  - Global Positioning System (GPS)  - Inertial Measurement Unit (IMU)   </vt:lpstr>
      <vt:lpstr>How Does TDOT Collect Asset Inventory?</vt:lpstr>
      <vt:lpstr>How Does TDOT Collect Asset Inventory?</vt:lpstr>
      <vt:lpstr>How Does TDOT Collect Asset Inventory?</vt:lpstr>
      <vt:lpstr>How Does TDOT Collect Asset Inventory?</vt:lpstr>
      <vt:lpstr>How Does TDOT Collect Asset Inventory?</vt:lpstr>
      <vt:lpstr>PowerPoint Presentation</vt:lpstr>
      <vt:lpstr>Extracted Assets  Point Features Linear Features Polygons Signs Guardrails Mowing Limits   Guardrail Terminals Cable Barriers Travel Lanes Attenuators Delineators Shoulders Area Drains / Drop Inlets Control Fence Entrance Pipes Pavement Markings Specialty Markings Raised Pavement Markers  Ditches   Concrete Barrier Walls  Tunnels  Curb &amp; Gutter  Rumble Strips</vt:lpstr>
      <vt:lpstr>Asset Inventory – Data Collection</vt:lpstr>
      <vt:lpstr>Asset Inventory – GIS Maps</vt:lpstr>
      <vt:lpstr>Asset Inventory – Data Collection</vt:lpstr>
      <vt:lpstr>Asset Inventory – GIS Maps</vt:lpstr>
      <vt:lpstr>Asset Inventory – Data Collection</vt:lpstr>
      <vt:lpstr>Asset Inventory – GIS Maps</vt:lpstr>
      <vt:lpstr>Asset Inventory – GIS Maps</vt:lpstr>
      <vt:lpstr>Asset Inventory – Data Collection</vt:lpstr>
      <vt:lpstr>Asset Inventory – GIS Maps</vt:lpstr>
      <vt:lpstr>Asset Inventory – GIS Maps</vt:lpstr>
      <vt:lpstr>Asset Inventory – Data Collection</vt:lpstr>
      <vt:lpstr>Asset Inventory – GIS Maps</vt:lpstr>
      <vt:lpstr>Asset Inventory – GIS Maps</vt:lpstr>
      <vt:lpstr>How Do We Use the Data?</vt:lpstr>
      <vt:lpstr>Asset Management</vt:lpstr>
      <vt:lpstr>Asset Inventory - MMS</vt:lpstr>
      <vt:lpstr>Asset Management</vt:lpstr>
      <vt:lpstr>Level of Service</vt:lpstr>
      <vt:lpstr>Level of Service</vt:lpstr>
      <vt:lpstr>Building Maintenance Budgets</vt:lpstr>
      <vt:lpstr>PowerPoint Presentation</vt:lpstr>
      <vt:lpstr>Activity Unit Cost</vt:lpstr>
      <vt:lpstr>Building Maintenance Budgets</vt:lpstr>
      <vt:lpstr>Condition Assessment</vt:lpstr>
      <vt:lpstr>Condition Assessment</vt:lpstr>
      <vt:lpstr>Condition Assessment</vt:lpstr>
      <vt:lpstr>Condition Assessment</vt:lpstr>
      <vt:lpstr>PowerPoint Presentation</vt:lpstr>
      <vt:lpstr>PowerPoint Presentation</vt:lpstr>
      <vt:lpstr>Condition Assessment</vt:lpstr>
      <vt:lpstr>Condition Assessment</vt:lpstr>
      <vt:lpstr>Condition Assessment</vt:lpstr>
      <vt:lpstr>PowerPoint Presentation</vt:lpstr>
      <vt:lpstr>The Good News</vt:lpstr>
      <vt:lpstr>Christopher Harris, PE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 Zerne</dc:creator>
  <cp:lastModifiedBy>TDOT</cp:lastModifiedBy>
  <cp:revision>688</cp:revision>
  <cp:lastPrinted>2015-08-31T00:13:20Z</cp:lastPrinted>
  <dcterms:created xsi:type="dcterms:W3CDTF">2013-11-15T19:48:46Z</dcterms:created>
  <dcterms:modified xsi:type="dcterms:W3CDTF">2018-09-18T02:45:40Z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489A3F72-BBFE-4F21-8DFC-7F8D5236FF48</vt:lpwstr>
  </property>
  <property fmtid="{D5CDD505-2E9C-101B-9397-08002B2CF9AE}" pid="3" name="ArticulatePath">
    <vt:lpwstr>TDOT Budget Full Power Point Presentation - v01</vt:lpwstr>
  </property>
</Properties>
</file>