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2" r:id="rId4"/>
    <p:sldId id="259" r:id="rId5"/>
    <p:sldId id="261" r:id="rId6"/>
    <p:sldId id="263" r:id="rId7"/>
    <p:sldId id="260" r:id="rId8"/>
    <p:sldId id="280" r:id="rId9"/>
    <p:sldId id="265" r:id="rId10"/>
    <p:sldId id="281" r:id="rId11"/>
    <p:sldId id="266" r:id="rId12"/>
    <p:sldId id="264" r:id="rId13"/>
    <p:sldId id="267" r:id="rId14"/>
    <p:sldId id="279" r:id="rId15"/>
    <p:sldId id="285" r:id="rId16"/>
    <p:sldId id="273" r:id="rId17"/>
    <p:sldId id="274" r:id="rId18"/>
    <p:sldId id="276" r:id="rId19"/>
    <p:sldId id="284" r:id="rId20"/>
    <p:sldId id="283" r:id="rId21"/>
    <p:sldId id="271" r:id="rId22"/>
    <p:sldId id="278" r:id="rId23"/>
    <p:sldId id="282" r:id="rId24"/>
    <p:sldId id="258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4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2" autoAdjust="0"/>
    <p:restoredTop sz="94617" autoAdjust="0"/>
  </p:normalViewPr>
  <p:slideViewPr>
    <p:cSldViewPr snapToGrid="0" snapToObjects="1"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ED728-2B1F-394E-8B2A-4619102D6AAA}" type="datetimeFigureOut">
              <a:rPr lang="en-US" smtClean="0"/>
              <a:t>9/18/2018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B4B51-FEEC-484F-AA8D-CC49D347D46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7850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ED728-2B1F-394E-8B2A-4619102D6AAA}" type="datetimeFigureOut">
              <a:rPr lang="en-US" smtClean="0"/>
              <a:t>9/18/2018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B4B51-FEEC-484F-AA8D-CC49D347D46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8769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ED728-2B1F-394E-8B2A-4619102D6AAA}" type="datetimeFigureOut">
              <a:rPr lang="en-US" smtClean="0"/>
              <a:t>9/18/2018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B4B51-FEEC-484F-AA8D-CC49D347D46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9587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ED728-2B1F-394E-8B2A-4619102D6AAA}" type="datetimeFigureOut">
              <a:rPr lang="en-US" smtClean="0"/>
              <a:t>9/18/2018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B4B51-FEEC-484F-AA8D-CC49D347D46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1329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ED728-2B1F-394E-8B2A-4619102D6AAA}" type="datetimeFigureOut">
              <a:rPr lang="en-US" smtClean="0"/>
              <a:t>9/18/2018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B4B51-FEEC-484F-AA8D-CC49D347D46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26269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ED728-2B1F-394E-8B2A-4619102D6AAA}" type="datetimeFigureOut">
              <a:rPr lang="en-US" smtClean="0"/>
              <a:t>9/18/2018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B4B51-FEEC-484F-AA8D-CC49D347D46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76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ED728-2B1F-394E-8B2A-4619102D6AAA}" type="datetimeFigureOut">
              <a:rPr lang="en-US" smtClean="0"/>
              <a:t>9/18/2018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B4B51-FEEC-484F-AA8D-CC49D347D46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1896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ED728-2B1F-394E-8B2A-4619102D6AAA}" type="datetimeFigureOut">
              <a:rPr lang="en-US" smtClean="0"/>
              <a:t>9/18/2018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B4B51-FEEC-484F-AA8D-CC49D347D46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2807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ED728-2B1F-394E-8B2A-4619102D6AAA}" type="datetimeFigureOut">
              <a:rPr lang="en-US" smtClean="0"/>
              <a:t>9/18/2018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B4B51-FEEC-484F-AA8D-CC49D347D46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4967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ED728-2B1F-394E-8B2A-4619102D6AAA}" type="datetimeFigureOut">
              <a:rPr lang="en-US" smtClean="0"/>
              <a:t>9/18/2018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B4B51-FEEC-484F-AA8D-CC49D347D46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01379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ED728-2B1F-394E-8B2A-4619102D6AAA}" type="datetimeFigureOut">
              <a:rPr lang="en-US" smtClean="0"/>
              <a:t>9/18/2018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B4B51-FEEC-484F-AA8D-CC49D347D46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388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9ED728-2B1F-394E-8B2A-4619102D6AAA}" type="datetimeFigureOut">
              <a:rPr lang="en-US" smtClean="0"/>
              <a:t>9/18/2018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4B4B51-FEEC-484F-AA8D-CC49D347D46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0759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arcg.is/1DTLri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5.emf"/><Relationship Id="rId4" Type="http://schemas.openxmlformats.org/officeDocument/2006/relationships/package" Target="../embeddings/Microsoft_Excel_Worksheet.xls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6.emf"/><Relationship Id="rId4" Type="http://schemas.openxmlformats.org/officeDocument/2006/relationships/package" Target="../embeddings/Microsoft_Excel_Worksheet1.xls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7.emf"/><Relationship Id="rId4" Type="http://schemas.openxmlformats.org/officeDocument/2006/relationships/package" Target="../embeddings/Microsoft_Excel_Worksheet2.xls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8.emf"/><Relationship Id="rId4" Type="http://schemas.openxmlformats.org/officeDocument/2006/relationships/package" Target="../embeddings/Microsoft_Excel_Worksheet3.xlsx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NDOT Powerpoint Template solid bac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Picture 9" descr="Powerpoint ndot logo1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839458"/>
            <a:ext cx="7772400" cy="50292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 descr="NDOT powerpoint ndot logo 2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581" y="3730254"/>
            <a:ext cx="77724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204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>
        <p:fade/>
      </p:transition>
    </mc:Choice>
    <mc:Fallback xmlns="">
      <p:transition xmlns:p14="http://schemas.microsoft.com/office/powerpoint/2010/main"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NDOT Powerpoint Template Blank body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760557B-4147-4DC8-9537-D8D1721F7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5461" y="318599"/>
            <a:ext cx="8229600" cy="1143000"/>
          </a:xfrm>
        </p:spPr>
        <p:txBody>
          <a:bodyPr>
            <a:noAutofit/>
          </a:bodyPr>
          <a:lstStyle/>
          <a:p>
            <a:r>
              <a:rPr lang="en-US" sz="4800" b="1" dirty="0"/>
              <a:t>ArcGIS Collector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9427C7-8CF0-4807-9A85-AF6D5F7B39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86005" y="1561672"/>
            <a:ext cx="2888696" cy="43084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Web Map contains survey segments and reference layers to assist in surveys, (Right-of-Way, Pipes, Mile Markers, etc.)</a:t>
            </a:r>
          </a:p>
          <a:p>
            <a:pPr marL="0" indent="0">
              <a:buNone/>
            </a:pPr>
            <a:endParaRPr lang="en-US" b="1" dirty="0"/>
          </a:p>
        </p:txBody>
      </p:sp>
      <p:pic>
        <p:nvPicPr>
          <p:cNvPr id="8" name="Content Placeholder 7" descr="A close up of a map&#10;&#10;Description generated with high confidence">
            <a:extLst>
              <a:ext uri="{FF2B5EF4-FFF2-40B4-BE49-F238E27FC236}">
                <a16:creationId xmlns:a16="http://schemas.microsoft.com/office/drawing/2014/main" id="{BDE34FAE-35EF-446C-88FC-7E5D45E1D96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69299" y="1561672"/>
            <a:ext cx="5747407" cy="4308450"/>
          </a:xfr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086F7EEC-3D02-46CF-8FBD-22BF2A6DD299}"/>
              </a:ext>
            </a:extLst>
          </p:cNvPr>
          <p:cNvSpPr txBox="1">
            <a:spLocks/>
          </p:cNvSpPr>
          <p:nvPr/>
        </p:nvSpPr>
        <p:spPr>
          <a:xfrm>
            <a:off x="169299" y="5970195"/>
            <a:ext cx="6539232" cy="5935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Map layers can be toggled on/off</a:t>
            </a:r>
          </a:p>
        </p:txBody>
      </p:sp>
    </p:spTree>
    <p:extLst>
      <p:ext uri="{BB962C8B-B14F-4D97-AF65-F5344CB8AC3E}">
        <p14:creationId xmlns:p14="http://schemas.microsoft.com/office/powerpoint/2010/main" val="3495016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NDOT Powerpoint Template Blank body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A32D4AFB-37DB-4090-BE8B-A2EF4B3B68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ArcGIS Collector cont.</a:t>
            </a:r>
            <a:endParaRPr lang="en-US" dirty="0"/>
          </a:p>
        </p:txBody>
      </p:sp>
      <p:pic>
        <p:nvPicPr>
          <p:cNvPr id="9" name="Content Placeholder 8" descr="A close up of a map&#10;&#10;Description generated with high confidence">
            <a:extLst>
              <a:ext uri="{FF2B5EF4-FFF2-40B4-BE49-F238E27FC236}">
                <a16:creationId xmlns:a16="http://schemas.microsoft.com/office/drawing/2014/main" id="{CB5AA1ED-4D02-44D5-82B4-4748E8982D3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2826" y="1600200"/>
            <a:ext cx="6037563" cy="4525963"/>
          </a:xfr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72E686F-5E66-4C25-BD06-3B88008470CF}"/>
              </a:ext>
            </a:extLst>
          </p:cNvPr>
          <p:cNvSpPr txBox="1"/>
          <p:nvPr/>
        </p:nvSpPr>
        <p:spPr>
          <a:xfrm>
            <a:off x="6210389" y="1600199"/>
            <a:ext cx="276078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Survey Sample is located and relevant attributes are displayed in the Details pane.  </a:t>
            </a:r>
          </a:p>
          <a:p>
            <a:endParaRPr lang="en-US" dirty="0"/>
          </a:p>
          <a:p>
            <a:r>
              <a:rPr lang="en-US" dirty="0"/>
              <a:t>Attribute for Survey Status is edited in Collector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Not Surveyed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Skipped Survey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Shifted Survey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Survey Completed</a:t>
            </a:r>
          </a:p>
          <a:p>
            <a:pPr lvl="1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DCE1F93-43C6-4D6B-8B75-F3A6AEEF6CC2}"/>
              </a:ext>
            </a:extLst>
          </p:cNvPr>
          <p:cNvSpPr txBox="1"/>
          <p:nvPr/>
        </p:nvSpPr>
        <p:spPr>
          <a:xfrm>
            <a:off x="647610" y="6197460"/>
            <a:ext cx="60375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Link to Survey123 is located in Collector app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A811D96-AB5B-4145-B6DB-F1FF144650D5}"/>
              </a:ext>
            </a:extLst>
          </p:cNvPr>
          <p:cNvSpPr/>
          <p:nvPr/>
        </p:nvSpPr>
        <p:spPr>
          <a:xfrm>
            <a:off x="4255477" y="5196254"/>
            <a:ext cx="1538653" cy="518746"/>
          </a:xfrm>
          <a:prstGeom prst="ellipse">
            <a:avLst/>
          </a:prstGeom>
          <a:noFill/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DDE0F9AF-1900-4470-BB4D-9D43CAE43CFC}"/>
              </a:ext>
            </a:extLst>
          </p:cNvPr>
          <p:cNvSpPr/>
          <p:nvPr/>
        </p:nvSpPr>
        <p:spPr>
          <a:xfrm rot="16855969">
            <a:off x="4601782" y="5733558"/>
            <a:ext cx="645418" cy="47382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99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NDOT Powerpoint Template Blank body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051ADA86-BE72-4233-A14A-3C05CD5D09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ArcGIS Survey123</a:t>
            </a:r>
          </a:p>
        </p:txBody>
      </p:sp>
      <p:pic>
        <p:nvPicPr>
          <p:cNvPr id="8" name="Picture 7" descr="A screenshot of a social media post&#10;&#10;Description generated with very high confidence">
            <a:extLst>
              <a:ext uri="{FF2B5EF4-FFF2-40B4-BE49-F238E27FC236}">
                <a16:creationId xmlns:a16="http://schemas.microsoft.com/office/drawing/2014/main" id="{23D9379F-D2AC-4521-88FE-27072B8522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223" y="1609494"/>
            <a:ext cx="5943600" cy="445552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45796D8-6CC0-47FE-A039-3BBAF4490545}"/>
              </a:ext>
            </a:extLst>
          </p:cNvPr>
          <p:cNvSpPr txBox="1"/>
          <p:nvPr/>
        </p:nvSpPr>
        <p:spPr>
          <a:xfrm>
            <a:off x="6242538" y="1609494"/>
            <a:ext cx="261131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Survey ID, Location, Date and Time are automictically populated in ArcGIS Survey123 from ArcGIS Collector</a:t>
            </a:r>
          </a:p>
        </p:txBody>
      </p:sp>
    </p:spTree>
    <p:extLst>
      <p:ext uri="{BB962C8B-B14F-4D97-AF65-F5344CB8AC3E}">
        <p14:creationId xmlns:p14="http://schemas.microsoft.com/office/powerpoint/2010/main" val="1783445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NDOT Powerpoint Template Blank body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itle 3">
            <a:extLst>
              <a:ext uri="{FF2B5EF4-FFF2-40B4-BE49-F238E27FC236}">
                <a16:creationId xmlns:a16="http://schemas.microsoft.com/office/drawing/2014/main" id="{E53059D8-C78A-493B-AEF6-13244A13CB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ArcGIS Survey123 cont.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2335261-1540-4DB1-8991-CC6044953ECB}"/>
              </a:ext>
            </a:extLst>
          </p:cNvPr>
          <p:cNvSpPr txBox="1"/>
          <p:nvPr/>
        </p:nvSpPr>
        <p:spPr>
          <a:xfrm>
            <a:off x="3411415" y="1264024"/>
            <a:ext cx="207498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All tasks are separated into functional groups which can then be expanded to collect individual task data</a:t>
            </a:r>
          </a:p>
          <a:p>
            <a:endParaRPr lang="en-US" sz="2800" dirty="0"/>
          </a:p>
        </p:txBody>
      </p:sp>
      <p:pic>
        <p:nvPicPr>
          <p:cNvPr id="16" name="Picture 15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09D8C151-3176-4B8C-8472-37329279A5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598" y="1264024"/>
            <a:ext cx="3132547" cy="4178769"/>
          </a:xfrm>
          <a:prstGeom prst="rect">
            <a:avLst/>
          </a:prstGeom>
        </p:spPr>
      </p:pic>
      <p:pic>
        <p:nvPicPr>
          <p:cNvPr id="18" name="Picture 17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FF518AF8-C185-4BC1-B315-F6EFC5FA48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4376" y="1264024"/>
            <a:ext cx="3132548" cy="4178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933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NDOT Powerpoint Template Blank body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7755651C-2C81-4AE4-8405-44E4915EE5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ArcGIS Survey123 cont. 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D073FBB-03BD-45FC-935F-6F2725B2E2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Replace unreliable paper-based data collection with a trustworthy digital solution </a:t>
            </a:r>
          </a:p>
          <a:p>
            <a:r>
              <a:rPr lang="en-US" dirty="0"/>
              <a:t>Attach photographs to surveys </a:t>
            </a:r>
          </a:p>
          <a:p>
            <a:r>
              <a:rPr lang="en-US" dirty="0"/>
              <a:t>Add text descriptions to surveys, describing deficient assets</a:t>
            </a:r>
          </a:p>
          <a:p>
            <a:pPr marL="0" indent="0">
              <a:buNone/>
            </a:pP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1287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NDOT Powerpoint Template Blank body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7755651C-2C81-4AE4-8405-44E4915EE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00247"/>
          </a:xfrm>
        </p:spPr>
        <p:txBody>
          <a:bodyPr/>
          <a:lstStyle/>
          <a:p>
            <a:r>
              <a:rPr lang="en-US" dirty="0"/>
              <a:t>ArcGIS Dashboard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D073FBB-03BD-45FC-935F-6F2725B2E2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br>
              <a:rPr lang="en-US" dirty="0"/>
            </a:b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F0F0C2C-034C-4F58-B439-0A0A1F18AC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143334"/>
            <a:ext cx="8229600" cy="414084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AC9F210-BA7C-46E2-BEAE-ECF7944FB559}"/>
              </a:ext>
            </a:extLst>
          </p:cNvPr>
          <p:cNvSpPr txBox="1"/>
          <p:nvPr/>
        </p:nvSpPr>
        <p:spPr>
          <a:xfrm>
            <a:off x="457200" y="5406935"/>
            <a:ext cx="69019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Data from Survey123 is displayed real time in a configurable Dashboard.</a:t>
            </a:r>
          </a:p>
          <a:p>
            <a:r>
              <a:rPr lang="en-US" dirty="0"/>
              <a:t>Blue Oval – Functional Groups</a:t>
            </a:r>
          </a:p>
          <a:p>
            <a:r>
              <a:rPr lang="en-US" dirty="0"/>
              <a:t>Red Oval – Separate Tabs for Individual Tasks</a:t>
            </a:r>
          </a:p>
          <a:p>
            <a:r>
              <a:rPr lang="en-US" dirty="0">
                <a:hlinkClick r:id="rId4"/>
              </a:rPr>
              <a:t>NDOT Dashboard</a:t>
            </a:r>
            <a:endParaRPr lang="en-US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2A51903C-4582-48EE-8ABA-A473998AA332}"/>
              </a:ext>
            </a:extLst>
          </p:cNvPr>
          <p:cNvSpPr/>
          <p:nvPr/>
        </p:nvSpPr>
        <p:spPr>
          <a:xfrm>
            <a:off x="659423" y="1301428"/>
            <a:ext cx="1600199" cy="597543"/>
          </a:xfrm>
          <a:prstGeom prst="ellipse">
            <a:avLst/>
          </a:prstGeom>
          <a:noFill/>
          <a:ln w="444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887CD51-4DF2-47FB-AA65-B4FF35A76EEB}"/>
              </a:ext>
            </a:extLst>
          </p:cNvPr>
          <p:cNvSpPr/>
          <p:nvPr/>
        </p:nvSpPr>
        <p:spPr>
          <a:xfrm>
            <a:off x="4448907" y="2963174"/>
            <a:ext cx="2672861" cy="501161"/>
          </a:xfrm>
          <a:prstGeom prst="ellipse">
            <a:avLst/>
          </a:prstGeom>
          <a:noFill/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263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NDOT Powerpoint Template Blank body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760557B-4147-4DC8-9537-D8D1721F75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ArcGIS Online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F40639D9-ACA9-4B6F-B451-0AA9602FE4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3261" y="2391509"/>
            <a:ext cx="3928736" cy="273076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B9EB824-37C8-4391-A8B4-E27BFE57407B}"/>
              </a:ext>
            </a:extLst>
          </p:cNvPr>
          <p:cNvSpPr txBox="1"/>
          <p:nvPr/>
        </p:nvSpPr>
        <p:spPr>
          <a:xfrm>
            <a:off x="763384" y="1934335"/>
            <a:ext cx="3045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Ability to show all deficiencies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EDD9B9F-42E8-4DA3-8E72-6ED333EF514B}"/>
              </a:ext>
            </a:extLst>
          </p:cNvPr>
          <p:cNvSpPr txBox="1"/>
          <p:nvPr/>
        </p:nvSpPr>
        <p:spPr>
          <a:xfrm>
            <a:off x="4572000" y="1934335"/>
            <a:ext cx="4114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Ability to filter results by District and Task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E0A8937-63C9-42DC-9B94-4971FF720606}"/>
              </a:ext>
            </a:extLst>
          </p:cNvPr>
          <p:cNvSpPr txBox="1"/>
          <p:nvPr/>
        </p:nvSpPr>
        <p:spPr>
          <a:xfrm>
            <a:off x="641838" y="5433646"/>
            <a:ext cx="63656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dirty="0"/>
              <a:t>Easy to share with entire Department 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dirty="0"/>
              <a:t>All survey data available to viewers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6BC9CC4-100F-4687-8311-90571CCC73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5897" y="2393064"/>
            <a:ext cx="4474202" cy="2730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309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NDOT Powerpoint Template Blank body.psd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760557B-4147-4DC8-9537-D8D1721F7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9269"/>
            <a:ext cx="8229600" cy="903531"/>
          </a:xfrm>
        </p:spPr>
        <p:txBody>
          <a:bodyPr/>
          <a:lstStyle/>
          <a:p>
            <a:r>
              <a:rPr lang="en-US" dirty="0"/>
              <a:t>Statewide Scorecard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D7404D07-982E-4309-BFBA-D1226601B1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1376856"/>
              </p:ext>
            </p:extLst>
          </p:nvPr>
        </p:nvGraphicFramePr>
        <p:xfrm>
          <a:off x="1037492" y="1012800"/>
          <a:ext cx="7069016" cy="48323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Worksheet" r:id="rId4" imgW="11830016" imgH="8086842" progId="Excel.Sheet.12">
                  <p:embed/>
                </p:oleObj>
              </mc:Choice>
              <mc:Fallback>
                <p:oleObj name="Worksheet" r:id="rId4" imgW="11830016" imgH="8086842" progId="Excel.Sheet.12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8FB7FE32-1D76-4D87-AFC5-74C8348B24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37492" y="1012800"/>
                        <a:ext cx="7069016" cy="4832399"/>
                      </a:xfrm>
                      <a:prstGeom prst="rect">
                        <a:avLst/>
                      </a:prstGeom>
                      <a:ln cmpd="sng"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15410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NDOT Powerpoint Template Blank body.psd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CE5A0DC4-234E-4CBD-AD32-FB3F2E0268A8}"/>
              </a:ext>
            </a:extLst>
          </p:cNvPr>
          <p:cNvSpPr txBox="1">
            <a:spLocks/>
          </p:cNvSpPr>
          <p:nvPr/>
        </p:nvSpPr>
        <p:spPr>
          <a:xfrm>
            <a:off x="995095" y="393187"/>
            <a:ext cx="7153809" cy="6669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 District 1 Scorecard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4DA74087-F785-4D85-8403-BB01A10DD8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9716321"/>
              </p:ext>
            </p:extLst>
          </p:nvPr>
        </p:nvGraphicFramePr>
        <p:xfrm>
          <a:off x="975946" y="1069255"/>
          <a:ext cx="7153809" cy="47776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Worksheet" r:id="rId4" imgW="11830016" imgH="7467583" progId="Excel.Sheet.12">
                  <p:embed/>
                </p:oleObj>
              </mc:Choice>
              <mc:Fallback>
                <p:oleObj name="Worksheet" r:id="rId4" imgW="11830016" imgH="7467583" progId="Excel.Sheet.12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75946" y="1069255"/>
                        <a:ext cx="7153809" cy="47776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61881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NDOT Powerpoint Template Blank body.psd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01A65A2-BD82-49E2-8327-EFB01336EC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4738" y="300229"/>
            <a:ext cx="7084744" cy="666925"/>
          </a:xfrm>
        </p:spPr>
        <p:txBody>
          <a:bodyPr>
            <a:normAutofit fontScale="90000"/>
          </a:bodyPr>
          <a:lstStyle/>
          <a:p>
            <a:r>
              <a:rPr lang="en-US" dirty="0"/>
              <a:t> District 2 Scorecard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C3E1FDE8-B608-40D4-B529-98A44A9857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8270617"/>
              </p:ext>
            </p:extLst>
          </p:nvPr>
        </p:nvGraphicFramePr>
        <p:xfrm>
          <a:off x="984738" y="1094525"/>
          <a:ext cx="7084744" cy="4796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" name="Worksheet" r:id="rId4" imgW="11830016" imgH="7467583" progId="Excel.Sheet.12">
                  <p:embed/>
                </p:oleObj>
              </mc:Choice>
              <mc:Fallback>
                <p:oleObj name="Worksheet" r:id="rId4" imgW="11830016" imgH="7467583" progId="Excel.Sheet.12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84738" y="1094525"/>
                        <a:ext cx="7084744" cy="4796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11225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NDOT Powerpoint Template Blank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82365" y="1352868"/>
            <a:ext cx="729456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>
                <a:latin typeface="Arial Black"/>
                <a:cs typeface="Arial Black"/>
              </a:rPr>
              <a:t>M</a:t>
            </a:r>
            <a:r>
              <a:rPr lang="en-US" sz="6000" dirty="0">
                <a:solidFill>
                  <a:srgbClr val="7030A0"/>
                </a:solidFill>
                <a:latin typeface="Arial Black"/>
                <a:cs typeface="Arial Black"/>
              </a:rPr>
              <a:t>aintenance</a:t>
            </a:r>
          </a:p>
          <a:p>
            <a:r>
              <a:rPr lang="en-US" sz="7200" dirty="0">
                <a:latin typeface="Arial Black"/>
                <a:cs typeface="Arial Black"/>
              </a:rPr>
              <a:t>A</a:t>
            </a:r>
            <a:r>
              <a:rPr lang="en-US" sz="6000" dirty="0">
                <a:solidFill>
                  <a:srgbClr val="7030A0"/>
                </a:solidFill>
                <a:latin typeface="Arial Black"/>
                <a:cs typeface="Arial Black"/>
              </a:rPr>
              <a:t>chievement</a:t>
            </a:r>
          </a:p>
          <a:p>
            <a:r>
              <a:rPr lang="en-US" sz="7200" dirty="0">
                <a:latin typeface="Arial Black"/>
                <a:cs typeface="Arial Black"/>
              </a:rPr>
              <a:t>P</a:t>
            </a:r>
            <a:r>
              <a:rPr lang="en-US" sz="6000" dirty="0">
                <a:solidFill>
                  <a:srgbClr val="7030A0"/>
                </a:solidFill>
                <a:latin typeface="Arial Black"/>
                <a:cs typeface="Arial Black"/>
              </a:rPr>
              <a:t>rogram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7B8E226-76BE-4296-9B0A-E66DC488C873}"/>
              </a:ext>
            </a:extLst>
          </p:cNvPr>
          <p:cNvSpPr txBox="1"/>
          <p:nvPr/>
        </p:nvSpPr>
        <p:spPr>
          <a:xfrm>
            <a:off x="313509" y="5231925"/>
            <a:ext cx="501613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Anita Bush, P.E., CPM – Chief MAM Engineer</a:t>
            </a:r>
          </a:p>
          <a:p>
            <a:r>
              <a:rPr lang="en-US" dirty="0"/>
              <a:t>Maintenance and Asset Management Division</a:t>
            </a:r>
          </a:p>
          <a:p>
            <a:r>
              <a:rPr lang="en-US" dirty="0"/>
              <a:t>1301 Old Hot Springs Road</a:t>
            </a:r>
          </a:p>
          <a:p>
            <a:r>
              <a:rPr lang="en-US" dirty="0"/>
              <a:t>Carson City, NV 89706</a:t>
            </a:r>
          </a:p>
          <a:p>
            <a:r>
              <a:rPr lang="en-US" dirty="0"/>
              <a:t>Main No. (775)-888-7487</a:t>
            </a:r>
          </a:p>
        </p:txBody>
      </p:sp>
    </p:spTree>
    <p:extLst>
      <p:ext uri="{BB962C8B-B14F-4D97-AF65-F5344CB8AC3E}">
        <p14:creationId xmlns:p14="http://schemas.microsoft.com/office/powerpoint/2010/main" val="325280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NDOT Powerpoint Template Blank body.psd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00CA95E-A9E4-4D6F-8995-0504EA2B06A0}"/>
              </a:ext>
            </a:extLst>
          </p:cNvPr>
          <p:cNvSpPr txBox="1">
            <a:spLocks/>
          </p:cNvSpPr>
          <p:nvPr/>
        </p:nvSpPr>
        <p:spPr>
          <a:xfrm>
            <a:off x="1066800" y="306091"/>
            <a:ext cx="7620000" cy="6669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 District 3 Scorecard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95B4A951-6686-48E0-895C-967E86569A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5042628"/>
              </p:ext>
            </p:extLst>
          </p:nvPr>
        </p:nvGraphicFramePr>
        <p:xfrm>
          <a:off x="989483" y="1085675"/>
          <a:ext cx="7165034" cy="47195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5" name="Worksheet" r:id="rId4" imgW="11830016" imgH="7467583" progId="Excel.Sheet.12">
                  <p:embed/>
                </p:oleObj>
              </mc:Choice>
              <mc:Fallback>
                <p:oleObj name="Worksheet" r:id="rId4" imgW="11830016" imgH="7467583" progId="Excel.Sheet.12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89483" y="1085675"/>
                        <a:ext cx="7165034" cy="47195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72845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NDOT Powerpoint Template Blank body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760557B-4147-4DC8-9537-D8D1721F7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303091"/>
            <a:ext cx="8229600" cy="1143000"/>
          </a:xfrm>
        </p:spPr>
        <p:txBody>
          <a:bodyPr/>
          <a:lstStyle/>
          <a:p>
            <a:r>
              <a:rPr lang="en-US" dirty="0"/>
              <a:t>Quality Assurance/Quality Control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5E8361-0EE5-4593-92B5-870B3C09D3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Maintenance and Asset Management HQ Staff performs QA/QC field reviews</a:t>
            </a:r>
          </a:p>
          <a:p>
            <a:r>
              <a:rPr lang="en-US" dirty="0"/>
              <a:t>NDOT conducted field QA trips in Las Vegas, Elko, and Reno/Carson City areas shortly after initial field data collection</a:t>
            </a:r>
          </a:p>
          <a:p>
            <a:r>
              <a:rPr lang="en-US" dirty="0"/>
              <a:t>QA/QC team worked from a random subset of sample sites</a:t>
            </a:r>
          </a:p>
          <a:p>
            <a:r>
              <a:rPr lang="en-US" dirty="0"/>
              <a:t>QA/QC team reviewed completed Data Collection Reports for accuracy and precision within acceptable tolerance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0644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NDOT Powerpoint Template Blank body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760557B-4147-4DC8-9537-D8D1721F7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877" y="274638"/>
            <a:ext cx="8229600" cy="1767226"/>
          </a:xfrm>
        </p:spPr>
        <p:txBody>
          <a:bodyPr/>
          <a:lstStyle/>
          <a:p>
            <a:r>
              <a:rPr lang="en-US" dirty="0"/>
              <a:t>Proposed MAP Manual Updates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5E8361-0EE5-4593-92B5-870B3C09D3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685779"/>
            <a:ext cx="8229600" cy="2499635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/>
              <a:t>Each year, our team will evaluate the data, the collection process, and the documentation to ensure that we maintain excellence and accuracy with our MAP Program</a:t>
            </a:r>
          </a:p>
        </p:txBody>
      </p:sp>
    </p:spTree>
    <p:extLst>
      <p:ext uri="{BB962C8B-B14F-4D97-AF65-F5344CB8AC3E}">
        <p14:creationId xmlns:p14="http://schemas.microsoft.com/office/powerpoint/2010/main" val="4281516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NDOT Powerpoint Template Blank body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760557B-4147-4DC8-9537-D8D1721F7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6861" y="2279284"/>
            <a:ext cx="8229600" cy="1767226"/>
          </a:xfrm>
        </p:spPr>
        <p:txBody>
          <a:bodyPr/>
          <a:lstStyle/>
          <a:p>
            <a:r>
              <a:rPr lang="en-US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933470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NDOT Powerpoint Template Blank.psd"/>
          <p:cNvPicPr>
            <a:picLocks noChangeAspect="1"/>
          </p:cNvPicPr>
          <p:nvPr/>
        </p:nvPicPr>
        <p:blipFill>
          <a:blip r:embed="rId2">
            <a:alphaModFix amt="7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Picture 9" descr="Powerpoint ndot logo1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381000"/>
            <a:ext cx="7772400" cy="50292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 descr="NDOT powerpoint ndot logo 2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581" y="3271796"/>
            <a:ext cx="7772400" cy="1828800"/>
          </a:xfrm>
          <a:prstGeom prst="rect">
            <a:avLst/>
          </a:prstGeom>
        </p:spPr>
      </p:pic>
      <p:pic>
        <p:nvPicPr>
          <p:cNvPr id="4" name="Picture 3" descr="social icons.psd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643" y="4945063"/>
            <a:ext cx="6422703" cy="889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8437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NDOT Powerpoint Template Blank body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281CE1E-9DB3-4466-B900-8D7E2AB7B4B7}"/>
              </a:ext>
            </a:extLst>
          </p:cNvPr>
          <p:cNvSpPr txBox="1"/>
          <p:nvPr/>
        </p:nvSpPr>
        <p:spPr>
          <a:xfrm>
            <a:off x="3790765" y="314269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D0D147-97A3-48C1-96B9-C262A45FEDCB}"/>
              </a:ext>
            </a:extLst>
          </p:cNvPr>
          <p:cNvSpPr txBox="1"/>
          <p:nvPr/>
        </p:nvSpPr>
        <p:spPr>
          <a:xfrm>
            <a:off x="2175030" y="1606858"/>
            <a:ext cx="47140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200" dirty="0">
              <a:latin typeface="Arial Black" panose="020B0A04020102020204" pitchFamily="3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BBC726E-AB82-4E39-852E-0DBF1FAD0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251" y="274638"/>
            <a:ext cx="8229600" cy="870582"/>
          </a:xfrm>
        </p:spPr>
        <p:txBody>
          <a:bodyPr>
            <a:normAutofit/>
          </a:bodyPr>
          <a:lstStyle/>
          <a:p>
            <a:r>
              <a:rPr lang="en-US" sz="4800" b="1" dirty="0"/>
              <a:t>Agenda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B3444087-DC9B-45DD-9E92-BC9943D73C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8315" y="1321066"/>
            <a:ext cx="6207369" cy="4754418"/>
          </a:xfrm>
        </p:spPr>
        <p:txBody>
          <a:bodyPr>
            <a:normAutofit/>
          </a:bodyPr>
          <a:lstStyle/>
          <a:p>
            <a:r>
              <a:rPr lang="en-US" b="1" dirty="0"/>
              <a:t>Review scope and approach</a:t>
            </a:r>
          </a:p>
          <a:p>
            <a:r>
              <a:rPr lang="en-US" b="1" dirty="0"/>
              <a:t>Data Collection Methods</a:t>
            </a:r>
          </a:p>
          <a:p>
            <a:r>
              <a:rPr lang="en-US" b="1" dirty="0"/>
              <a:t>Deliverables</a:t>
            </a:r>
          </a:p>
          <a:p>
            <a:pPr lvl="1"/>
            <a:r>
              <a:rPr lang="en-US" b="1" dirty="0"/>
              <a:t>Web Mapping Application (Deficiencies)</a:t>
            </a:r>
          </a:p>
          <a:p>
            <a:pPr lvl="1"/>
            <a:r>
              <a:rPr lang="en-US" b="1" dirty="0"/>
              <a:t>LOS Scorecards</a:t>
            </a:r>
          </a:p>
          <a:p>
            <a:r>
              <a:rPr lang="en-US" b="1" dirty="0"/>
              <a:t>Quality Assurance/Control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/>
              <a:t>Proposed MAP Manual Updates</a:t>
            </a:r>
          </a:p>
          <a:p>
            <a:pPr lvl="1"/>
            <a:endParaRPr lang="en-US" dirty="0"/>
          </a:p>
          <a:p>
            <a:pPr lvl="1">
              <a:buFont typeface="Wingdings" panose="05000000000000000000" pitchFamily="2" charset="2"/>
              <a:buChar char="§"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4974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NDOT Powerpoint Template Blank body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68466252-0C92-4CF7-9C35-5537DA971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/>
              <a:t>Project Scope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9BE043D-32AA-40AB-ABEE-4AED0BCF61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69478"/>
            <a:ext cx="8229600" cy="3086100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>
                <a:latin typeface="Arial Black"/>
                <a:cs typeface="Arial Black"/>
              </a:rPr>
              <a:t>The Maintenance Achievement Program (MAP) is an initiative that aims to objectively measure the Level of Service (LOS) provided by NDOT highway maintenance tasks. </a:t>
            </a:r>
            <a:endParaRPr lang="en-US" sz="6000" dirty="0">
              <a:latin typeface="Arial Black"/>
              <a:cs typeface="Arial Black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5992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NDOT Powerpoint Template Blank body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5308"/>
            <a:ext cx="9144000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E372125C-A385-4A33-ACD7-209E4833EE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/>
              <a:t>Project Scope Cont.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D4C41ED-9291-404B-9011-933B9F8BD1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55177"/>
            <a:ext cx="8229600" cy="3147646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>
                <a:latin typeface="Arial Black" panose="020B0A04020102020204" pitchFamily="34" charset="0"/>
              </a:rPr>
              <a:t>LOS data is collected statewide and compared to established targets for each maintenance task, allowing NDOT to more effectively plan, budget and manage highway maintenance work.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211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NDOT Powerpoint Template Blank body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760557B-4147-4DC8-9537-D8D1721F75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/>
              <a:t>Project Approach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5E8361-0EE5-4593-92B5-870B3C09D3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031023"/>
            <a:ext cx="8229600" cy="4095140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>
                <a:latin typeface="Arial Black" panose="020B0A04020102020204" pitchFamily="34" charset="0"/>
              </a:rPr>
              <a:t>Conduct comprehensive training and field exercises with NDOT Maintenance and Asset Management staff and our in-house Data Collection team</a:t>
            </a:r>
          </a:p>
          <a:p>
            <a:r>
              <a:rPr lang="en-US" b="1" dirty="0">
                <a:latin typeface="Arial Black" panose="020B0A04020102020204" pitchFamily="34" charset="0"/>
              </a:rPr>
              <a:t>Collect LOS data for a representative sample of Nevada highway system using strictly controlled data collection methods</a:t>
            </a:r>
          </a:p>
        </p:txBody>
      </p:sp>
    </p:spTree>
    <p:extLst>
      <p:ext uri="{BB962C8B-B14F-4D97-AF65-F5344CB8AC3E}">
        <p14:creationId xmlns:p14="http://schemas.microsoft.com/office/powerpoint/2010/main" val="1903443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NDOT Powerpoint Template Blank body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760557B-4147-4DC8-9537-D8D1721F7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846138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b="1" dirty="0"/>
              <a:t>Data Collection Methods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5E8361-0EE5-4593-92B5-870B3C09D3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092569"/>
            <a:ext cx="8229600" cy="4033594"/>
          </a:xfrm>
        </p:spPr>
        <p:txBody>
          <a:bodyPr>
            <a:normAutofit fontScale="92500"/>
          </a:bodyPr>
          <a:lstStyle/>
          <a:p>
            <a:r>
              <a:rPr lang="en-US" dirty="0">
                <a:latin typeface="Arial Black"/>
                <a:cs typeface="Arial Black"/>
              </a:rPr>
              <a:t>Field surveys are performed at statistically valid, 0.10 mile (528’) randomly chosen segments across the Nevada state highway system.  </a:t>
            </a:r>
          </a:p>
          <a:p>
            <a:r>
              <a:rPr lang="en-US" dirty="0">
                <a:latin typeface="Arial Black"/>
                <a:cs typeface="Arial Black"/>
              </a:rPr>
              <a:t>Field data collection is performed using ArcGIS Collector and Survey123 applications on mobile devices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9744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NDOT Powerpoint Template Blank body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760557B-4147-4DC8-9537-D8D1721F7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767226"/>
          </a:xfrm>
        </p:spPr>
        <p:txBody>
          <a:bodyPr>
            <a:normAutofit/>
          </a:bodyPr>
          <a:lstStyle/>
          <a:p>
            <a:r>
              <a:rPr lang="en-US" sz="4800" b="1" dirty="0"/>
              <a:t>Old Data Collection Method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6F49CE-9481-4049-ACFE-366F3BE68E90}"/>
              </a:ext>
            </a:extLst>
          </p:cNvPr>
          <p:cNvSpPr txBox="1"/>
          <p:nvPr/>
        </p:nvSpPr>
        <p:spPr>
          <a:xfrm>
            <a:off x="4572000" y="1406414"/>
            <a:ext cx="4158761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Paper Forms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sz="2400" dirty="0"/>
              <a:t>Lost, misplaced, damaged or filled out incorrectly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Field Data transferred to database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sz="2400" dirty="0"/>
              <a:t>Transcription Errors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Multiple Collection Teams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sz="2400" dirty="0"/>
              <a:t>Evaluates Asset Deficiencies Differently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Photos of Deficiencies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sz="2400" dirty="0"/>
              <a:t>Lost, misplaced or labeled wrong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7A513F-B300-40E0-AE85-FB3BCB45CF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665" y="1204547"/>
            <a:ext cx="4158761" cy="5442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941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NDOT Powerpoint Template Blank body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760557B-4147-4DC8-9537-D8D1721F7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336183"/>
            <a:ext cx="8229600" cy="1143000"/>
          </a:xfrm>
        </p:spPr>
        <p:txBody>
          <a:bodyPr>
            <a:noAutofit/>
          </a:bodyPr>
          <a:lstStyle/>
          <a:p>
            <a:r>
              <a:rPr lang="en-US" sz="4800" b="1" dirty="0"/>
              <a:t>New Data Collection Method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FBF2D57-B5A6-44D3-A1EA-4CE4AB1C58B9}"/>
              </a:ext>
            </a:extLst>
          </p:cNvPr>
          <p:cNvSpPr txBox="1"/>
          <p:nvPr/>
        </p:nvSpPr>
        <p:spPr>
          <a:xfrm>
            <a:off x="817685" y="1740877"/>
            <a:ext cx="792186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1,100 Random 528’ segments created from Python script running in ESRI’s ArcGIS software.  (1,000 required, extra 100 allow for survey skips due to construction or safety issues).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Hosted Feature Class (ArcGIS Pro) is created through ArcGIS Online (AGOL)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Web Map created in AGOL using hosted feature service.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Collector for ArcGIS (iOS, Windows or Android operating systems) uses Web Map (map centric).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M.A.P. Survey created in ArcGIS Survey123 (form centric).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Collector and Survey123 are downloaded on handheld PDA device (iPad Pro, iPhone).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Surveys are completed electronically in the field and all pictures of deficiencies and other issues are attached directly to the survey, with geotag.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ArcGIS Dashboard is created from data to summarize task totals for the entire state.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Once data collection is complete, data is exported from AGOL and LOS’s are calculated for each task by district.</a:t>
            </a:r>
          </a:p>
        </p:txBody>
      </p:sp>
    </p:spTree>
    <p:extLst>
      <p:ext uri="{BB962C8B-B14F-4D97-AF65-F5344CB8AC3E}">
        <p14:creationId xmlns:p14="http://schemas.microsoft.com/office/powerpoint/2010/main" val="1206964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12722</TotalTime>
  <Words>728</Words>
  <Application>Microsoft Office PowerPoint</Application>
  <PresentationFormat>On-screen Show (4:3)</PresentationFormat>
  <Paragraphs>90</Paragraphs>
  <Slides>24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Arial</vt:lpstr>
      <vt:lpstr>Arial Black</vt:lpstr>
      <vt:lpstr>Calibri</vt:lpstr>
      <vt:lpstr>Courier New</vt:lpstr>
      <vt:lpstr>Wingdings</vt:lpstr>
      <vt:lpstr>Office Theme</vt:lpstr>
      <vt:lpstr>Worksheet</vt:lpstr>
      <vt:lpstr>PowerPoint Presentation</vt:lpstr>
      <vt:lpstr>PowerPoint Presentation</vt:lpstr>
      <vt:lpstr>Agenda</vt:lpstr>
      <vt:lpstr>Project Scope</vt:lpstr>
      <vt:lpstr>Project Scope Cont.</vt:lpstr>
      <vt:lpstr>Project Approach</vt:lpstr>
      <vt:lpstr>Data Collection Methods</vt:lpstr>
      <vt:lpstr>Old Data Collection Method</vt:lpstr>
      <vt:lpstr>New Data Collection Method</vt:lpstr>
      <vt:lpstr>ArcGIS Collector</vt:lpstr>
      <vt:lpstr>ArcGIS Collector cont.</vt:lpstr>
      <vt:lpstr>ArcGIS Survey123</vt:lpstr>
      <vt:lpstr>ArcGIS Survey123 cont.</vt:lpstr>
      <vt:lpstr>ArcGIS Survey123 cont. </vt:lpstr>
      <vt:lpstr>ArcGIS Dashboard</vt:lpstr>
      <vt:lpstr>ArcGIS Online</vt:lpstr>
      <vt:lpstr>Statewide Scorecard</vt:lpstr>
      <vt:lpstr>PowerPoint Presentation</vt:lpstr>
      <vt:lpstr> District 2 Scorecard</vt:lpstr>
      <vt:lpstr>PowerPoint Presentation</vt:lpstr>
      <vt:lpstr>Quality Assurance/Quality Control</vt:lpstr>
      <vt:lpstr>Proposed MAP Manual Updates</vt:lpstr>
      <vt:lpstr>Questions?</vt:lpstr>
      <vt:lpstr>PowerPoint Presentation</vt:lpstr>
    </vt:vector>
  </TitlesOfParts>
  <Company>Nevada DOT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Barron Lauderbaugh</dc:creator>
  <cp:lastModifiedBy>Bush, Anita K</cp:lastModifiedBy>
  <cp:revision>95</cp:revision>
  <dcterms:created xsi:type="dcterms:W3CDTF">2015-07-27T18:03:58Z</dcterms:created>
  <dcterms:modified xsi:type="dcterms:W3CDTF">2018-09-18T12:36:40Z</dcterms:modified>
</cp:coreProperties>
</file>