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8" r:id="rId9"/>
    <p:sldId id="269" r:id="rId10"/>
    <p:sldId id="262" r:id="rId11"/>
    <p:sldId id="270" r:id="rId12"/>
    <p:sldId id="263" r:id="rId13"/>
    <p:sldId id="266" r:id="rId14"/>
    <p:sldId id="264" r:id="rId15"/>
    <p:sldId id="265" r:id="rId16"/>
    <p:sldId id="272" r:id="rId17"/>
    <p:sldId id="271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78114" autoAdjust="0"/>
  </p:normalViewPr>
  <p:slideViewPr>
    <p:cSldViewPr snapToGrid="0">
      <p:cViewPr varScale="1">
        <p:scale>
          <a:sx n="69" d="100"/>
          <a:sy n="69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F5A27-B215-4D07-A12C-2DF2CB143BE0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4F6BA-CA91-482F-9C1E-EB6C7A595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25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talk about how we obtain condition information then about our asset inventory initiatives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4F6BA-CA91-482F-9C1E-EB6C7A595A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67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EVERY STATES 2</a:t>
            </a:r>
            <a:r>
              <a:rPr lang="en-US" baseline="0" dirty="0" smtClean="0"/>
              <a:t> largest assets</a:t>
            </a:r>
          </a:p>
          <a:p>
            <a:r>
              <a:rPr lang="en-US" baseline="0" dirty="0" smtClean="0"/>
              <a:t>Pavement: 	Planning Division handles our contract with the data collection service </a:t>
            </a:r>
          </a:p>
          <a:p>
            <a:r>
              <a:rPr lang="en-US" baseline="0" dirty="0" smtClean="0"/>
              <a:t>	Research Division manages our Pavement Management Software</a:t>
            </a:r>
          </a:p>
          <a:p>
            <a:r>
              <a:rPr lang="en-US" baseline="0" dirty="0" smtClean="0"/>
              <a:t>	Interstate Rating Committee  - annual visual inspections of all interstate sections to help prioritizes those projects. </a:t>
            </a:r>
          </a:p>
          <a:p>
            <a:r>
              <a:rPr lang="en-US" baseline="0" dirty="0" smtClean="0"/>
              <a:t>	we may begin collecting IRI on Interstates and US Routes annually</a:t>
            </a:r>
          </a:p>
          <a:p>
            <a:r>
              <a:rPr lang="en-US" baseline="0" dirty="0" smtClean="0"/>
              <a:t>Bridges 	Bridge Division Manages the inspection protocol </a:t>
            </a:r>
          </a:p>
          <a:p>
            <a:r>
              <a:rPr lang="en-US" baseline="0" dirty="0" smtClean="0"/>
              <a:t>	Frequency of Inspection in increased for Timber Bridges and/or bridges with concerning load ratings.</a:t>
            </a:r>
          </a:p>
          <a:p>
            <a:r>
              <a:rPr lang="en-US" baseline="0" dirty="0" smtClean="0"/>
              <a:t>MQA – everything else… outside the Mayonnaise and the Mustard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4F6BA-CA91-482F-9C1E-EB6C7A595A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79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23844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676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27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9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2124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56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36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941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35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687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9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C0B7F08-68EA-46FF-9E6B-CAE2BA6C5862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57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7086" y="3180522"/>
            <a:ext cx="10140299" cy="2128962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NCHRP Domestic Scan 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14-01:</a:t>
            </a:r>
            <a:r>
              <a:rPr lang="en-US" sz="60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6000" b="1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4000" dirty="0" smtClean="0">
                <a:latin typeface="Agency FB" panose="020B0503020202020204" pitchFamily="34" charset="0"/>
                <a:cs typeface="Aharoni" panose="02010803020104030203" pitchFamily="2" charset="-79"/>
              </a:rPr>
              <a:t>Leading Management Practices for Determining Funding Levels for Maintenance and Preservation</a:t>
            </a:r>
            <a:endParaRPr lang="en-US" sz="4800" dirty="0">
              <a:latin typeface="Agency FB" panose="020B0503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7086" y="5599706"/>
            <a:ext cx="8104765" cy="1027706"/>
          </a:xfrm>
        </p:spPr>
        <p:txBody>
          <a:bodyPr>
            <a:noAutofit/>
          </a:bodyPr>
          <a:lstStyle/>
          <a:p>
            <a:r>
              <a:rPr lang="en-US" sz="3400" dirty="0">
                <a:latin typeface="Aharoni" panose="02010803020104030203" pitchFamily="2" charset="-79"/>
                <a:cs typeface="Aharoni" panose="02010803020104030203" pitchFamily="2" charset="-79"/>
              </a:rPr>
              <a:t>Collecting and Maintaining Inventory and Condition Assessment Data</a:t>
            </a:r>
            <a:endParaRPr lang="en-US" sz="3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470" y="5094798"/>
            <a:ext cx="3065228" cy="15326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5" y="256430"/>
            <a:ext cx="10991654" cy="30643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5" y="471664"/>
            <a:ext cx="2633870" cy="2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900" y="270345"/>
            <a:ext cx="10354190" cy="832896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Maintenance Quality Assurance MQA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425" y="1216551"/>
            <a:ext cx="6345142" cy="5359178"/>
          </a:xfrm>
        </p:spPr>
        <p:txBody>
          <a:bodyPr>
            <a:normAutofit fontScale="92500" lnSpcReduction="20000"/>
          </a:bodyPr>
          <a:lstStyle/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Randomly generate </a:t>
            </a:r>
            <a:r>
              <a:rPr lang="en-US" sz="72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2700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8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1/10</a:t>
            </a:r>
            <a:r>
              <a:rPr lang="en-US" sz="4800" baseline="300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ile segments across the state on all networks</a:t>
            </a:r>
          </a:p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Statistically valid representation to the District level</a:t>
            </a:r>
          </a:p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95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part time employees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from the 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Maintenance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Division</a:t>
            </a:r>
          </a:p>
          <a:p>
            <a:pPr>
              <a:buSzPct val="32000"/>
            </a:pPr>
            <a:r>
              <a:rPr lang="en-US" sz="85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2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person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inspection team.</a:t>
            </a:r>
          </a:p>
          <a:p>
            <a:endParaRPr lang="en-US" sz="32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064" y="1216551"/>
            <a:ext cx="3096640" cy="529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72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900" y="270345"/>
            <a:ext cx="10354190" cy="832896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Maintenance Quality Assurance MQA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7" y="968606"/>
            <a:ext cx="4404742" cy="57459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89" y="968606"/>
            <a:ext cx="10772078" cy="574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6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349" y="159027"/>
            <a:ext cx="6148744" cy="840532"/>
          </a:xfrm>
        </p:spPr>
        <p:txBody>
          <a:bodyPr>
            <a:normAutofit fontScale="90000"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Condition Inspections 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938581"/>
            <a:ext cx="4709392" cy="591941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621" y="938398"/>
            <a:ext cx="4556098" cy="59196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1" y="938398"/>
            <a:ext cx="10344646" cy="25081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6" y="1097750"/>
            <a:ext cx="10281036" cy="31282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8" y="1265021"/>
            <a:ext cx="10297151" cy="33872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2" y="1404874"/>
            <a:ext cx="10315602" cy="42798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6" y="812588"/>
            <a:ext cx="10281036" cy="59380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03" y="812588"/>
            <a:ext cx="10352704" cy="593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2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86" y="1089330"/>
            <a:ext cx="10926535" cy="5613620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04349" y="159027"/>
            <a:ext cx="10553766" cy="8405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Condition Inspections NEXT STEPS 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984" y="1733384"/>
            <a:ext cx="993913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Increase number of samples for better representation of condition to the county or area level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App in development to help increase efficiency.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4825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641" y="198782"/>
            <a:ext cx="8192229" cy="1214244"/>
          </a:xfrm>
        </p:spPr>
        <p:txBody>
          <a:bodyPr>
            <a:normAutofit/>
          </a:bodyPr>
          <a:lstStyle/>
          <a:p>
            <a:r>
              <a:rPr lang="en-US" sz="6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ASSET INVENTORIES</a:t>
            </a:r>
            <a:endParaRPr lang="en-US" sz="6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3820" y="1413027"/>
            <a:ext cx="10132348" cy="5067286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Currently have inventories for the following:</a:t>
            </a:r>
          </a:p>
          <a:p>
            <a:pPr lvl="1"/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Bridges</a:t>
            </a:r>
          </a:p>
          <a:p>
            <a:pPr lvl="1"/>
            <a:r>
              <a:rPr lang="en-US" sz="3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Roadway features 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[</a:t>
            </a:r>
            <a:r>
              <a:rPr lang="en-US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lane-miles, shoulders, stripe, etc.]</a:t>
            </a:r>
            <a:endParaRPr lang="en-US" sz="28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1"/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Safety Hardware </a:t>
            </a:r>
            <a:r>
              <a:rPr lang="en-US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[Guardrail, Cable Barrier, Attenuators]</a:t>
            </a:r>
            <a:endParaRPr lang="en-US" sz="28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1"/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Signs</a:t>
            </a:r>
          </a:p>
          <a:p>
            <a:pPr lvl="1"/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Lighting</a:t>
            </a:r>
          </a:p>
          <a:p>
            <a:pPr lvl="1"/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Some Roadside Features [</a:t>
            </a:r>
            <a:r>
              <a:rPr lang="en-US" sz="28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mowable</a:t>
            </a:r>
            <a:r>
              <a:rPr lang="en-US" sz="2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acres, ditches]</a:t>
            </a:r>
          </a:p>
          <a:p>
            <a:r>
              <a:rPr lang="en-US" sz="3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Signal and overhead sign inventories underway</a:t>
            </a:r>
            <a:endParaRPr lang="en-US" sz="3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0398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641" y="198782"/>
            <a:ext cx="8192229" cy="1214244"/>
          </a:xfrm>
        </p:spPr>
        <p:txBody>
          <a:bodyPr>
            <a:normAutofit/>
          </a:bodyPr>
          <a:lstStyle/>
          <a:p>
            <a:r>
              <a:rPr lang="en-US" sz="6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ASSET INVENTORIES</a:t>
            </a:r>
            <a:endParaRPr lang="en-US" sz="6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0554" y="1434573"/>
            <a:ext cx="10132348" cy="1316577"/>
          </a:xfrm>
        </p:spPr>
        <p:txBody>
          <a:bodyPr>
            <a:normAutofit fontScale="85000" lnSpcReduction="20000"/>
          </a:bodyPr>
          <a:lstStyle/>
          <a:p>
            <a:r>
              <a:rPr lang="en-US" sz="4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All other inventories used by AMMO are </a:t>
            </a:r>
            <a:r>
              <a:rPr lang="en-US" sz="4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extra</a:t>
            </a:r>
            <a:r>
              <a:rPr lang="en-US" sz="4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polated </a:t>
            </a:r>
            <a:r>
              <a:rPr lang="en-US" sz="4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from condition assessments. </a:t>
            </a:r>
          </a:p>
          <a:p>
            <a:pPr marL="274320" lvl="1" indent="0">
              <a:buNone/>
            </a:pPr>
            <a:r>
              <a:rPr lang="en-US" sz="3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99" y="2652257"/>
            <a:ext cx="6542019" cy="37564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87903" y="2663687"/>
            <a:ext cx="65677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Establishing protocols for data governance and maintaining inventories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Interfacing with older legacy software for some of these inventories</a:t>
            </a:r>
            <a:endParaRPr lang="en-US" sz="3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8131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641" y="198782"/>
            <a:ext cx="8192229" cy="1214244"/>
          </a:xfrm>
        </p:spPr>
        <p:txBody>
          <a:bodyPr>
            <a:normAutofit/>
          </a:bodyPr>
          <a:lstStyle/>
          <a:p>
            <a:r>
              <a:rPr lang="en-US" sz="6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ASSET INVENTORIES</a:t>
            </a:r>
            <a:endParaRPr lang="en-US" sz="6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097" y="1516566"/>
            <a:ext cx="8795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Asset Management Working Group</a:t>
            </a:r>
            <a:endParaRPr 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799" y="2208425"/>
            <a:ext cx="100175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Established within a larger GIS Committee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Defines ownership of the data of each asset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Draft Standard Operating Procedures for data governance and inventory maintenance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2428"/>
            <a:ext cx="11218127" cy="24755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395" y="113396"/>
            <a:ext cx="1841810" cy="184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7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641" y="198782"/>
            <a:ext cx="8192229" cy="1214244"/>
          </a:xfrm>
        </p:spPr>
        <p:txBody>
          <a:bodyPr>
            <a:normAutofit/>
          </a:bodyPr>
          <a:lstStyle/>
          <a:p>
            <a:r>
              <a:rPr lang="en-US" sz="6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ASSET INVENTORIES</a:t>
            </a:r>
            <a:endParaRPr lang="en-US" sz="6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10" y="1413026"/>
            <a:ext cx="10337180" cy="53557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59688" y="2955073"/>
            <a:ext cx="25106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ASSET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INVENTORY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</a:t>
            </a:r>
            <a:endParaRPr 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794" y="3407678"/>
            <a:ext cx="2073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TRAFFIC</a:t>
            </a:r>
            <a:endParaRPr lang="en-US" sz="40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15742" y="4953518"/>
            <a:ext cx="2159566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PMS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Research</a:t>
            </a:r>
            <a:endParaRPr lang="en-US" sz="1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60081" y="4424108"/>
            <a:ext cx="276870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AMMO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Maintenance</a:t>
            </a:r>
            <a:endParaRPr 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84897" y="4368743"/>
            <a:ext cx="198002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 err="1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BrM</a:t>
            </a:r>
            <a:endParaRPr lang="en-US" sz="7200" dirty="0" smtClean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Bridge</a:t>
            </a:r>
            <a:endParaRPr lang="en-US" sz="80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02301" y="3380232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PLANNING</a:t>
            </a:r>
            <a:endParaRPr 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15085" y="2311445"/>
            <a:ext cx="291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CONSTRUCTION</a:t>
            </a:r>
            <a:endParaRPr 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78509" y="2196790"/>
            <a:ext cx="15964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FMS</a:t>
            </a:r>
            <a:endParaRPr lang="en-US" sz="40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6791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38" y="457201"/>
            <a:ext cx="10624977" cy="62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67" y="3998068"/>
            <a:ext cx="11045680" cy="274233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140" y="5414838"/>
            <a:ext cx="7102900" cy="1325562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State Overview</a:t>
            </a:r>
            <a:endParaRPr lang="en-US" sz="72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61" y="352400"/>
            <a:ext cx="4992845" cy="49010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761" y="352400"/>
            <a:ext cx="5558630" cy="490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461" y="310102"/>
            <a:ext cx="6124096" cy="882594"/>
          </a:xfrm>
        </p:spPr>
        <p:txBody>
          <a:bodyPr>
            <a:noAutofit/>
          </a:bodyPr>
          <a:lstStyle/>
          <a:p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Condition Assessments</a:t>
            </a:r>
            <a:endParaRPr lang="en-US" sz="4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996" y="2115667"/>
            <a:ext cx="9552066" cy="440329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PAVEMENT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Entire system inspected once every        years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BRIDGES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100" dirty="0">
                <a:latin typeface="Aharoni" panose="02010803020104030203" pitchFamily="2" charset="-79"/>
                <a:cs typeface="Aharoni" panose="02010803020104030203" pitchFamily="2" charset="-79"/>
              </a:rPr>
              <a:t>Entire system inspected once every        years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MAINTENANCE QUALITY ASSURANCE {MQA}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Sampling inspection of the remainder of the maintenance elements.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104" y="2459444"/>
            <a:ext cx="701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Arial Black" panose="020B0A04020102020204" pitchFamily="34" charset="0"/>
              </a:rPr>
              <a:t>2</a:t>
            </a:r>
            <a:endParaRPr lang="en-US" b="1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5329" y="1164034"/>
            <a:ext cx="1313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50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8509" y="1364089"/>
            <a:ext cx="63882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MAINTENANCE ELEMENTS</a:t>
            </a:r>
            <a:endParaRPr lang="en-US" sz="40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29103" y="3693222"/>
            <a:ext cx="701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Arial Black" panose="020B0A04020102020204" pitchFamily="34" charset="0"/>
              </a:rPr>
              <a:t>2</a:t>
            </a:r>
            <a:endParaRPr lang="en-US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13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238" y="182881"/>
            <a:ext cx="6685144" cy="649621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48" y="1015461"/>
            <a:ext cx="10304608" cy="55929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618" y="182881"/>
            <a:ext cx="3755402" cy="832581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PAVEMENTS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0" y="1015462"/>
            <a:ext cx="10284839" cy="559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7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390" y="159245"/>
            <a:ext cx="6632215" cy="65953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32" y="1082575"/>
            <a:ext cx="10458164" cy="53580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0922" y="159245"/>
            <a:ext cx="3017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BRIDGES</a:t>
            </a:r>
            <a:endParaRPr 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69" y="1082575"/>
            <a:ext cx="10455627" cy="535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8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2" y="964844"/>
            <a:ext cx="10408596" cy="56784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445" y="159026"/>
            <a:ext cx="8621599" cy="808727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Other Maintenance Elements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2" y="932597"/>
            <a:ext cx="10408596" cy="5710662"/>
          </a:xfrm>
        </p:spPr>
      </p:pic>
    </p:spTree>
    <p:extLst>
      <p:ext uri="{BB962C8B-B14F-4D97-AF65-F5344CB8AC3E}">
        <p14:creationId xmlns:p14="http://schemas.microsoft.com/office/powerpoint/2010/main" val="103789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35" y="967753"/>
            <a:ext cx="10647121" cy="56095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445" y="159026"/>
            <a:ext cx="8621599" cy="808727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Other Maintenance Elements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35" y="967753"/>
            <a:ext cx="10647121" cy="560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6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47" y="865762"/>
            <a:ext cx="10875523" cy="58657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445" y="159026"/>
            <a:ext cx="8621599" cy="808727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Other Maintenance Elements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11" y="967753"/>
            <a:ext cx="10481145" cy="560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4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445" y="159026"/>
            <a:ext cx="8621599" cy="808727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Other Maintenance Elements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73" y="967753"/>
            <a:ext cx="10743565" cy="542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19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5290</TotalTime>
  <Words>286</Words>
  <Application>Microsoft Office PowerPoint</Application>
  <PresentationFormat>Widescreen</PresentationFormat>
  <Paragraphs>74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Agency FB</vt:lpstr>
      <vt:lpstr>Aharoni</vt:lpstr>
      <vt:lpstr>Arial</vt:lpstr>
      <vt:lpstr>Arial Black</vt:lpstr>
      <vt:lpstr>Calibri</vt:lpstr>
      <vt:lpstr>Century Schoolbook</vt:lpstr>
      <vt:lpstr>Wingdings 2</vt:lpstr>
      <vt:lpstr>View</vt:lpstr>
      <vt:lpstr>NCHRP Domestic Scan 14-01: Leading Management Practices for Determining Funding Levels for Maintenance and Preservation</vt:lpstr>
      <vt:lpstr>State Overview</vt:lpstr>
      <vt:lpstr>Condition Assessments</vt:lpstr>
      <vt:lpstr>PAVEMENTS</vt:lpstr>
      <vt:lpstr>PowerPoint Presentation</vt:lpstr>
      <vt:lpstr>Other Maintenance Elements</vt:lpstr>
      <vt:lpstr>Other Maintenance Elements</vt:lpstr>
      <vt:lpstr>Other Maintenance Elements</vt:lpstr>
      <vt:lpstr>Other Maintenance Elements</vt:lpstr>
      <vt:lpstr>Maintenance Quality Assurance MQA</vt:lpstr>
      <vt:lpstr>Maintenance Quality Assurance MQA</vt:lpstr>
      <vt:lpstr>Condition Inspections </vt:lpstr>
      <vt:lpstr>PowerPoint Presentation</vt:lpstr>
      <vt:lpstr>ASSET INVENTORIES</vt:lpstr>
      <vt:lpstr>ASSET INVENTORIES</vt:lpstr>
      <vt:lpstr>ASSET INVENTORIES</vt:lpstr>
      <vt:lpstr>ASSET INVENTORIES</vt:lpstr>
      <vt:lpstr>PowerPoint Presentation</vt:lpstr>
    </vt:vector>
  </TitlesOfParts>
  <Company>Mississippi Department of Transportation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Patterson, Heath</dc:creator>
  <cp:lastModifiedBy>Patterson, Heath</cp:lastModifiedBy>
  <cp:revision>43</cp:revision>
  <dcterms:created xsi:type="dcterms:W3CDTF">2018-08-20T23:55:53Z</dcterms:created>
  <dcterms:modified xsi:type="dcterms:W3CDTF">2018-09-18T11:11:34Z</dcterms:modified>
</cp:coreProperties>
</file>